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8" r:id="rId2"/>
    <p:sldId id="259" r:id="rId3"/>
    <p:sldId id="260" r:id="rId4"/>
    <p:sldId id="261" r:id="rId5"/>
    <p:sldId id="262" r:id="rId6"/>
    <p:sldId id="263" r:id="rId7"/>
    <p:sldId id="264" r:id="rId8"/>
    <p:sldId id="265" r:id="rId9"/>
    <p:sldId id="283" r:id="rId10"/>
    <p:sldId id="266" r:id="rId11"/>
    <p:sldId id="267" r:id="rId12"/>
    <p:sldId id="268" r:id="rId13"/>
    <p:sldId id="269" r:id="rId14"/>
    <p:sldId id="270" r:id="rId15"/>
    <p:sldId id="281" r:id="rId16"/>
    <p:sldId id="272" r:id="rId17"/>
    <p:sldId id="273" r:id="rId18"/>
    <p:sldId id="274" r:id="rId19"/>
    <p:sldId id="275" r:id="rId20"/>
    <p:sldId id="282" r:id="rId21"/>
    <p:sldId id="276" r:id="rId22"/>
    <p:sldId id="277" r:id="rId23"/>
    <p:sldId id="278" r:id="rId24"/>
    <p:sldId id="284" r:id="rId25"/>
    <p:sldId id="279"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4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7" d="100"/>
          <a:sy n="87" d="100"/>
        </p:scale>
        <p:origin x="-1386" y="-78"/>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333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E4276-2D55-44BF-8EE3-D5AF247094AA}"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zh-TW" altLang="en-US"/>
        </a:p>
      </dgm:t>
    </dgm:pt>
    <dgm:pt modelId="{E312B2E3-A6E4-4089-9C7D-377810583C11}">
      <dgm:prSet phldrT="[文字]"/>
      <dgm:spPr/>
      <dgm:t>
        <a:bodyPr/>
        <a:lstStyle/>
        <a:p>
          <a:r>
            <a:rPr lang="zh-TW" altLang="en-US" dirty="0" smtClean="0">
              <a:latin typeface="微軟正黑體" panose="020B0604030504040204" pitchFamily="34" charset="-120"/>
              <a:ea typeface="微軟正黑體" panose="020B0604030504040204" pitchFamily="34" charset="-120"/>
            </a:rPr>
            <a:t>第一期</a:t>
          </a:r>
          <a:endParaRPr lang="zh-TW" altLang="en-US" dirty="0">
            <a:latin typeface="微軟正黑體" panose="020B0604030504040204" pitchFamily="34" charset="-120"/>
            <a:ea typeface="微軟正黑體" panose="020B0604030504040204" pitchFamily="34" charset="-120"/>
          </a:endParaRPr>
        </a:p>
      </dgm:t>
    </dgm:pt>
    <dgm:pt modelId="{BE858F98-A14E-493F-B3CE-0BC4BEB9AC46}" type="parTrans" cxnId="{803D1062-A606-4BA0-B89D-30385D4F414B}">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DFD7D69-B3E5-4203-B81A-C7C7190A0C70}" type="sibTrans" cxnId="{803D1062-A606-4BA0-B89D-30385D4F414B}">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6E2E584-750C-48DE-ADC0-D6BCB4568F01}">
      <dgm:prSet phldrT="[文字]" custT="1"/>
      <dgm:spPr/>
      <dgm:t>
        <a:bodyPr/>
        <a:lstStyle/>
        <a:p>
          <a:r>
            <a:rPr lang="en-US" altLang="zh-TW" sz="1600" dirty="0" smtClean="0">
              <a:latin typeface="微軟正黑體" panose="020B0604030504040204" pitchFamily="34" charset="-120"/>
              <a:ea typeface="微軟正黑體" panose="020B0604030504040204" pitchFamily="34" charset="-120"/>
            </a:rPr>
            <a:t>102.08</a:t>
          </a:r>
          <a:endParaRPr lang="zh-TW" altLang="en-US" sz="1600" dirty="0">
            <a:latin typeface="微軟正黑體" panose="020B0604030504040204" pitchFamily="34" charset="-120"/>
            <a:ea typeface="微軟正黑體" panose="020B0604030504040204" pitchFamily="34" charset="-120"/>
          </a:endParaRPr>
        </a:p>
      </dgm:t>
    </dgm:pt>
    <dgm:pt modelId="{62DFF6FA-F899-4A98-B91C-E70F684C07B7}" type="parTrans" cxnId="{F74505A3-8264-4540-BEB5-14585BD35F5F}">
      <dgm:prSet/>
      <dgm:spPr/>
      <dgm:t>
        <a:bodyPr/>
        <a:lstStyle/>
        <a:p>
          <a:endParaRPr lang="zh-TW" altLang="en-US">
            <a:latin typeface="微軟正黑體" panose="020B0604030504040204" pitchFamily="34" charset="-120"/>
            <a:ea typeface="微軟正黑體" panose="020B0604030504040204" pitchFamily="34" charset="-120"/>
          </a:endParaRPr>
        </a:p>
      </dgm:t>
    </dgm:pt>
    <dgm:pt modelId="{DF5847AB-1484-4682-9A2C-C889DEA7F535}" type="sibTrans" cxnId="{F74505A3-8264-4540-BEB5-14585BD35F5F}">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C2133E9-3222-492D-9AC3-840A859EF227}">
      <dgm:prSet phldrT="[文字]"/>
      <dgm:spPr/>
      <dgm:t>
        <a:bodyPr/>
        <a:lstStyle/>
        <a:p>
          <a:r>
            <a:rPr lang="zh-TW" altLang="en-US" dirty="0" smtClean="0">
              <a:latin typeface="微軟正黑體" panose="020B0604030504040204" pitchFamily="34" charset="-120"/>
              <a:ea typeface="微軟正黑體" panose="020B0604030504040204" pitchFamily="34" charset="-120"/>
            </a:rPr>
            <a:t>第二期</a:t>
          </a:r>
          <a:endParaRPr lang="zh-TW" altLang="en-US" dirty="0">
            <a:latin typeface="微軟正黑體" panose="020B0604030504040204" pitchFamily="34" charset="-120"/>
            <a:ea typeface="微軟正黑體" panose="020B0604030504040204" pitchFamily="34" charset="-120"/>
          </a:endParaRPr>
        </a:p>
      </dgm:t>
    </dgm:pt>
    <dgm:pt modelId="{302BA1E9-DF0C-4357-AA77-57181F638D0B}" type="parTrans" cxnId="{D80E0849-1F65-43FF-835D-B3C642E4B1D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9C8CE61-74B3-4B2E-8037-472399CEAE77}" type="sibTrans" cxnId="{D80E0849-1F65-43FF-835D-B3C642E4B1D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D8F2BAE-41E9-4720-99FB-CB4C77638E99}">
      <dgm:prSet phldrT="[文字]" custT="1"/>
      <dgm:spPr/>
      <dgm:t>
        <a:bodyPr/>
        <a:lstStyle/>
        <a:p>
          <a:r>
            <a:rPr lang="en-US" altLang="zh-TW" sz="1600" dirty="0" smtClean="0">
              <a:latin typeface="微軟正黑體" panose="020B0604030504040204" pitchFamily="34" charset="-120"/>
              <a:ea typeface="微軟正黑體" panose="020B0604030504040204" pitchFamily="34" charset="-120"/>
            </a:rPr>
            <a:t>103.08</a:t>
          </a:r>
          <a:endParaRPr lang="zh-TW" altLang="en-US" sz="1600" dirty="0">
            <a:latin typeface="微軟正黑體" panose="020B0604030504040204" pitchFamily="34" charset="-120"/>
            <a:ea typeface="微軟正黑體" panose="020B0604030504040204" pitchFamily="34" charset="-120"/>
          </a:endParaRPr>
        </a:p>
      </dgm:t>
    </dgm:pt>
    <dgm:pt modelId="{E350416D-AD3F-4A81-A779-DF26730454B0}" type="parTrans" cxnId="{FD4C56D1-A7F6-4AEA-A6DF-54329D4753D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7454384-8B1D-4DA3-B92E-03561850EB21}" type="sibTrans" cxnId="{FD4C56D1-A7F6-4AEA-A6DF-54329D4753D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048E00B-9665-4793-9F8B-6CAFEE6B5BBC}">
      <dgm:prSet phldrT="[文字]"/>
      <dgm:spPr/>
      <dgm:t>
        <a:bodyPr/>
        <a:lstStyle/>
        <a:p>
          <a:r>
            <a:rPr lang="zh-TW" altLang="en-US" dirty="0" smtClean="0">
              <a:latin typeface="微軟正黑體" panose="020B0604030504040204" pitchFamily="34" charset="-120"/>
              <a:ea typeface="微軟正黑體" panose="020B0604030504040204" pitchFamily="34" charset="-120"/>
            </a:rPr>
            <a:t>第三期</a:t>
          </a:r>
          <a:endParaRPr lang="zh-TW" altLang="en-US" dirty="0">
            <a:latin typeface="微軟正黑體" panose="020B0604030504040204" pitchFamily="34" charset="-120"/>
            <a:ea typeface="微軟正黑體" panose="020B0604030504040204" pitchFamily="34" charset="-120"/>
          </a:endParaRPr>
        </a:p>
      </dgm:t>
    </dgm:pt>
    <dgm:pt modelId="{63F7B09C-C097-4676-8AF2-4EEBDAAA0607}" type="parTrans" cxnId="{07029820-E28A-45DB-AA28-A422651DBEC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6D4308D-DC4A-4FAA-AB2A-F912C6695D45}" type="sibTrans" cxnId="{07029820-E28A-45DB-AA28-A422651DBEC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19525FC-7493-424C-BC87-143FB20C18BA}">
      <dgm:prSet phldrT="[文字]" custT="1"/>
      <dgm:spPr/>
      <dgm:t>
        <a:bodyPr/>
        <a:lstStyle/>
        <a:p>
          <a:r>
            <a:rPr lang="en-US" altLang="zh-TW" sz="1600" dirty="0" smtClean="0">
              <a:latin typeface="微軟正黑體" panose="020B0604030504040204" pitchFamily="34" charset="-120"/>
              <a:ea typeface="微軟正黑體" panose="020B0604030504040204" pitchFamily="34" charset="-120"/>
            </a:rPr>
            <a:t>104.08</a:t>
          </a:r>
          <a:endParaRPr lang="zh-TW" altLang="en-US" sz="1600" dirty="0">
            <a:latin typeface="微軟正黑體" panose="020B0604030504040204" pitchFamily="34" charset="-120"/>
            <a:ea typeface="微軟正黑體" panose="020B0604030504040204" pitchFamily="34" charset="-120"/>
          </a:endParaRPr>
        </a:p>
      </dgm:t>
    </dgm:pt>
    <dgm:pt modelId="{A4D9842C-00A3-4CB2-BB0E-42E06A6E9F04}" type="parTrans" cxnId="{AAF530DB-866A-49DE-8993-4F071C30C3A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224420E-52A9-41BA-866A-151E1E881F9C}" type="sibTrans" cxnId="{AAF530DB-866A-49DE-8993-4F071C30C3A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D60C1028-A557-43C4-97C0-3E0653967C9D}">
      <dgm:prSet phldrT="[文字]"/>
      <dgm:spPr/>
      <dgm:t>
        <a:bodyPr/>
        <a:lstStyle/>
        <a:p>
          <a:r>
            <a:rPr lang="zh-TW" altLang="en-US" dirty="0" smtClean="0">
              <a:latin typeface="微軟正黑體" panose="020B0604030504040204" pitchFamily="34" charset="-120"/>
              <a:ea typeface="微軟正黑體" panose="020B0604030504040204" pitchFamily="34" charset="-120"/>
            </a:rPr>
            <a:t>全面授權自審</a:t>
          </a:r>
          <a:endParaRPr lang="zh-TW" altLang="en-US" dirty="0">
            <a:latin typeface="微軟正黑體" panose="020B0604030504040204" pitchFamily="34" charset="-120"/>
            <a:ea typeface="微軟正黑體" panose="020B0604030504040204" pitchFamily="34" charset="-120"/>
          </a:endParaRPr>
        </a:p>
      </dgm:t>
    </dgm:pt>
    <dgm:pt modelId="{8C84D8B0-0536-4C3D-8405-C797278D04B4}" type="parTrans" cxnId="{53C537D4-EBBB-4ADA-BA66-B9AD22445CDF}">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EC6965-40DC-4B64-9DFD-42205568743B}" type="sibTrans" cxnId="{53C537D4-EBBB-4ADA-BA66-B9AD22445CDF}">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26CF418-0B3C-4132-B965-FC6A810CB1FB}">
      <dgm:prSet phldrT="[文字]" custT="1"/>
      <dgm:spPr/>
      <dgm:t>
        <a:bodyPr/>
        <a:lstStyle/>
        <a:p>
          <a:r>
            <a:rPr lang="zh-TW" altLang="en-US" sz="1600" dirty="0" smtClean="0">
              <a:latin typeface="微軟正黑體" panose="020B0604030504040204" pitchFamily="34" charset="-120"/>
              <a:ea typeface="微軟正黑體" panose="020B0604030504040204" pitchFamily="34" charset="-120"/>
            </a:rPr>
            <a:t>建立制度法規</a:t>
          </a:r>
          <a:endParaRPr lang="zh-TW" altLang="en-US" sz="1600" dirty="0">
            <a:latin typeface="微軟正黑體" panose="020B0604030504040204" pitchFamily="34" charset="-120"/>
            <a:ea typeface="微軟正黑體" panose="020B0604030504040204" pitchFamily="34" charset="-120"/>
          </a:endParaRPr>
        </a:p>
      </dgm:t>
    </dgm:pt>
    <dgm:pt modelId="{A0E8D5DE-9E7A-4CFB-A15B-604D835DCA2F}" type="parTrans" cxnId="{342C6982-E776-4F1C-B976-6FBF7C181D3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D2EC90C6-16E1-46FC-851E-132CBF90237C}" type="sibTrans" cxnId="{342C6982-E776-4F1C-B976-6FBF7C181D3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CDF3A6E-BA10-4DC1-A784-2B61A8B042F9}">
      <dgm:prSet phldrT="[文字]" custT="1"/>
      <dgm:spPr/>
      <dgm:t>
        <a:bodyPr/>
        <a:lstStyle/>
        <a:p>
          <a:r>
            <a:rPr lang="zh-TW" altLang="en-US" sz="1600" dirty="0" smtClean="0">
              <a:latin typeface="微軟正黑體" panose="020B0604030504040204" pitchFamily="34" charset="-120"/>
              <a:ea typeface="微軟正黑體" panose="020B0604030504040204" pitchFamily="34" charset="-120"/>
            </a:rPr>
            <a:t>邀請校內教師參與</a:t>
          </a:r>
          <a:endParaRPr lang="zh-TW" altLang="en-US" sz="1600" dirty="0">
            <a:latin typeface="微軟正黑體" panose="020B0604030504040204" pitchFamily="34" charset="-120"/>
            <a:ea typeface="微軟正黑體" panose="020B0604030504040204" pitchFamily="34" charset="-120"/>
          </a:endParaRPr>
        </a:p>
      </dgm:t>
    </dgm:pt>
    <dgm:pt modelId="{BDAB8EFD-518B-45CA-895B-8F3A7D2F92BC}" type="parTrans" cxnId="{F3345E6E-6098-4F05-8A0E-619BD7138E0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CDD1B17-4647-4157-B7F1-EE63327A85A8}" type="sibTrans" cxnId="{F3345E6E-6098-4F05-8A0E-619BD7138E0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B5CF14F-BEBB-4B8B-9AA9-3C7B9AE71413}">
      <dgm:prSet phldrT="[文字]" custT="1"/>
      <dgm:spPr/>
      <dgm:t>
        <a:bodyPr/>
        <a:lstStyle/>
        <a:p>
          <a:r>
            <a:rPr lang="zh-TW" altLang="en-US" sz="1600" dirty="0" smtClean="0">
              <a:latin typeface="微軟正黑體" panose="020B0604030504040204" pitchFamily="34" charset="-120"/>
              <a:ea typeface="微軟正黑體" panose="020B0604030504040204" pitchFamily="34" charset="-120"/>
            </a:rPr>
            <a:t>持續邀請教師參與並改進</a:t>
          </a:r>
          <a:endParaRPr lang="zh-TW" altLang="en-US" sz="1600" dirty="0">
            <a:latin typeface="微軟正黑體" panose="020B0604030504040204" pitchFamily="34" charset="-120"/>
            <a:ea typeface="微軟正黑體" panose="020B0604030504040204" pitchFamily="34" charset="-120"/>
          </a:endParaRPr>
        </a:p>
      </dgm:t>
    </dgm:pt>
    <dgm:pt modelId="{D167E1BE-B967-4783-9B78-DD37CEF7C609}" type="parTrans" cxnId="{A931D537-B81D-44CF-A64A-A92C06CB1EC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F667A6B-7617-4492-ADB8-32D14E125993}" type="sibTrans" cxnId="{A931D537-B81D-44CF-A64A-A92C06CB1EC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0CBD52D-748E-4F7F-BBFC-6E6B144E91D3}" type="pres">
      <dgm:prSet presAssocID="{B53E4276-2D55-44BF-8EE3-D5AF247094AA}" presName="rootnode" presStyleCnt="0">
        <dgm:presLayoutVars>
          <dgm:chMax/>
          <dgm:chPref/>
          <dgm:dir/>
          <dgm:animLvl val="lvl"/>
        </dgm:presLayoutVars>
      </dgm:prSet>
      <dgm:spPr/>
      <dgm:t>
        <a:bodyPr/>
        <a:lstStyle/>
        <a:p>
          <a:endParaRPr lang="zh-TW" altLang="en-US"/>
        </a:p>
      </dgm:t>
    </dgm:pt>
    <dgm:pt modelId="{616797B9-B54F-4662-BEFC-F7A9CA323F6F}" type="pres">
      <dgm:prSet presAssocID="{E312B2E3-A6E4-4089-9C7D-377810583C11}" presName="composite" presStyleCnt="0"/>
      <dgm:spPr/>
    </dgm:pt>
    <dgm:pt modelId="{35854F6F-BF34-46A6-A927-D3D191493FD2}" type="pres">
      <dgm:prSet presAssocID="{E312B2E3-A6E4-4089-9C7D-377810583C11}" presName="bentUpArrow1" presStyleLbl="alignImgPlace1" presStyleIdx="0" presStyleCnt="3"/>
      <dgm:spPr/>
    </dgm:pt>
    <dgm:pt modelId="{A95C5569-07CA-4631-B62D-9A263BE4D228}" type="pres">
      <dgm:prSet presAssocID="{E312B2E3-A6E4-4089-9C7D-377810583C11}" presName="ParentText" presStyleLbl="node1" presStyleIdx="0" presStyleCnt="4">
        <dgm:presLayoutVars>
          <dgm:chMax val="1"/>
          <dgm:chPref val="1"/>
          <dgm:bulletEnabled val="1"/>
        </dgm:presLayoutVars>
      </dgm:prSet>
      <dgm:spPr/>
      <dgm:t>
        <a:bodyPr/>
        <a:lstStyle/>
        <a:p>
          <a:endParaRPr lang="zh-TW" altLang="en-US"/>
        </a:p>
      </dgm:t>
    </dgm:pt>
    <dgm:pt modelId="{A90FB539-D9A1-43F2-998B-67DCB3B1D94F}" type="pres">
      <dgm:prSet presAssocID="{E312B2E3-A6E4-4089-9C7D-377810583C11}" presName="ChildText" presStyleLbl="revTx" presStyleIdx="0" presStyleCnt="3" custScaleX="247822" custLinFactNeighborX="91178" custLinFactNeighborY="-2806">
        <dgm:presLayoutVars>
          <dgm:chMax val="0"/>
          <dgm:chPref val="0"/>
          <dgm:bulletEnabled val="1"/>
        </dgm:presLayoutVars>
      </dgm:prSet>
      <dgm:spPr/>
      <dgm:t>
        <a:bodyPr/>
        <a:lstStyle/>
        <a:p>
          <a:endParaRPr lang="zh-TW" altLang="en-US"/>
        </a:p>
      </dgm:t>
    </dgm:pt>
    <dgm:pt modelId="{46E17E14-09D7-4565-BE50-4FC4071053D4}" type="pres">
      <dgm:prSet presAssocID="{FDFD7D69-B3E5-4203-B81A-C7C7190A0C70}" presName="sibTrans" presStyleCnt="0"/>
      <dgm:spPr/>
    </dgm:pt>
    <dgm:pt modelId="{0393C8C9-C5B6-4092-B0EB-6087DED6A982}" type="pres">
      <dgm:prSet presAssocID="{5C2133E9-3222-492D-9AC3-840A859EF227}" presName="composite" presStyleCnt="0"/>
      <dgm:spPr/>
    </dgm:pt>
    <dgm:pt modelId="{6E48C09A-CF8B-4271-A215-189E256D126B}" type="pres">
      <dgm:prSet presAssocID="{5C2133E9-3222-492D-9AC3-840A859EF227}" presName="bentUpArrow1" presStyleLbl="alignImgPlace1" presStyleIdx="1" presStyleCnt="3"/>
      <dgm:spPr/>
    </dgm:pt>
    <dgm:pt modelId="{8FDA6F5D-068A-448F-A58F-716BE58B7027}" type="pres">
      <dgm:prSet presAssocID="{5C2133E9-3222-492D-9AC3-840A859EF227}" presName="ParentText" presStyleLbl="node1" presStyleIdx="1" presStyleCnt="4">
        <dgm:presLayoutVars>
          <dgm:chMax val="1"/>
          <dgm:chPref val="1"/>
          <dgm:bulletEnabled val="1"/>
        </dgm:presLayoutVars>
      </dgm:prSet>
      <dgm:spPr/>
      <dgm:t>
        <a:bodyPr/>
        <a:lstStyle/>
        <a:p>
          <a:endParaRPr lang="zh-TW" altLang="en-US"/>
        </a:p>
      </dgm:t>
    </dgm:pt>
    <dgm:pt modelId="{6298DF1D-4651-407F-BED2-ECC8ABE55817}" type="pres">
      <dgm:prSet presAssocID="{5C2133E9-3222-492D-9AC3-840A859EF227}" presName="ChildText" presStyleLbl="revTx" presStyleIdx="1" presStyleCnt="3" custScaleX="231317" custLinFactNeighborX="75614" custLinFactNeighborY="-2544">
        <dgm:presLayoutVars>
          <dgm:chMax val="0"/>
          <dgm:chPref val="0"/>
          <dgm:bulletEnabled val="1"/>
        </dgm:presLayoutVars>
      </dgm:prSet>
      <dgm:spPr/>
      <dgm:t>
        <a:bodyPr/>
        <a:lstStyle/>
        <a:p>
          <a:endParaRPr lang="zh-TW" altLang="en-US"/>
        </a:p>
      </dgm:t>
    </dgm:pt>
    <dgm:pt modelId="{33C4C2FF-6B06-4FA5-8CC9-97E043077592}" type="pres">
      <dgm:prSet presAssocID="{C9C8CE61-74B3-4B2E-8037-472399CEAE77}" presName="sibTrans" presStyleCnt="0"/>
      <dgm:spPr/>
    </dgm:pt>
    <dgm:pt modelId="{B427F1B8-9268-44E0-AAA5-794F155CFF60}" type="pres">
      <dgm:prSet presAssocID="{E048E00B-9665-4793-9F8B-6CAFEE6B5BBC}" presName="composite" presStyleCnt="0"/>
      <dgm:spPr/>
    </dgm:pt>
    <dgm:pt modelId="{330425FC-339F-4D7B-A771-CDB8FB3C54E4}" type="pres">
      <dgm:prSet presAssocID="{E048E00B-9665-4793-9F8B-6CAFEE6B5BBC}" presName="bentUpArrow1" presStyleLbl="alignImgPlace1" presStyleIdx="2" presStyleCnt="3"/>
      <dgm:spPr/>
    </dgm:pt>
    <dgm:pt modelId="{B2C2DE28-CC76-458F-BD9A-EB28C8E95BC4}" type="pres">
      <dgm:prSet presAssocID="{E048E00B-9665-4793-9F8B-6CAFEE6B5BBC}" presName="ParentText" presStyleLbl="node1" presStyleIdx="2" presStyleCnt="4">
        <dgm:presLayoutVars>
          <dgm:chMax val="1"/>
          <dgm:chPref val="1"/>
          <dgm:bulletEnabled val="1"/>
        </dgm:presLayoutVars>
      </dgm:prSet>
      <dgm:spPr/>
      <dgm:t>
        <a:bodyPr/>
        <a:lstStyle/>
        <a:p>
          <a:endParaRPr lang="zh-TW" altLang="en-US"/>
        </a:p>
      </dgm:t>
    </dgm:pt>
    <dgm:pt modelId="{457DBE6A-DCD6-47DC-B6FE-AE94945B18B2}" type="pres">
      <dgm:prSet presAssocID="{E048E00B-9665-4793-9F8B-6CAFEE6B5BBC}" presName="ChildText" presStyleLbl="revTx" presStyleIdx="2" presStyleCnt="3" custScaleX="270852" custLinFactNeighborX="88071" custLinFactNeighborY="-2281">
        <dgm:presLayoutVars>
          <dgm:chMax val="0"/>
          <dgm:chPref val="0"/>
          <dgm:bulletEnabled val="1"/>
        </dgm:presLayoutVars>
      </dgm:prSet>
      <dgm:spPr/>
      <dgm:t>
        <a:bodyPr/>
        <a:lstStyle/>
        <a:p>
          <a:endParaRPr lang="zh-TW" altLang="en-US"/>
        </a:p>
      </dgm:t>
    </dgm:pt>
    <dgm:pt modelId="{1F6E9F39-491F-43C4-93AE-3E167F720F3C}" type="pres">
      <dgm:prSet presAssocID="{66D4308D-DC4A-4FAA-AB2A-F912C6695D45}" presName="sibTrans" presStyleCnt="0"/>
      <dgm:spPr/>
    </dgm:pt>
    <dgm:pt modelId="{37B7467D-D8EF-4A08-AC03-CDE04CBB71E4}" type="pres">
      <dgm:prSet presAssocID="{D60C1028-A557-43C4-97C0-3E0653967C9D}" presName="composite" presStyleCnt="0"/>
      <dgm:spPr/>
    </dgm:pt>
    <dgm:pt modelId="{936BBD40-97EA-4F93-8D73-2F082E3B3BE7}" type="pres">
      <dgm:prSet presAssocID="{D60C1028-A557-43C4-97C0-3E0653967C9D}" presName="ParentText" presStyleLbl="node1" presStyleIdx="3" presStyleCnt="4" custScaleX="214088">
        <dgm:presLayoutVars>
          <dgm:chMax val="1"/>
          <dgm:chPref val="1"/>
          <dgm:bulletEnabled val="1"/>
        </dgm:presLayoutVars>
      </dgm:prSet>
      <dgm:spPr/>
      <dgm:t>
        <a:bodyPr/>
        <a:lstStyle/>
        <a:p>
          <a:endParaRPr lang="zh-TW" altLang="en-US"/>
        </a:p>
      </dgm:t>
    </dgm:pt>
  </dgm:ptLst>
  <dgm:cxnLst>
    <dgm:cxn modelId="{F74505A3-8264-4540-BEB5-14585BD35F5F}" srcId="{E312B2E3-A6E4-4089-9C7D-377810583C11}" destId="{86E2E584-750C-48DE-ADC0-D6BCB4568F01}" srcOrd="0" destOrd="0" parTransId="{62DFF6FA-F899-4A98-B91C-E70F684C07B7}" sibTransId="{DF5847AB-1484-4682-9A2C-C889DEA7F535}"/>
    <dgm:cxn modelId="{AAF530DB-866A-49DE-8993-4F071C30C3A5}" srcId="{E048E00B-9665-4793-9F8B-6CAFEE6B5BBC}" destId="{819525FC-7493-424C-BC87-143FB20C18BA}" srcOrd="0" destOrd="0" parTransId="{A4D9842C-00A3-4CB2-BB0E-42E06A6E9F04}" sibTransId="{C224420E-52A9-41BA-866A-151E1E881F9C}"/>
    <dgm:cxn modelId="{80D4D4DF-9A6D-4BF0-85CA-259C9B722276}" type="presOf" srcId="{B53E4276-2D55-44BF-8EE3-D5AF247094AA}" destId="{00CBD52D-748E-4F7F-BBFC-6E6B144E91D3}" srcOrd="0" destOrd="0" presId="urn:microsoft.com/office/officeart/2005/8/layout/StepDownProcess"/>
    <dgm:cxn modelId="{53C537D4-EBBB-4ADA-BA66-B9AD22445CDF}" srcId="{B53E4276-2D55-44BF-8EE3-D5AF247094AA}" destId="{D60C1028-A557-43C4-97C0-3E0653967C9D}" srcOrd="3" destOrd="0" parTransId="{8C84D8B0-0536-4C3D-8405-C797278D04B4}" sibTransId="{9BEC6965-40DC-4B64-9DFD-42205568743B}"/>
    <dgm:cxn modelId="{0C00431B-B583-4EC6-8601-F933D2F99CD4}" type="presOf" srcId="{E048E00B-9665-4793-9F8B-6CAFEE6B5BBC}" destId="{B2C2DE28-CC76-458F-BD9A-EB28C8E95BC4}" srcOrd="0" destOrd="0" presId="urn:microsoft.com/office/officeart/2005/8/layout/StepDownProcess"/>
    <dgm:cxn modelId="{CB8F0228-765E-4351-AFD7-D37E5821A1B5}" type="presOf" srcId="{0CDF3A6E-BA10-4DC1-A784-2B61A8B042F9}" destId="{6298DF1D-4651-407F-BED2-ECC8ABE55817}" srcOrd="0" destOrd="1" presId="urn:microsoft.com/office/officeart/2005/8/layout/StepDownProcess"/>
    <dgm:cxn modelId="{63EA2DB2-82CC-4D7A-B5FF-CFE751B5E686}" type="presOf" srcId="{86E2E584-750C-48DE-ADC0-D6BCB4568F01}" destId="{A90FB539-D9A1-43F2-998B-67DCB3B1D94F}" srcOrd="0" destOrd="0" presId="urn:microsoft.com/office/officeart/2005/8/layout/StepDownProcess"/>
    <dgm:cxn modelId="{803D1062-A606-4BA0-B89D-30385D4F414B}" srcId="{B53E4276-2D55-44BF-8EE3-D5AF247094AA}" destId="{E312B2E3-A6E4-4089-9C7D-377810583C11}" srcOrd="0" destOrd="0" parTransId="{BE858F98-A14E-493F-B3CE-0BC4BEB9AC46}" sibTransId="{FDFD7D69-B3E5-4203-B81A-C7C7190A0C70}"/>
    <dgm:cxn modelId="{D80E0849-1F65-43FF-835D-B3C642E4B1D1}" srcId="{B53E4276-2D55-44BF-8EE3-D5AF247094AA}" destId="{5C2133E9-3222-492D-9AC3-840A859EF227}" srcOrd="1" destOrd="0" parTransId="{302BA1E9-DF0C-4357-AA77-57181F638D0B}" sibTransId="{C9C8CE61-74B3-4B2E-8037-472399CEAE77}"/>
    <dgm:cxn modelId="{95314375-9161-4CAF-9762-C4F8B1643F3A}" type="presOf" srcId="{2B5CF14F-BEBB-4B8B-9AA9-3C7B9AE71413}" destId="{457DBE6A-DCD6-47DC-B6FE-AE94945B18B2}" srcOrd="0" destOrd="1" presId="urn:microsoft.com/office/officeart/2005/8/layout/StepDownProcess"/>
    <dgm:cxn modelId="{549E757B-6266-4943-9171-645CEB754D1A}" type="presOf" srcId="{D60C1028-A557-43C4-97C0-3E0653967C9D}" destId="{936BBD40-97EA-4F93-8D73-2F082E3B3BE7}" srcOrd="0" destOrd="0" presId="urn:microsoft.com/office/officeart/2005/8/layout/StepDownProcess"/>
    <dgm:cxn modelId="{A931D537-B81D-44CF-A64A-A92C06CB1EC4}" srcId="{E048E00B-9665-4793-9F8B-6CAFEE6B5BBC}" destId="{2B5CF14F-BEBB-4B8B-9AA9-3C7B9AE71413}" srcOrd="1" destOrd="0" parTransId="{D167E1BE-B967-4783-9B78-DD37CEF7C609}" sibTransId="{0F667A6B-7617-4492-ADB8-32D14E125993}"/>
    <dgm:cxn modelId="{342C6982-E776-4F1C-B976-6FBF7C181D3A}" srcId="{E312B2E3-A6E4-4089-9C7D-377810583C11}" destId="{A26CF418-0B3C-4132-B965-FC6A810CB1FB}" srcOrd="1" destOrd="0" parTransId="{A0E8D5DE-9E7A-4CFB-A15B-604D835DCA2F}" sibTransId="{D2EC90C6-16E1-46FC-851E-132CBF90237C}"/>
    <dgm:cxn modelId="{07029820-E28A-45DB-AA28-A422651DBECA}" srcId="{B53E4276-2D55-44BF-8EE3-D5AF247094AA}" destId="{E048E00B-9665-4793-9F8B-6CAFEE6B5BBC}" srcOrd="2" destOrd="0" parTransId="{63F7B09C-C097-4676-8AF2-4EEBDAAA0607}" sibTransId="{66D4308D-DC4A-4FAA-AB2A-F912C6695D45}"/>
    <dgm:cxn modelId="{FCB2A9A2-3F9D-4E73-BD52-A10C81A0A5A1}" type="presOf" srcId="{E312B2E3-A6E4-4089-9C7D-377810583C11}" destId="{A95C5569-07CA-4631-B62D-9A263BE4D228}" srcOrd="0" destOrd="0" presId="urn:microsoft.com/office/officeart/2005/8/layout/StepDownProcess"/>
    <dgm:cxn modelId="{C2E22740-F0B4-44EF-9F2B-3ABE682082AF}" type="presOf" srcId="{5C2133E9-3222-492D-9AC3-840A859EF227}" destId="{8FDA6F5D-068A-448F-A58F-716BE58B7027}" srcOrd="0" destOrd="0" presId="urn:microsoft.com/office/officeart/2005/8/layout/StepDownProcess"/>
    <dgm:cxn modelId="{735C9873-CDC7-4973-971C-6ED3AFC58308}" type="presOf" srcId="{A26CF418-0B3C-4132-B965-FC6A810CB1FB}" destId="{A90FB539-D9A1-43F2-998B-67DCB3B1D94F}" srcOrd="0" destOrd="1" presId="urn:microsoft.com/office/officeart/2005/8/layout/StepDownProcess"/>
    <dgm:cxn modelId="{7EF7EB33-8F84-494B-AD2A-8B33908A8C7F}" type="presOf" srcId="{819525FC-7493-424C-BC87-143FB20C18BA}" destId="{457DBE6A-DCD6-47DC-B6FE-AE94945B18B2}" srcOrd="0" destOrd="0" presId="urn:microsoft.com/office/officeart/2005/8/layout/StepDownProcess"/>
    <dgm:cxn modelId="{F3345E6E-6098-4F05-8A0E-619BD7138E05}" srcId="{5C2133E9-3222-492D-9AC3-840A859EF227}" destId="{0CDF3A6E-BA10-4DC1-A784-2B61A8B042F9}" srcOrd="1" destOrd="0" parTransId="{BDAB8EFD-518B-45CA-895B-8F3A7D2F92BC}" sibTransId="{3CDD1B17-4647-4157-B7F1-EE63327A85A8}"/>
    <dgm:cxn modelId="{17545F1E-5DDB-42DE-BBE4-5C5D04DFD9E7}" type="presOf" srcId="{8D8F2BAE-41E9-4720-99FB-CB4C77638E99}" destId="{6298DF1D-4651-407F-BED2-ECC8ABE55817}" srcOrd="0" destOrd="0" presId="urn:microsoft.com/office/officeart/2005/8/layout/StepDownProcess"/>
    <dgm:cxn modelId="{FD4C56D1-A7F6-4AEA-A6DF-54329D4753D9}" srcId="{5C2133E9-3222-492D-9AC3-840A859EF227}" destId="{8D8F2BAE-41E9-4720-99FB-CB4C77638E99}" srcOrd="0" destOrd="0" parTransId="{E350416D-AD3F-4A81-A779-DF26730454B0}" sibTransId="{B7454384-8B1D-4DA3-B92E-03561850EB21}"/>
    <dgm:cxn modelId="{13906706-5DFF-407B-A90C-5277D7C79FDE}" type="presParOf" srcId="{00CBD52D-748E-4F7F-BBFC-6E6B144E91D3}" destId="{616797B9-B54F-4662-BEFC-F7A9CA323F6F}" srcOrd="0" destOrd="0" presId="urn:microsoft.com/office/officeart/2005/8/layout/StepDownProcess"/>
    <dgm:cxn modelId="{86E37F7E-1E1A-4873-840B-8D1A6F0F24FC}" type="presParOf" srcId="{616797B9-B54F-4662-BEFC-F7A9CA323F6F}" destId="{35854F6F-BF34-46A6-A927-D3D191493FD2}" srcOrd="0" destOrd="0" presId="urn:microsoft.com/office/officeart/2005/8/layout/StepDownProcess"/>
    <dgm:cxn modelId="{15FF5D3E-A5ED-479B-88FC-8A627C4EA9B6}" type="presParOf" srcId="{616797B9-B54F-4662-BEFC-F7A9CA323F6F}" destId="{A95C5569-07CA-4631-B62D-9A263BE4D228}" srcOrd="1" destOrd="0" presId="urn:microsoft.com/office/officeart/2005/8/layout/StepDownProcess"/>
    <dgm:cxn modelId="{AB051043-FE0E-47F5-B145-A93A065614A3}" type="presParOf" srcId="{616797B9-B54F-4662-BEFC-F7A9CA323F6F}" destId="{A90FB539-D9A1-43F2-998B-67DCB3B1D94F}" srcOrd="2" destOrd="0" presId="urn:microsoft.com/office/officeart/2005/8/layout/StepDownProcess"/>
    <dgm:cxn modelId="{31C65DEE-C30C-44E3-9FC7-E739EDCBC8A8}" type="presParOf" srcId="{00CBD52D-748E-4F7F-BBFC-6E6B144E91D3}" destId="{46E17E14-09D7-4565-BE50-4FC4071053D4}" srcOrd="1" destOrd="0" presId="urn:microsoft.com/office/officeart/2005/8/layout/StepDownProcess"/>
    <dgm:cxn modelId="{0EBBF465-371D-4762-90AF-EC904ED7C5A5}" type="presParOf" srcId="{00CBD52D-748E-4F7F-BBFC-6E6B144E91D3}" destId="{0393C8C9-C5B6-4092-B0EB-6087DED6A982}" srcOrd="2" destOrd="0" presId="urn:microsoft.com/office/officeart/2005/8/layout/StepDownProcess"/>
    <dgm:cxn modelId="{97A83783-E058-4CB3-9353-4BAD4CB0182C}" type="presParOf" srcId="{0393C8C9-C5B6-4092-B0EB-6087DED6A982}" destId="{6E48C09A-CF8B-4271-A215-189E256D126B}" srcOrd="0" destOrd="0" presId="urn:microsoft.com/office/officeart/2005/8/layout/StepDownProcess"/>
    <dgm:cxn modelId="{A3635192-429E-4A64-B663-85E52330AC9F}" type="presParOf" srcId="{0393C8C9-C5B6-4092-B0EB-6087DED6A982}" destId="{8FDA6F5D-068A-448F-A58F-716BE58B7027}" srcOrd="1" destOrd="0" presId="urn:microsoft.com/office/officeart/2005/8/layout/StepDownProcess"/>
    <dgm:cxn modelId="{F00401D2-B282-439C-82C4-EAD933FB555A}" type="presParOf" srcId="{0393C8C9-C5B6-4092-B0EB-6087DED6A982}" destId="{6298DF1D-4651-407F-BED2-ECC8ABE55817}" srcOrd="2" destOrd="0" presId="urn:microsoft.com/office/officeart/2005/8/layout/StepDownProcess"/>
    <dgm:cxn modelId="{16E42F18-0A91-4C8B-A047-091E4B5C2971}" type="presParOf" srcId="{00CBD52D-748E-4F7F-BBFC-6E6B144E91D3}" destId="{33C4C2FF-6B06-4FA5-8CC9-97E043077592}" srcOrd="3" destOrd="0" presId="urn:microsoft.com/office/officeart/2005/8/layout/StepDownProcess"/>
    <dgm:cxn modelId="{5695CA1B-B520-462E-B89A-39008AB591D0}" type="presParOf" srcId="{00CBD52D-748E-4F7F-BBFC-6E6B144E91D3}" destId="{B427F1B8-9268-44E0-AAA5-794F155CFF60}" srcOrd="4" destOrd="0" presId="urn:microsoft.com/office/officeart/2005/8/layout/StepDownProcess"/>
    <dgm:cxn modelId="{6DE1877B-F5FB-4E27-9069-79532FEC458B}" type="presParOf" srcId="{B427F1B8-9268-44E0-AAA5-794F155CFF60}" destId="{330425FC-339F-4D7B-A771-CDB8FB3C54E4}" srcOrd="0" destOrd="0" presId="urn:microsoft.com/office/officeart/2005/8/layout/StepDownProcess"/>
    <dgm:cxn modelId="{0AD4ED9F-BE4A-4FA7-99EA-73CCF2F5443D}" type="presParOf" srcId="{B427F1B8-9268-44E0-AAA5-794F155CFF60}" destId="{B2C2DE28-CC76-458F-BD9A-EB28C8E95BC4}" srcOrd="1" destOrd="0" presId="urn:microsoft.com/office/officeart/2005/8/layout/StepDownProcess"/>
    <dgm:cxn modelId="{2BF71517-49DC-421E-AA22-70A4AE809D92}" type="presParOf" srcId="{B427F1B8-9268-44E0-AAA5-794F155CFF60}" destId="{457DBE6A-DCD6-47DC-B6FE-AE94945B18B2}" srcOrd="2" destOrd="0" presId="urn:microsoft.com/office/officeart/2005/8/layout/StepDownProcess"/>
    <dgm:cxn modelId="{1D860FD5-CEA6-4741-829F-7BEF63A6F80C}" type="presParOf" srcId="{00CBD52D-748E-4F7F-BBFC-6E6B144E91D3}" destId="{1F6E9F39-491F-43C4-93AE-3E167F720F3C}" srcOrd="5" destOrd="0" presId="urn:microsoft.com/office/officeart/2005/8/layout/StepDownProcess"/>
    <dgm:cxn modelId="{10E61244-A215-4E9F-9497-8505F626DD9E}" type="presParOf" srcId="{00CBD52D-748E-4F7F-BBFC-6E6B144E91D3}" destId="{37B7467D-D8EF-4A08-AC03-CDE04CBB71E4}" srcOrd="6" destOrd="0" presId="urn:microsoft.com/office/officeart/2005/8/layout/StepDownProcess"/>
    <dgm:cxn modelId="{A4AF818D-D356-4522-8B41-712490561CF2}" type="presParOf" srcId="{37B7467D-D8EF-4A08-AC03-CDE04CBB71E4}" destId="{936BBD40-97EA-4F93-8D73-2F082E3B3BE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54F6F-BF34-46A6-A927-D3D191493FD2}">
      <dsp:nvSpPr>
        <dsp:cNvPr id="0" name=""/>
        <dsp:cNvSpPr/>
      </dsp:nvSpPr>
      <dsp:spPr>
        <a:xfrm rot="5400000">
          <a:off x="394547" y="989245"/>
          <a:ext cx="868772" cy="989067"/>
        </a:xfrm>
        <a:prstGeom prst="bentUpArrow">
          <a:avLst>
            <a:gd name="adj1" fmla="val 32840"/>
            <a:gd name="adj2" fmla="val 25000"/>
            <a:gd name="adj3" fmla="val 3578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5C5569-07CA-4631-B62D-9A263BE4D228}">
      <dsp:nvSpPr>
        <dsp:cNvPr id="0" name=""/>
        <dsp:cNvSpPr/>
      </dsp:nvSpPr>
      <dsp:spPr>
        <a:xfrm>
          <a:off x="164375" y="26193"/>
          <a:ext cx="1462501" cy="1023703"/>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微軟正黑體" panose="020B0604030504040204" pitchFamily="34" charset="-120"/>
              <a:ea typeface="微軟正黑體" panose="020B0604030504040204" pitchFamily="34" charset="-120"/>
            </a:rPr>
            <a:t>第一期</a:t>
          </a:r>
          <a:endParaRPr lang="zh-TW" altLang="en-US" sz="2900" kern="1200" dirty="0">
            <a:latin typeface="微軟正黑體" panose="020B0604030504040204" pitchFamily="34" charset="-120"/>
            <a:ea typeface="微軟正黑體" panose="020B0604030504040204" pitchFamily="34" charset="-120"/>
          </a:endParaRPr>
        </a:p>
      </dsp:txBody>
      <dsp:txXfrm>
        <a:off x="214357" y="76175"/>
        <a:ext cx="1362537" cy="923739"/>
      </dsp:txXfrm>
    </dsp:sp>
    <dsp:sp modelId="{A90FB539-D9A1-43F2-998B-67DCB3B1D94F}">
      <dsp:nvSpPr>
        <dsp:cNvPr id="0" name=""/>
        <dsp:cNvSpPr/>
      </dsp:nvSpPr>
      <dsp:spPr>
        <a:xfrm>
          <a:off x="1810544" y="100610"/>
          <a:ext cx="2636044" cy="827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altLang="zh-TW" sz="1600" kern="1200" dirty="0" smtClean="0">
              <a:latin typeface="微軟正黑體" panose="020B0604030504040204" pitchFamily="34" charset="-120"/>
              <a:ea typeface="微軟正黑體" panose="020B0604030504040204" pitchFamily="34" charset="-120"/>
            </a:rPr>
            <a:t>102.08</a:t>
          </a:r>
          <a:endParaRPr lang="zh-TW" altLang="en-US" sz="1600" kern="1200" dirty="0">
            <a:latin typeface="微軟正黑體" panose="020B0604030504040204" pitchFamily="34" charset="-120"/>
            <a:ea typeface="微軟正黑體" panose="020B0604030504040204" pitchFamily="34" charset="-120"/>
          </a:endParaRPr>
        </a:p>
        <a:p>
          <a:pPr marL="171450" lvl="1" indent="-171450" algn="l" defTabSz="711200">
            <a:lnSpc>
              <a:spcPct val="90000"/>
            </a:lnSpc>
            <a:spcBef>
              <a:spcPct val="0"/>
            </a:spcBef>
            <a:spcAft>
              <a:spcPct val="15000"/>
            </a:spcAft>
            <a:buChar char="••"/>
          </a:pPr>
          <a:r>
            <a:rPr lang="zh-TW" altLang="en-US" sz="1600" kern="1200" dirty="0" smtClean="0">
              <a:latin typeface="微軟正黑體" panose="020B0604030504040204" pitchFamily="34" charset="-120"/>
              <a:ea typeface="微軟正黑體" panose="020B0604030504040204" pitchFamily="34" charset="-120"/>
            </a:rPr>
            <a:t>建立制度法規</a:t>
          </a:r>
          <a:endParaRPr lang="zh-TW" altLang="en-US" sz="1600" kern="1200" dirty="0">
            <a:latin typeface="微軟正黑體" panose="020B0604030504040204" pitchFamily="34" charset="-120"/>
            <a:ea typeface="微軟正黑體" panose="020B0604030504040204" pitchFamily="34" charset="-120"/>
          </a:endParaRPr>
        </a:p>
      </dsp:txBody>
      <dsp:txXfrm>
        <a:off x="1810544" y="100610"/>
        <a:ext cx="2636044" cy="827402"/>
      </dsp:txXfrm>
    </dsp:sp>
    <dsp:sp modelId="{6E48C09A-CF8B-4271-A215-189E256D126B}">
      <dsp:nvSpPr>
        <dsp:cNvPr id="0" name=""/>
        <dsp:cNvSpPr/>
      </dsp:nvSpPr>
      <dsp:spPr>
        <a:xfrm rot="5400000">
          <a:off x="1984483" y="2139202"/>
          <a:ext cx="868772" cy="989067"/>
        </a:xfrm>
        <a:prstGeom prst="bentUpArrow">
          <a:avLst>
            <a:gd name="adj1" fmla="val 32840"/>
            <a:gd name="adj2" fmla="val 25000"/>
            <a:gd name="adj3" fmla="val 35780"/>
          </a:avLst>
        </a:prstGeom>
        <a:solidFill>
          <a:schemeClr val="accent4">
            <a:tint val="50000"/>
            <a:hueOff val="-1962696"/>
            <a:satOff val="9881"/>
            <a:lumOff val="63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DA6F5D-068A-448F-A58F-716BE58B7027}">
      <dsp:nvSpPr>
        <dsp:cNvPr id="0" name=""/>
        <dsp:cNvSpPr/>
      </dsp:nvSpPr>
      <dsp:spPr>
        <a:xfrm>
          <a:off x="1754311" y="1176150"/>
          <a:ext cx="1462501" cy="1023703"/>
        </a:xfrm>
        <a:prstGeom prst="roundRect">
          <a:avLst>
            <a:gd name="adj" fmla="val 16670"/>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微軟正黑體" panose="020B0604030504040204" pitchFamily="34" charset="-120"/>
              <a:ea typeface="微軟正黑體" panose="020B0604030504040204" pitchFamily="34" charset="-120"/>
            </a:rPr>
            <a:t>第二期</a:t>
          </a:r>
          <a:endParaRPr lang="zh-TW" altLang="en-US" sz="2900" kern="1200" dirty="0">
            <a:latin typeface="微軟正黑體" panose="020B0604030504040204" pitchFamily="34" charset="-120"/>
            <a:ea typeface="微軟正黑體" panose="020B0604030504040204" pitchFamily="34" charset="-120"/>
          </a:endParaRPr>
        </a:p>
      </dsp:txBody>
      <dsp:txXfrm>
        <a:off x="1804293" y="1226132"/>
        <a:ext cx="1362537" cy="923739"/>
      </dsp:txXfrm>
    </dsp:sp>
    <dsp:sp modelId="{6298DF1D-4651-407F-BED2-ECC8ABE55817}">
      <dsp:nvSpPr>
        <dsp:cNvPr id="0" name=""/>
        <dsp:cNvSpPr/>
      </dsp:nvSpPr>
      <dsp:spPr>
        <a:xfrm>
          <a:off x="3322708" y="1252735"/>
          <a:ext cx="2460483" cy="827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altLang="zh-TW" sz="1600" kern="1200" dirty="0" smtClean="0">
              <a:latin typeface="微軟正黑體" panose="020B0604030504040204" pitchFamily="34" charset="-120"/>
              <a:ea typeface="微軟正黑體" panose="020B0604030504040204" pitchFamily="34" charset="-120"/>
            </a:rPr>
            <a:t>103.08</a:t>
          </a:r>
          <a:endParaRPr lang="zh-TW" altLang="en-US" sz="1600" kern="1200" dirty="0">
            <a:latin typeface="微軟正黑體" panose="020B0604030504040204" pitchFamily="34" charset="-120"/>
            <a:ea typeface="微軟正黑體" panose="020B0604030504040204" pitchFamily="34" charset="-120"/>
          </a:endParaRPr>
        </a:p>
        <a:p>
          <a:pPr marL="171450" lvl="1" indent="-171450" algn="l" defTabSz="711200">
            <a:lnSpc>
              <a:spcPct val="90000"/>
            </a:lnSpc>
            <a:spcBef>
              <a:spcPct val="0"/>
            </a:spcBef>
            <a:spcAft>
              <a:spcPct val="15000"/>
            </a:spcAft>
            <a:buChar char="••"/>
          </a:pPr>
          <a:r>
            <a:rPr lang="zh-TW" altLang="en-US" sz="1600" kern="1200" dirty="0" smtClean="0">
              <a:latin typeface="微軟正黑體" panose="020B0604030504040204" pitchFamily="34" charset="-120"/>
              <a:ea typeface="微軟正黑體" panose="020B0604030504040204" pitchFamily="34" charset="-120"/>
            </a:rPr>
            <a:t>邀請校內教師參與</a:t>
          </a:r>
          <a:endParaRPr lang="zh-TW" altLang="en-US" sz="1600" kern="1200" dirty="0">
            <a:latin typeface="微軟正黑體" panose="020B0604030504040204" pitchFamily="34" charset="-120"/>
            <a:ea typeface="微軟正黑體" panose="020B0604030504040204" pitchFamily="34" charset="-120"/>
          </a:endParaRPr>
        </a:p>
      </dsp:txBody>
      <dsp:txXfrm>
        <a:off x="3322708" y="1252735"/>
        <a:ext cx="2460483" cy="827402"/>
      </dsp:txXfrm>
    </dsp:sp>
    <dsp:sp modelId="{330425FC-339F-4D7B-A771-CDB8FB3C54E4}">
      <dsp:nvSpPr>
        <dsp:cNvPr id="0" name=""/>
        <dsp:cNvSpPr/>
      </dsp:nvSpPr>
      <dsp:spPr>
        <a:xfrm rot="5400000">
          <a:off x="3574419" y="3289160"/>
          <a:ext cx="868772" cy="989067"/>
        </a:xfrm>
        <a:prstGeom prst="bentUpArrow">
          <a:avLst>
            <a:gd name="adj1" fmla="val 32840"/>
            <a:gd name="adj2" fmla="val 25000"/>
            <a:gd name="adj3" fmla="val 35780"/>
          </a:avLst>
        </a:prstGeom>
        <a:solidFill>
          <a:schemeClr val="accent4">
            <a:tint val="50000"/>
            <a:hueOff val="-3925392"/>
            <a:satOff val="19763"/>
            <a:lumOff val="127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C2DE28-CC76-458F-BD9A-EB28C8E95BC4}">
      <dsp:nvSpPr>
        <dsp:cNvPr id="0" name=""/>
        <dsp:cNvSpPr/>
      </dsp:nvSpPr>
      <dsp:spPr>
        <a:xfrm>
          <a:off x="3344247" y="2326108"/>
          <a:ext cx="1462501" cy="1023703"/>
        </a:xfrm>
        <a:prstGeom prst="roundRect">
          <a:avLst>
            <a:gd name="adj" fmla="val 16670"/>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微軟正黑體" panose="020B0604030504040204" pitchFamily="34" charset="-120"/>
              <a:ea typeface="微軟正黑體" panose="020B0604030504040204" pitchFamily="34" charset="-120"/>
            </a:rPr>
            <a:t>第三期</a:t>
          </a:r>
          <a:endParaRPr lang="zh-TW" altLang="en-US" sz="2900" kern="1200" dirty="0">
            <a:latin typeface="微軟正黑體" panose="020B0604030504040204" pitchFamily="34" charset="-120"/>
            <a:ea typeface="微軟正黑體" panose="020B0604030504040204" pitchFamily="34" charset="-120"/>
          </a:endParaRPr>
        </a:p>
      </dsp:txBody>
      <dsp:txXfrm>
        <a:off x="3394229" y="2376090"/>
        <a:ext cx="1362537" cy="923739"/>
      </dsp:txXfrm>
    </dsp:sp>
    <dsp:sp modelId="{457DBE6A-DCD6-47DC-B6FE-AE94945B18B2}">
      <dsp:nvSpPr>
        <dsp:cNvPr id="0" name=""/>
        <dsp:cNvSpPr/>
      </dsp:nvSpPr>
      <dsp:spPr>
        <a:xfrm>
          <a:off x="4834883" y="2404868"/>
          <a:ext cx="2881010" cy="827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altLang="zh-TW" sz="1600" kern="1200" dirty="0" smtClean="0">
              <a:latin typeface="微軟正黑體" panose="020B0604030504040204" pitchFamily="34" charset="-120"/>
              <a:ea typeface="微軟正黑體" panose="020B0604030504040204" pitchFamily="34" charset="-120"/>
            </a:rPr>
            <a:t>104.08</a:t>
          </a:r>
          <a:endParaRPr lang="zh-TW" altLang="en-US" sz="1600" kern="1200" dirty="0">
            <a:latin typeface="微軟正黑體" panose="020B0604030504040204" pitchFamily="34" charset="-120"/>
            <a:ea typeface="微軟正黑體" panose="020B0604030504040204" pitchFamily="34" charset="-120"/>
          </a:endParaRPr>
        </a:p>
        <a:p>
          <a:pPr marL="171450" lvl="1" indent="-171450" algn="l" defTabSz="711200">
            <a:lnSpc>
              <a:spcPct val="90000"/>
            </a:lnSpc>
            <a:spcBef>
              <a:spcPct val="0"/>
            </a:spcBef>
            <a:spcAft>
              <a:spcPct val="15000"/>
            </a:spcAft>
            <a:buChar char="••"/>
          </a:pPr>
          <a:r>
            <a:rPr lang="zh-TW" altLang="en-US" sz="1600" kern="1200" dirty="0" smtClean="0">
              <a:latin typeface="微軟正黑體" panose="020B0604030504040204" pitchFamily="34" charset="-120"/>
              <a:ea typeface="微軟正黑體" panose="020B0604030504040204" pitchFamily="34" charset="-120"/>
            </a:rPr>
            <a:t>持續邀請教師參與並改進</a:t>
          </a:r>
          <a:endParaRPr lang="zh-TW" altLang="en-US" sz="1600" kern="1200" dirty="0">
            <a:latin typeface="微軟正黑體" panose="020B0604030504040204" pitchFamily="34" charset="-120"/>
            <a:ea typeface="微軟正黑體" panose="020B0604030504040204" pitchFamily="34" charset="-120"/>
          </a:endParaRPr>
        </a:p>
      </dsp:txBody>
      <dsp:txXfrm>
        <a:off x="4834883" y="2404868"/>
        <a:ext cx="2881010" cy="827402"/>
      </dsp:txXfrm>
    </dsp:sp>
    <dsp:sp modelId="{936BBD40-97EA-4F93-8D73-2F082E3B3BE7}">
      <dsp:nvSpPr>
        <dsp:cNvPr id="0" name=""/>
        <dsp:cNvSpPr/>
      </dsp:nvSpPr>
      <dsp:spPr>
        <a:xfrm>
          <a:off x="4934183" y="3476065"/>
          <a:ext cx="3131041" cy="1023703"/>
        </a:xfrm>
        <a:prstGeom prst="roundRect">
          <a:avLst>
            <a:gd name="adj" fmla="val 1667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微軟正黑體" panose="020B0604030504040204" pitchFamily="34" charset="-120"/>
              <a:ea typeface="微軟正黑體" panose="020B0604030504040204" pitchFamily="34" charset="-120"/>
            </a:rPr>
            <a:t>全面授權自審</a:t>
          </a:r>
          <a:endParaRPr lang="zh-TW" altLang="en-US" sz="2900" kern="1200" dirty="0">
            <a:latin typeface="微軟正黑體" panose="020B0604030504040204" pitchFamily="34" charset="-120"/>
            <a:ea typeface="微軟正黑體" panose="020B0604030504040204" pitchFamily="34" charset="-120"/>
          </a:endParaRPr>
        </a:p>
      </dsp:txBody>
      <dsp:txXfrm>
        <a:off x="4984165" y="3526047"/>
        <a:ext cx="3031077" cy="92373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4CF4C7-76A4-4637-9F13-10C4BB7BCE78}" type="datetimeFigureOut">
              <a:rPr lang="zh-TW" altLang="en-US" smtClean="0"/>
              <a:t>2014/6/16</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18AC70-2DFD-48B2-9E20-FB7AEBCBF65F}" type="slidenum">
              <a:rPr lang="zh-TW" altLang="en-US" smtClean="0"/>
              <a:t>‹#›</a:t>
            </a:fld>
            <a:endParaRPr lang="zh-TW" altLang="en-US"/>
          </a:p>
        </p:txBody>
      </p:sp>
    </p:spTree>
    <p:extLst>
      <p:ext uri="{BB962C8B-B14F-4D97-AF65-F5344CB8AC3E}">
        <p14:creationId xmlns:p14="http://schemas.microsoft.com/office/powerpoint/2010/main" val="26117311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8401143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67475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188751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5">
                    <a:lumMod val="50000"/>
                  </a:schemeClr>
                </a:solidFill>
                <a:latin typeface="標楷體" panose="03000509000000000000" pitchFamily="65" charset="-120"/>
                <a:ea typeface="標楷體" panose="03000509000000000000" pitchFamily="65" charset="-120"/>
              </a:defRPr>
            </a:lvl1p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lvl1pPr>
              <a:defRPr>
                <a:solidFill>
                  <a:srgbClr val="39471D"/>
                </a:solidFill>
                <a:latin typeface="標楷體" panose="03000509000000000000" pitchFamily="65" charset="-120"/>
                <a:ea typeface="標楷體" panose="03000509000000000000" pitchFamily="65" charset="-120"/>
              </a:defRPr>
            </a:lvl1pPr>
            <a:lvl2pPr>
              <a:defRPr>
                <a:solidFill>
                  <a:schemeClr val="accent6">
                    <a:lumMod val="50000"/>
                  </a:schemeClr>
                </a:solidFill>
                <a:latin typeface="標楷體" panose="03000509000000000000" pitchFamily="65" charset="-120"/>
                <a:ea typeface="標楷體" panose="03000509000000000000" pitchFamily="65" charset="-120"/>
              </a:defRPr>
            </a:lvl2pPr>
            <a:lvl3pPr>
              <a:defRPr>
                <a:solidFill>
                  <a:srgbClr val="39471D"/>
                </a:solidFill>
                <a:latin typeface="標楷體" panose="03000509000000000000" pitchFamily="65" charset="-120"/>
                <a:ea typeface="標楷體" panose="03000509000000000000" pitchFamily="65" charset="-120"/>
              </a:defRPr>
            </a:lvl3pPr>
            <a:lvl4pPr>
              <a:defRPr>
                <a:solidFill>
                  <a:srgbClr val="39471D"/>
                </a:solidFill>
                <a:latin typeface="標楷體" panose="03000509000000000000" pitchFamily="65" charset="-120"/>
                <a:ea typeface="標楷體" panose="03000509000000000000" pitchFamily="65" charset="-120"/>
              </a:defRPr>
            </a:lvl4pPr>
            <a:lvl5pPr>
              <a:defRPr>
                <a:solidFill>
                  <a:srgbClr val="39471D"/>
                </a:solidFill>
                <a:latin typeface="標楷體" panose="03000509000000000000" pitchFamily="65" charset="-120"/>
                <a:ea typeface="標楷體" panose="03000509000000000000"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30982535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244117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98315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214634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318603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179918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24329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2E507AE-25B1-49B9-B161-C970E8299962}" type="datetimeFigureOut">
              <a:rPr lang="zh-TW" altLang="en-US" smtClean="0"/>
              <a:t>2014/6/16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631C04-E0A1-4224-AE90-DF58693D773B}" type="slidenum">
              <a:rPr lang="zh-TW" altLang="en-US" smtClean="0"/>
              <a:t>‹#›</a:t>
            </a:fld>
            <a:endParaRPr lang="zh-TW" altLang="en-US"/>
          </a:p>
        </p:txBody>
      </p:sp>
    </p:spTree>
    <p:extLst>
      <p:ext uri="{BB962C8B-B14F-4D97-AF65-F5344CB8AC3E}">
        <p14:creationId xmlns:p14="http://schemas.microsoft.com/office/powerpoint/2010/main" val="242859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1944"/>
            <a:ext cx="9144000" cy="6858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版面配置區 1"/>
          <p:cNvSpPr>
            <a:spLocks noGrp="1"/>
          </p:cNvSpPr>
          <p:nvPr>
            <p:ph type="title"/>
          </p:nvPr>
        </p:nvSpPr>
        <p:spPr>
          <a:xfrm>
            <a:off x="457200" y="483561"/>
            <a:ext cx="8229600" cy="922114"/>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507AE-25B1-49B9-B161-C970E8299962}" type="datetimeFigureOut">
              <a:rPr lang="zh-TW" altLang="en-US" smtClean="0"/>
              <a:t>2014/6/16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31C04-E0A1-4224-AE90-DF58693D773B}" type="slidenum">
              <a:rPr lang="zh-TW" altLang="en-US" smtClean="0"/>
              <a:t>‹#›</a:t>
            </a:fld>
            <a:endParaRPr lang="zh-TW" altLang="en-US"/>
          </a:p>
        </p:txBody>
      </p:sp>
      <p:pic>
        <p:nvPicPr>
          <p:cNvPr id="1029"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2605" b="87586"/>
          <a:stretch/>
        </p:blipFill>
        <p:spPr bwMode="auto">
          <a:xfrm>
            <a:off x="0" y="-27384"/>
            <a:ext cx="3779912" cy="5200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3707904"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4283968"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4860032"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8454813"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7765626"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7164288"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6475101"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5364088" y="-27384"/>
            <a:ext cx="689187" cy="52004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user\Downloads\0428-02.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1767" t="2605" b="87586"/>
          <a:stretch/>
        </p:blipFill>
        <p:spPr bwMode="auto">
          <a:xfrm>
            <a:off x="5983438" y="-27384"/>
            <a:ext cx="689187" cy="520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290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600" y="1484784"/>
            <a:ext cx="7992888" cy="1470025"/>
          </a:xfrm>
        </p:spPr>
        <p:txBody>
          <a:bodyPr>
            <a:normAutofit fontScale="90000"/>
          </a:bodyPr>
          <a:lstStyle/>
          <a:p>
            <a:r>
              <a:rPr lang="zh-TW" altLang="en-US" dirty="0" smtClean="0">
                <a:latin typeface="標楷體" panose="03000509000000000000" pitchFamily="65" charset="-120"/>
                <a:ea typeface="標楷體" panose="03000509000000000000" pitchFamily="65" charset="-120"/>
              </a:rPr>
              <a:t>國立</a:t>
            </a:r>
            <a:r>
              <a:rPr lang="zh-TW" altLang="en-US" dirty="0">
                <a:latin typeface="標楷體" panose="03000509000000000000" pitchFamily="65" charset="-120"/>
                <a:ea typeface="標楷體" panose="03000509000000000000" pitchFamily="65" charset="-120"/>
              </a:rPr>
              <a:t>新竹教育</a:t>
            </a:r>
            <a:r>
              <a:rPr lang="zh-TW" altLang="en-US" dirty="0" smtClean="0">
                <a:latin typeface="標楷體" panose="03000509000000000000" pitchFamily="65" charset="-120"/>
                <a:ea typeface="標楷體" panose="03000509000000000000" pitchFamily="65" charset="-120"/>
              </a:rPr>
              <a:t>大學</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推動</a:t>
            </a:r>
            <a:r>
              <a:rPr lang="zh-TW" altLang="en-US" dirty="0" smtClean="0">
                <a:latin typeface="標楷體" panose="03000509000000000000" pitchFamily="65" charset="-120"/>
                <a:ea typeface="標楷體" panose="03000509000000000000" pitchFamily="65" charset="-120"/>
              </a:rPr>
              <a:t>教師</a:t>
            </a:r>
            <a:r>
              <a:rPr lang="zh-TW" altLang="en-US" dirty="0">
                <a:latin typeface="標楷體" panose="03000509000000000000" pitchFamily="65" charset="-120"/>
                <a:ea typeface="標楷體" panose="03000509000000000000" pitchFamily="65" charset="-120"/>
              </a:rPr>
              <a:t>多元升等</a:t>
            </a:r>
            <a:r>
              <a:rPr lang="zh-TW" altLang="en-US" dirty="0" smtClean="0">
                <a:latin typeface="標楷體" panose="03000509000000000000" pitchFamily="65" charset="-120"/>
                <a:ea typeface="標楷體" panose="03000509000000000000" pitchFamily="65" charset="-120"/>
              </a:rPr>
              <a:t>計畫</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成果</a:t>
            </a:r>
            <a:r>
              <a:rPr lang="zh-TW" altLang="en-US" dirty="0">
                <a:latin typeface="標楷體" panose="03000509000000000000" pitchFamily="65" charset="-120"/>
                <a:ea typeface="標楷體" panose="03000509000000000000" pitchFamily="65" charset="-120"/>
              </a:rPr>
              <a:t>分享</a:t>
            </a:r>
            <a:endParaRPr lang="zh-TW" altLang="en-US" dirty="0">
              <a:latin typeface="標楷體" panose="03000509000000000000" pitchFamily="65" charset="-120"/>
              <a:ea typeface="標楷體" panose="03000509000000000000" pitchFamily="65" charset="-120"/>
            </a:endParaRPr>
          </a:p>
        </p:txBody>
      </p:sp>
      <p:sp>
        <p:nvSpPr>
          <p:cNvPr id="5" name="副標題 4"/>
          <p:cNvSpPr>
            <a:spLocks noGrp="1"/>
          </p:cNvSpPr>
          <p:nvPr>
            <p:ph type="subTitle" idx="1"/>
          </p:nvPr>
        </p:nvSpPr>
        <p:spPr/>
        <p:txBody>
          <a:bodyPr/>
          <a:lstStyle/>
          <a:p>
            <a:pPr lvl="0"/>
            <a:r>
              <a:rPr lang="zh-TW" altLang="en-US" dirty="0" smtClean="0">
                <a:solidFill>
                  <a:schemeClr val="tx1"/>
                </a:solidFill>
                <a:latin typeface="標楷體" pitchFamily="65" charset="-120"/>
                <a:ea typeface="標楷體" pitchFamily="65" charset="-120"/>
                <a:cs typeface="+mj-cs"/>
              </a:rPr>
              <a:t>報告人  林紀慧</a:t>
            </a:r>
            <a:endParaRPr lang="zh-TW" altLang="en-US" dirty="0"/>
          </a:p>
        </p:txBody>
      </p:sp>
      <p:sp>
        <p:nvSpPr>
          <p:cNvPr id="4" name="標題 1"/>
          <p:cNvSpPr txBox="1">
            <a:spLocks/>
          </p:cNvSpPr>
          <p:nvPr/>
        </p:nvSpPr>
        <p:spPr>
          <a:xfrm>
            <a:off x="5004048" y="4077072"/>
            <a:ext cx="3560440" cy="1224136"/>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zh-TW" altLang="en-US" sz="36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endParaRPr>
          </a:p>
        </p:txBody>
      </p:sp>
    </p:spTree>
    <p:extLst>
      <p:ext uri="{BB962C8B-B14F-4D97-AF65-F5344CB8AC3E}">
        <p14:creationId xmlns:p14="http://schemas.microsoft.com/office/powerpoint/2010/main" val="568524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mtClean="0"/>
              <a:t>教學升等送審資格之相關規定</a:t>
            </a:r>
            <a:endParaRPr lang="zh-TW" altLang="en-US" dirty="0"/>
          </a:p>
        </p:txBody>
      </p:sp>
      <p:sp>
        <p:nvSpPr>
          <p:cNvPr id="3" name="內容版面配置區 2"/>
          <p:cNvSpPr>
            <a:spLocks noGrp="1"/>
          </p:cNvSpPr>
          <p:nvPr>
            <p:ph idx="1"/>
          </p:nvPr>
        </p:nvSpPr>
        <p:spPr/>
        <p:txBody>
          <a:bodyPr/>
          <a:lstStyle/>
          <a:p>
            <a:r>
              <a:rPr lang="zh-TW" altLang="zh-TW" dirty="0" smtClean="0"/>
              <a:t>教學意見反映：</a:t>
            </a:r>
            <a:endParaRPr lang="en-US" altLang="zh-TW" dirty="0" smtClean="0"/>
          </a:p>
          <a:p>
            <a:pPr lvl="1"/>
            <a:r>
              <a:rPr lang="zh-TW" altLang="zh-TW" dirty="0" smtClean="0">
                <a:solidFill>
                  <a:srgbClr val="FF0000"/>
                </a:solidFill>
              </a:rPr>
              <a:t>無任一授課科目</a:t>
            </a:r>
            <a:r>
              <a:rPr lang="zh-TW" altLang="zh-TW" dirty="0" smtClean="0"/>
              <a:t>於教務處教學意見反映調查被列為</a:t>
            </a:r>
            <a:r>
              <a:rPr lang="zh-TW" altLang="zh-TW" dirty="0" smtClean="0">
                <a:solidFill>
                  <a:srgbClr val="FF0000"/>
                </a:solidFill>
              </a:rPr>
              <a:t>「教學不佳」</a:t>
            </a:r>
            <a:endParaRPr lang="en-US" altLang="zh-TW" dirty="0" smtClean="0">
              <a:solidFill>
                <a:srgbClr val="FF0000"/>
              </a:solidFill>
            </a:endParaRPr>
          </a:p>
          <a:p>
            <a:pPr lvl="1"/>
            <a:r>
              <a:rPr lang="zh-TW" altLang="zh-TW" dirty="0" smtClean="0"/>
              <a:t>升等當學期往前推算</a:t>
            </a:r>
            <a:r>
              <a:rPr lang="zh-TW" altLang="zh-TW" u="sng" dirty="0">
                <a:solidFill>
                  <a:srgbClr val="FF0000"/>
                </a:solidFill>
              </a:rPr>
              <a:t>累計</a:t>
            </a:r>
            <a:r>
              <a:rPr lang="zh-TW" altLang="zh-TW" dirty="0">
                <a:solidFill>
                  <a:srgbClr val="FF0000"/>
                </a:solidFill>
              </a:rPr>
              <a:t>六學期所有授課科目中百分之六十以上的科目</a:t>
            </a:r>
            <a:r>
              <a:rPr lang="zh-TW" altLang="zh-TW" dirty="0" smtClean="0"/>
              <a:t>，其教學意見反映總平均</a:t>
            </a:r>
            <a:r>
              <a:rPr lang="zh-TW" altLang="zh-TW" dirty="0">
                <a:solidFill>
                  <a:srgbClr val="FF0000"/>
                </a:solidFill>
              </a:rPr>
              <a:t>高於該學期同系教師或全校教師之總平均</a:t>
            </a:r>
            <a:r>
              <a:rPr lang="zh-TW" altLang="zh-TW" dirty="0" smtClean="0"/>
              <a:t>。</a:t>
            </a:r>
          </a:p>
          <a:p>
            <a:endParaRPr lang="zh-TW" altLang="en-US" dirty="0"/>
          </a:p>
        </p:txBody>
      </p:sp>
      <p:sp>
        <p:nvSpPr>
          <p:cNvPr id="5" name="文字方塊 4"/>
          <p:cNvSpPr txBox="1"/>
          <p:nvPr/>
        </p:nvSpPr>
        <p:spPr>
          <a:xfrm>
            <a:off x="0" y="6550223"/>
            <a:ext cx="7776864" cy="307777"/>
          </a:xfrm>
          <a:prstGeom prst="rect">
            <a:avLst/>
          </a:prstGeom>
          <a:noFill/>
        </p:spPr>
        <p:txBody>
          <a:bodyPr wrap="square" rtlCol="0">
            <a:spAutoFit/>
          </a:bodyPr>
          <a:lstStyle/>
          <a:p>
            <a:r>
              <a:rPr lang="zh-TW" altLang="en-US" sz="1400" dirty="0">
                <a:solidFill>
                  <a:schemeClr val="accent1">
                    <a:lumMod val="75000"/>
                  </a:schemeClr>
                </a:solidFill>
                <a:latin typeface="華康細圓體" pitchFamily="49" charset="-120"/>
                <a:ea typeface="華康細圓體" pitchFamily="49" charset="-120"/>
              </a:rPr>
              <a:t>參照：</a:t>
            </a:r>
            <a:r>
              <a:rPr lang="zh-TW" altLang="zh-TW" sz="1400" dirty="0">
                <a:solidFill>
                  <a:schemeClr val="accent1">
                    <a:lumMod val="75000"/>
                  </a:schemeClr>
                </a:solidFill>
                <a:latin typeface="華康細圓體" pitchFamily="49" charset="-120"/>
                <a:ea typeface="華康細圓體" pitchFamily="49" charset="-120"/>
              </a:rPr>
              <a:t>國立新竹教育大學教學型教師升等送審資格審查原則</a:t>
            </a:r>
            <a:r>
              <a:rPr lang="zh-TW" altLang="en-US" sz="1400" dirty="0">
                <a:solidFill>
                  <a:schemeClr val="accent1">
                    <a:lumMod val="75000"/>
                  </a:schemeClr>
                </a:solidFill>
                <a:latin typeface="華康細圓體" pitchFamily="49" charset="-120"/>
                <a:ea typeface="華康細圓體" pitchFamily="49" charset="-120"/>
              </a:rPr>
              <a:t>（草案）</a:t>
            </a:r>
          </a:p>
        </p:txBody>
      </p:sp>
    </p:spTree>
    <p:extLst>
      <p:ext uri="{BB962C8B-B14F-4D97-AF65-F5344CB8AC3E}">
        <p14:creationId xmlns:p14="http://schemas.microsoft.com/office/powerpoint/2010/main" val="2779820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mtClean="0"/>
              <a:t>教學升等送審資格之相關規定</a:t>
            </a:r>
            <a:endParaRPr lang="zh-TW" altLang="en-US" dirty="0"/>
          </a:p>
        </p:txBody>
      </p:sp>
      <p:sp>
        <p:nvSpPr>
          <p:cNvPr id="3" name="內容版面配置區 2"/>
          <p:cNvSpPr>
            <a:spLocks noGrp="1"/>
          </p:cNvSpPr>
          <p:nvPr>
            <p:ph idx="1"/>
          </p:nvPr>
        </p:nvSpPr>
        <p:spPr/>
        <p:txBody>
          <a:bodyPr/>
          <a:lstStyle/>
          <a:p>
            <a:r>
              <a:rPr lang="zh-TW" altLang="zh-TW" dirty="0" smtClean="0"/>
              <a:t>教師專業成長：</a:t>
            </a:r>
            <a:endParaRPr lang="en-US" altLang="zh-TW" dirty="0" smtClean="0"/>
          </a:p>
          <a:p>
            <a:pPr lvl="1"/>
            <a:r>
              <a:rPr lang="zh-TW" altLang="zh-TW" dirty="0" smtClean="0"/>
              <a:t>至少參加</a:t>
            </a:r>
            <a:r>
              <a:rPr lang="zh-TW" altLang="zh-TW" dirty="0" smtClean="0">
                <a:solidFill>
                  <a:srgbClr val="FF0000"/>
                </a:solidFill>
              </a:rPr>
              <a:t>六次</a:t>
            </a:r>
            <a:r>
              <a:rPr lang="zh-TW" altLang="zh-TW" dirty="0" smtClean="0"/>
              <a:t>教師教學專業成長研習或校內外教學相關研習活動，並應檢具證明文件影本。</a:t>
            </a:r>
          </a:p>
          <a:p>
            <a:endParaRPr lang="zh-TW" altLang="en-US" dirty="0"/>
          </a:p>
        </p:txBody>
      </p:sp>
      <p:sp>
        <p:nvSpPr>
          <p:cNvPr id="5" name="文字方塊 4"/>
          <p:cNvSpPr txBox="1"/>
          <p:nvPr/>
        </p:nvSpPr>
        <p:spPr>
          <a:xfrm>
            <a:off x="0" y="6550223"/>
            <a:ext cx="7776864" cy="307777"/>
          </a:xfrm>
          <a:prstGeom prst="rect">
            <a:avLst/>
          </a:prstGeom>
          <a:noFill/>
        </p:spPr>
        <p:txBody>
          <a:bodyPr wrap="square" rtlCol="0">
            <a:spAutoFit/>
          </a:bodyPr>
          <a:lstStyle/>
          <a:p>
            <a:r>
              <a:rPr lang="zh-TW" altLang="en-US" sz="1400" dirty="0">
                <a:solidFill>
                  <a:schemeClr val="accent1">
                    <a:lumMod val="75000"/>
                  </a:schemeClr>
                </a:solidFill>
                <a:latin typeface="華康細圓體" pitchFamily="49" charset="-120"/>
                <a:ea typeface="華康細圓體" pitchFamily="49" charset="-120"/>
              </a:rPr>
              <a:t>參照：</a:t>
            </a:r>
            <a:r>
              <a:rPr lang="zh-TW" altLang="zh-TW" sz="1400" dirty="0">
                <a:solidFill>
                  <a:schemeClr val="accent1">
                    <a:lumMod val="75000"/>
                  </a:schemeClr>
                </a:solidFill>
                <a:latin typeface="華康細圓體" pitchFamily="49" charset="-120"/>
                <a:ea typeface="華康細圓體" pitchFamily="49" charset="-120"/>
              </a:rPr>
              <a:t>國立新竹教育大學教學型教師升等送審資格審查原則</a:t>
            </a:r>
            <a:r>
              <a:rPr lang="zh-TW" altLang="en-US" sz="1400" dirty="0">
                <a:solidFill>
                  <a:schemeClr val="accent1">
                    <a:lumMod val="75000"/>
                  </a:schemeClr>
                </a:solidFill>
                <a:latin typeface="華康細圓體" pitchFamily="49" charset="-120"/>
                <a:ea typeface="華康細圓體" pitchFamily="49" charset="-120"/>
              </a:rPr>
              <a:t>（草案）</a:t>
            </a:r>
          </a:p>
        </p:txBody>
      </p:sp>
    </p:spTree>
    <p:extLst>
      <p:ext uri="{BB962C8B-B14F-4D97-AF65-F5344CB8AC3E}">
        <p14:creationId xmlns:p14="http://schemas.microsoft.com/office/powerpoint/2010/main" val="2345978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mtClean="0"/>
              <a:t>教學升等送審資格之相關規定</a:t>
            </a:r>
            <a:endParaRPr lang="zh-TW" altLang="en-US" dirty="0"/>
          </a:p>
        </p:txBody>
      </p:sp>
      <p:sp>
        <p:nvSpPr>
          <p:cNvPr id="3" name="內容版面配置區 2"/>
          <p:cNvSpPr>
            <a:spLocks noGrp="1"/>
          </p:cNvSpPr>
          <p:nvPr>
            <p:ph idx="1"/>
          </p:nvPr>
        </p:nvSpPr>
        <p:spPr/>
        <p:txBody>
          <a:bodyPr>
            <a:normAutofit fontScale="92500"/>
          </a:bodyPr>
          <a:lstStyle/>
          <a:p>
            <a:pPr lvl="0"/>
            <a:r>
              <a:rPr lang="zh-TW" altLang="zh-TW" dirty="0" smtClean="0"/>
              <a:t>至少</a:t>
            </a:r>
            <a:r>
              <a:rPr lang="zh-TW" altLang="zh-TW" dirty="0" smtClean="0">
                <a:solidFill>
                  <a:srgbClr val="FF0000"/>
                </a:solidFill>
              </a:rPr>
              <a:t>三次教學成果發表</a:t>
            </a:r>
            <a:r>
              <a:rPr lang="zh-TW" altLang="zh-TW" dirty="0" smtClean="0"/>
              <a:t>：</a:t>
            </a:r>
          </a:p>
          <a:p>
            <a:pPr lvl="1"/>
            <a:r>
              <a:rPr lang="zh-TW" altLang="zh-TW" dirty="0" smtClean="0">
                <a:solidFill>
                  <a:srgbClr val="FF0000"/>
                </a:solidFill>
              </a:rPr>
              <a:t>教學成果發表影像檔</a:t>
            </a:r>
            <a:r>
              <a:rPr lang="zh-TW" altLang="zh-TW" dirty="0" smtClean="0"/>
              <a:t>：學期間教師某一堂課之教學觀摩或階段性教學成果發表會之影像，以一堂課五十分鐘為原則，且不得剪接，並燒錄成光碟。</a:t>
            </a:r>
          </a:p>
          <a:p>
            <a:pPr lvl="1"/>
            <a:r>
              <a:rPr lang="zh-TW" altLang="zh-TW" dirty="0" smtClean="0">
                <a:solidFill>
                  <a:srgbClr val="FF0000"/>
                </a:solidFill>
              </a:rPr>
              <a:t>教學歷程檔案</a:t>
            </a:r>
            <a:r>
              <a:rPr lang="zh-TW" altLang="zh-TW" dirty="0" smtClean="0"/>
              <a:t>：課程科目之教學設計（目標、教學方法與策略、評量方式及教學之其他相關特色）、學生學習成果證據、教學觀摩或教學成果發表會之相關成果與回饋、教師教學之省思，以</a:t>
            </a:r>
            <a:r>
              <a:rPr lang="en-US" altLang="zh-TW" dirty="0" smtClean="0"/>
              <a:t>A4</a:t>
            </a:r>
            <a:r>
              <a:rPr lang="zh-TW" altLang="zh-TW" dirty="0" smtClean="0"/>
              <a:t>紙張規格大小之資料冊或印刷裝訂成冊繳交。</a:t>
            </a:r>
          </a:p>
          <a:p>
            <a:endParaRPr lang="zh-TW" altLang="en-US" dirty="0"/>
          </a:p>
        </p:txBody>
      </p:sp>
      <p:sp>
        <p:nvSpPr>
          <p:cNvPr id="5" name="文字方塊 4"/>
          <p:cNvSpPr txBox="1"/>
          <p:nvPr/>
        </p:nvSpPr>
        <p:spPr>
          <a:xfrm>
            <a:off x="0" y="6550223"/>
            <a:ext cx="7776864" cy="307777"/>
          </a:xfrm>
          <a:prstGeom prst="rect">
            <a:avLst/>
          </a:prstGeom>
          <a:noFill/>
        </p:spPr>
        <p:txBody>
          <a:bodyPr wrap="square" rtlCol="0">
            <a:spAutoFit/>
          </a:bodyPr>
          <a:lstStyle/>
          <a:p>
            <a:r>
              <a:rPr lang="zh-TW" altLang="en-US" sz="1400" dirty="0">
                <a:solidFill>
                  <a:schemeClr val="accent1">
                    <a:lumMod val="75000"/>
                  </a:schemeClr>
                </a:solidFill>
                <a:latin typeface="華康細圓體" pitchFamily="49" charset="-120"/>
                <a:ea typeface="華康細圓體" pitchFamily="49" charset="-120"/>
              </a:rPr>
              <a:t>參照：</a:t>
            </a:r>
            <a:r>
              <a:rPr lang="zh-TW" altLang="zh-TW" sz="1400" dirty="0">
                <a:solidFill>
                  <a:schemeClr val="accent1">
                    <a:lumMod val="75000"/>
                  </a:schemeClr>
                </a:solidFill>
                <a:latin typeface="華康細圓體" pitchFamily="49" charset="-120"/>
                <a:ea typeface="華康細圓體" pitchFamily="49" charset="-120"/>
              </a:rPr>
              <a:t>國立新竹教育大學教學型教師升等送審資格審查原則</a:t>
            </a:r>
            <a:r>
              <a:rPr lang="zh-TW" altLang="en-US" sz="1400" dirty="0">
                <a:solidFill>
                  <a:schemeClr val="accent1">
                    <a:lumMod val="75000"/>
                  </a:schemeClr>
                </a:solidFill>
                <a:latin typeface="華康細圓體" pitchFamily="49" charset="-120"/>
                <a:ea typeface="華康細圓體" pitchFamily="49" charset="-120"/>
              </a:rPr>
              <a:t>（草案）</a:t>
            </a:r>
          </a:p>
        </p:txBody>
      </p:sp>
    </p:spTree>
    <p:extLst>
      <p:ext uri="{BB962C8B-B14F-4D97-AF65-F5344CB8AC3E}">
        <p14:creationId xmlns:p14="http://schemas.microsoft.com/office/powerpoint/2010/main" val="74010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教學升等送審資格之相關規定</a:t>
            </a:r>
            <a:endParaRPr lang="zh-TW" altLang="en-US" dirty="0"/>
          </a:p>
        </p:txBody>
      </p:sp>
      <p:sp>
        <p:nvSpPr>
          <p:cNvPr id="3" name="內容版面配置區 2"/>
          <p:cNvSpPr>
            <a:spLocks noGrp="1"/>
          </p:cNvSpPr>
          <p:nvPr>
            <p:ph idx="1"/>
          </p:nvPr>
        </p:nvSpPr>
        <p:spPr/>
        <p:txBody>
          <a:bodyPr>
            <a:normAutofit fontScale="92500" lnSpcReduction="10000"/>
          </a:bodyPr>
          <a:lstStyle/>
          <a:p>
            <a:pPr lvl="0"/>
            <a:r>
              <a:rPr lang="zh-TW" altLang="zh-TW" dirty="0" smtClean="0"/>
              <a:t>教學</a:t>
            </a:r>
            <a:r>
              <a:rPr lang="zh-TW" altLang="zh-TW" dirty="0"/>
              <a:t>成果發表相關</a:t>
            </a:r>
            <a:r>
              <a:rPr lang="zh-TW" altLang="zh-TW" dirty="0" smtClean="0"/>
              <a:t>規定：</a:t>
            </a:r>
            <a:endParaRPr lang="en-US" altLang="zh-TW" dirty="0" smtClean="0"/>
          </a:p>
          <a:p>
            <a:pPr lvl="1"/>
            <a:r>
              <a:rPr lang="zh-TW" altLang="zh-TW" dirty="0" smtClean="0"/>
              <a:t>第一次教學升等之三次教學成果發表應為不同</a:t>
            </a:r>
            <a:r>
              <a:rPr lang="zh-TW" altLang="zh-TW" dirty="0" smtClean="0">
                <a:solidFill>
                  <a:srgbClr val="FF0000"/>
                </a:solidFill>
              </a:rPr>
              <a:t>科目</a:t>
            </a:r>
            <a:r>
              <a:rPr lang="zh-TW" altLang="zh-TW" dirty="0" smtClean="0"/>
              <a:t>，</a:t>
            </a:r>
            <a:r>
              <a:rPr lang="zh-TW" altLang="en-US" dirty="0" smtClean="0"/>
              <a:t>  </a:t>
            </a:r>
            <a:r>
              <a:rPr lang="zh-TW" altLang="zh-TW" dirty="0" smtClean="0"/>
              <a:t>非第一次教學升等之科目，得為前一職級升等時之相同科目；但須檢附前一職級升等時之相關資料。</a:t>
            </a:r>
          </a:p>
          <a:p>
            <a:pPr lvl="1"/>
            <a:r>
              <a:rPr lang="zh-TW" altLang="zh-TW" dirty="0" smtClean="0"/>
              <a:t>每學期教學成果發表不限</a:t>
            </a:r>
            <a:r>
              <a:rPr lang="zh-TW" altLang="zh-TW" dirty="0" smtClean="0">
                <a:solidFill>
                  <a:srgbClr val="FF0000"/>
                </a:solidFill>
              </a:rPr>
              <a:t>科目</a:t>
            </a:r>
            <a:r>
              <a:rPr lang="zh-TW" altLang="zh-TW" dirty="0" smtClean="0"/>
              <a:t>數，但須為當學期實際授課科目。</a:t>
            </a:r>
          </a:p>
          <a:p>
            <a:pPr lvl="1"/>
            <a:r>
              <a:rPr lang="zh-TW" altLang="zh-TW" dirty="0" smtClean="0"/>
              <a:t>教學成果發表</a:t>
            </a:r>
            <a:r>
              <a:rPr lang="zh-TW" altLang="zh-TW" dirty="0" smtClean="0">
                <a:solidFill>
                  <a:srgbClr val="FF0000"/>
                </a:solidFill>
              </a:rPr>
              <a:t>科目</a:t>
            </a:r>
            <a:r>
              <a:rPr lang="zh-TW" altLang="zh-TW" dirty="0" smtClean="0"/>
              <a:t>僅限於大學部課程；夜間班、研究所、暑期班課程等不列入。</a:t>
            </a:r>
          </a:p>
          <a:p>
            <a:pPr lvl="1"/>
            <a:r>
              <a:rPr lang="zh-TW" altLang="zh-TW" dirty="0" smtClean="0"/>
              <a:t>學校補助每位教師每職級升等三次教學成果發表外審</a:t>
            </a:r>
            <a:r>
              <a:rPr lang="zh-TW" altLang="zh-TW" dirty="0" smtClean="0">
                <a:solidFill>
                  <a:srgbClr val="FF0000"/>
                </a:solidFill>
              </a:rPr>
              <a:t>費用</a:t>
            </a:r>
            <a:r>
              <a:rPr lang="zh-TW" altLang="zh-TW" dirty="0" smtClean="0"/>
              <a:t>，超過三次以上者外審費用由申請教師自行負擔。但學校有專案計畫補助時，不在此限。</a:t>
            </a:r>
          </a:p>
          <a:p>
            <a:pPr lvl="0"/>
            <a:endParaRPr lang="zh-TW" altLang="zh-TW" dirty="0" smtClean="0"/>
          </a:p>
          <a:p>
            <a:endParaRPr lang="zh-TW" altLang="en-US" dirty="0"/>
          </a:p>
        </p:txBody>
      </p:sp>
      <p:sp>
        <p:nvSpPr>
          <p:cNvPr id="4" name="文字方塊 3"/>
          <p:cNvSpPr txBox="1"/>
          <p:nvPr/>
        </p:nvSpPr>
        <p:spPr>
          <a:xfrm>
            <a:off x="467544" y="6237312"/>
            <a:ext cx="7776864" cy="369332"/>
          </a:xfrm>
          <a:prstGeom prst="rect">
            <a:avLst/>
          </a:prstGeom>
          <a:noFill/>
        </p:spPr>
        <p:txBody>
          <a:bodyPr wrap="square" rtlCol="0">
            <a:spAutoFit/>
          </a:bodyPr>
          <a:lstStyle/>
          <a:p>
            <a:r>
              <a:rPr lang="zh-TW" altLang="en-US" dirty="0" smtClean="0">
                <a:latin typeface="華康細圓體" pitchFamily="49" charset="-120"/>
                <a:ea typeface="華康細圓體" pitchFamily="49" charset="-120"/>
              </a:rPr>
              <a:t>參照：</a:t>
            </a:r>
            <a:r>
              <a:rPr lang="zh-TW" altLang="zh-TW" dirty="0" smtClean="0">
                <a:latin typeface="華康細圓體" pitchFamily="49" charset="-120"/>
                <a:ea typeface="華康細圓體" pitchFamily="49" charset="-120"/>
              </a:rPr>
              <a:t>國立新竹教育大學教學型教師升等送審資格審查原則</a:t>
            </a:r>
            <a:r>
              <a:rPr lang="zh-TW" altLang="en-US" dirty="0" smtClean="0">
                <a:latin typeface="華康細圓體" pitchFamily="49" charset="-120"/>
                <a:ea typeface="華康細圓體" pitchFamily="49" charset="-120"/>
              </a:rPr>
              <a:t>（草案）</a:t>
            </a:r>
            <a:endParaRPr lang="zh-TW" altLang="en-US" dirty="0">
              <a:latin typeface="華康細圓體" pitchFamily="49" charset="-120"/>
              <a:ea typeface="華康細圓體" pitchFamily="49" charset="-120"/>
            </a:endParaRPr>
          </a:p>
        </p:txBody>
      </p:sp>
    </p:spTree>
    <p:extLst>
      <p:ext uri="{BB962C8B-B14F-4D97-AF65-F5344CB8AC3E}">
        <p14:creationId xmlns:p14="http://schemas.microsoft.com/office/powerpoint/2010/main" val="3531479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教學成果發表審查程序</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zh-TW" dirty="0" smtClean="0"/>
              <a:t>教師每年於七月與一月底之前，備齊三份教學成果發表影像檔、教學歷程檔案及相關檔案後，繳交至人事室。</a:t>
            </a:r>
          </a:p>
          <a:p>
            <a:r>
              <a:rPr lang="zh-TW" altLang="zh-TW" dirty="0" smtClean="0"/>
              <a:t>人事室函請教師所屬任教單位與院級單位各推薦三至五名外審委員，協同教師在院級主管見證下，抽籤排列外審順位。</a:t>
            </a:r>
          </a:p>
          <a:p>
            <a:r>
              <a:rPr lang="zh-TW" altLang="zh-TW" dirty="0" smtClean="0"/>
              <a:t>院級主管依序聯繫三位外審委員以秘密方式具函送交審查。</a:t>
            </a:r>
          </a:p>
          <a:p>
            <a:r>
              <a:rPr lang="zh-TW" altLang="zh-TW" dirty="0" smtClean="0">
                <a:solidFill>
                  <a:srgbClr val="FF0000"/>
                </a:solidFill>
              </a:rPr>
              <a:t>三位評審中二位評審結果為推薦者</a:t>
            </a:r>
            <a:r>
              <a:rPr lang="zh-TW" altLang="zh-TW" dirty="0" smtClean="0"/>
              <a:t>，表示該次教學成果發表通過，得作為送審資格須有至少三次教學成果發表之一次，其審查表如附件。</a:t>
            </a:r>
          </a:p>
          <a:p>
            <a:pPr lvl="1"/>
            <a:endParaRPr lang="zh-TW" altLang="zh-TW" dirty="0" smtClean="0"/>
          </a:p>
          <a:p>
            <a:endParaRPr lang="zh-TW" altLang="en-US" dirty="0"/>
          </a:p>
        </p:txBody>
      </p:sp>
      <p:sp>
        <p:nvSpPr>
          <p:cNvPr id="4" name="文字方塊 3"/>
          <p:cNvSpPr txBox="1"/>
          <p:nvPr/>
        </p:nvSpPr>
        <p:spPr>
          <a:xfrm>
            <a:off x="0" y="6550223"/>
            <a:ext cx="7776864" cy="307777"/>
          </a:xfrm>
          <a:prstGeom prst="rect">
            <a:avLst/>
          </a:prstGeom>
          <a:noFill/>
        </p:spPr>
        <p:txBody>
          <a:bodyPr wrap="square" rtlCol="0">
            <a:spAutoFit/>
          </a:bodyPr>
          <a:lstStyle/>
          <a:p>
            <a:r>
              <a:rPr lang="zh-TW" altLang="en-US" sz="1400" dirty="0">
                <a:solidFill>
                  <a:schemeClr val="accent1">
                    <a:lumMod val="75000"/>
                  </a:schemeClr>
                </a:solidFill>
                <a:latin typeface="華康細圓體" pitchFamily="49" charset="-120"/>
                <a:ea typeface="華康細圓體" pitchFamily="49" charset="-120"/>
              </a:rPr>
              <a:t>參照：</a:t>
            </a:r>
            <a:r>
              <a:rPr lang="zh-TW" altLang="zh-TW" sz="1400" dirty="0">
                <a:solidFill>
                  <a:schemeClr val="accent1">
                    <a:lumMod val="75000"/>
                  </a:schemeClr>
                </a:solidFill>
                <a:latin typeface="華康細圓體" pitchFamily="49" charset="-120"/>
                <a:ea typeface="華康細圓體" pitchFamily="49" charset="-120"/>
              </a:rPr>
              <a:t>國立新竹教育大學教學型教師升等送審資格審查原則</a:t>
            </a:r>
            <a:r>
              <a:rPr lang="zh-TW" altLang="en-US" sz="1400" dirty="0">
                <a:solidFill>
                  <a:schemeClr val="accent1">
                    <a:lumMod val="75000"/>
                  </a:schemeClr>
                </a:solidFill>
                <a:latin typeface="華康細圓體" pitchFamily="49" charset="-120"/>
                <a:ea typeface="華康細圓體" pitchFamily="49" charset="-120"/>
              </a:rPr>
              <a:t>（草案）</a:t>
            </a:r>
          </a:p>
        </p:txBody>
      </p:sp>
    </p:spTree>
    <p:extLst>
      <p:ext uri="{BB962C8B-B14F-4D97-AF65-F5344CB8AC3E}">
        <p14:creationId xmlns:p14="http://schemas.microsoft.com/office/powerpoint/2010/main" val="817575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710" t="19857" r="23294" b="9273"/>
          <a:stretch/>
        </p:blipFill>
        <p:spPr bwMode="auto">
          <a:xfrm>
            <a:off x="539552" y="548680"/>
            <a:ext cx="8076664" cy="6075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0107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rmAutofit/>
          </a:bodyPr>
          <a:lstStyle/>
          <a:p>
            <a:r>
              <a:rPr lang="zh-TW" altLang="en-US" sz="3600" dirty="0" smtClean="0"/>
              <a:t>專門著作</a:t>
            </a:r>
            <a:r>
              <a:rPr lang="en-US" altLang="zh-TW" sz="3600" dirty="0" smtClean="0"/>
              <a:t>:</a:t>
            </a:r>
            <a:r>
              <a:rPr lang="zh-TW" altLang="zh-TW" sz="3600" dirty="0" smtClean="0"/>
              <a:t>代表教學</a:t>
            </a:r>
            <a:r>
              <a:rPr lang="zh-TW" altLang="en-US" sz="3600" dirty="0" smtClean="0"/>
              <a:t>實務成果</a:t>
            </a:r>
            <a:r>
              <a:rPr lang="zh-TW" altLang="zh-TW" sz="3600" dirty="0" smtClean="0"/>
              <a:t>技術報告</a:t>
            </a:r>
            <a:r>
              <a:rPr lang="zh-TW" altLang="en-US" sz="3600" dirty="0" smtClean="0"/>
              <a:t>審查</a:t>
            </a:r>
            <a:endParaRPr lang="zh-TW" altLang="en-US" sz="3600" dirty="0"/>
          </a:p>
        </p:txBody>
      </p:sp>
      <p:sp>
        <p:nvSpPr>
          <p:cNvPr id="3" name="內容版面配置區 2"/>
          <p:cNvSpPr>
            <a:spLocks noGrp="1"/>
          </p:cNvSpPr>
          <p:nvPr>
            <p:ph idx="1"/>
          </p:nvPr>
        </p:nvSpPr>
        <p:spPr/>
        <p:txBody>
          <a:bodyPr>
            <a:normAutofit fontScale="70000" lnSpcReduction="20000"/>
          </a:bodyPr>
          <a:lstStyle/>
          <a:p>
            <a:r>
              <a:rPr lang="zh-TW" altLang="zh-TW" dirty="0" smtClean="0"/>
              <a:t>代表教學技術報告應選擇以下五款中至少二款類型，其中教學創新、課程開發、專業輔導與教學等三款，必須擇其一款為之：</a:t>
            </a:r>
          </a:p>
          <a:p>
            <a:pPr lvl="1"/>
            <a:r>
              <a:rPr lang="zh-TW" altLang="zh-TW" dirty="0" smtClean="0">
                <a:solidFill>
                  <a:srgbClr val="FF0000"/>
                </a:solidFill>
              </a:rPr>
              <a:t>教學創新：</a:t>
            </a:r>
            <a:r>
              <a:rPr lang="zh-TW" altLang="zh-TW" dirty="0" smtClean="0"/>
              <a:t>教師在教學中進行教學創新，提升學生學習興趣與學習效能，促進與教育、社會、產業之連結與合作；提供大學教學有效與創新之具體成果，及提升大學整體教與學卓越發展之證據。</a:t>
            </a:r>
          </a:p>
          <a:p>
            <a:pPr lvl="1"/>
            <a:r>
              <a:rPr lang="zh-TW" altLang="zh-TW" dirty="0" smtClean="0">
                <a:solidFill>
                  <a:srgbClr val="FF0000"/>
                </a:solidFill>
              </a:rPr>
              <a:t>課程開發：</a:t>
            </a:r>
            <a:r>
              <a:rPr lang="zh-TW" altLang="zh-TW" dirty="0" smtClean="0"/>
              <a:t>教師就國內外當前與未來趨勢開發新課程，並提供專業課程或系統課程之課程開發成果，與所開發課程促進大學整體教與學卓越發展之證據。</a:t>
            </a:r>
          </a:p>
          <a:p>
            <a:pPr lvl="1"/>
            <a:r>
              <a:rPr lang="zh-TW" altLang="zh-TW" dirty="0" smtClean="0">
                <a:solidFill>
                  <a:srgbClr val="FF0000"/>
                </a:solidFill>
              </a:rPr>
              <a:t>專業與輔導教學：</a:t>
            </a:r>
            <a:r>
              <a:rPr lang="zh-TW" altLang="zh-TW" dirty="0" smtClean="0"/>
              <a:t>教師提供跨領域學門、學院或大學相關社群及社會學習團體之專業與創新教學，需包含教學觀摩、教材設計、專業輔導等相關課程設計檔案與成果。</a:t>
            </a:r>
          </a:p>
          <a:p>
            <a:pPr lvl="1"/>
            <a:r>
              <a:rPr lang="zh-TW" altLang="zh-TW" dirty="0" smtClean="0">
                <a:solidFill>
                  <a:srgbClr val="FF0000"/>
                </a:solidFill>
              </a:rPr>
              <a:t>教學成果與績效：</a:t>
            </a:r>
            <a:r>
              <a:rPr lang="zh-TW" altLang="zh-TW" dirty="0" smtClean="0"/>
              <a:t>單一科目之教師教學歷程與行動檔案及成果推廣（含教學設計，學生學習成果證據，課室教學、教學觀摩或教學成果發表會之相關成果與回饋，以及教師教學之省思等績效）。</a:t>
            </a:r>
          </a:p>
          <a:p>
            <a:pPr lvl="1"/>
            <a:r>
              <a:rPr lang="zh-TW" altLang="zh-TW" dirty="0" smtClean="0">
                <a:solidFill>
                  <a:srgbClr val="FF0000"/>
                </a:solidFill>
              </a:rPr>
              <a:t>教學研究：</a:t>
            </a:r>
            <a:r>
              <a:rPr lang="zh-TW" altLang="zh-TW" dirty="0" smtClean="0"/>
              <a:t>教師教學行動研究，或教學研究之發表成果。</a:t>
            </a:r>
          </a:p>
          <a:p>
            <a:endParaRPr lang="zh-TW" altLang="en-US" dirty="0"/>
          </a:p>
        </p:txBody>
      </p:sp>
      <p:sp>
        <p:nvSpPr>
          <p:cNvPr id="5" name="文字方塊 4"/>
          <p:cNvSpPr txBox="1"/>
          <p:nvPr/>
        </p:nvSpPr>
        <p:spPr>
          <a:xfrm>
            <a:off x="0" y="6488668"/>
            <a:ext cx="7776864" cy="307777"/>
          </a:xfrm>
          <a:prstGeom prst="rect">
            <a:avLst/>
          </a:prstGeom>
          <a:noFill/>
        </p:spPr>
        <p:txBody>
          <a:bodyPr wrap="square" rtlCol="0">
            <a:spAutoFit/>
          </a:bodyPr>
          <a:lstStyle/>
          <a:p>
            <a:r>
              <a:rPr lang="zh-TW" altLang="en-US" sz="1400" dirty="0" smtClean="0">
                <a:solidFill>
                  <a:schemeClr val="accent1">
                    <a:lumMod val="75000"/>
                  </a:schemeClr>
                </a:solidFill>
                <a:latin typeface="華康細圓體" pitchFamily="49" charset="-120"/>
                <a:ea typeface="華康細圓體" pitchFamily="49" charset="-120"/>
              </a:rPr>
              <a:t>參照：國立新竹教育大學教學型教師升等審查要點</a:t>
            </a:r>
            <a:r>
              <a:rPr lang="en-US" altLang="zh-TW" sz="1400" dirty="0" smtClean="0">
                <a:solidFill>
                  <a:schemeClr val="accent1">
                    <a:lumMod val="75000"/>
                  </a:schemeClr>
                </a:solidFill>
                <a:latin typeface="華康細圓體" pitchFamily="49" charset="-120"/>
                <a:ea typeface="華康細圓體" pitchFamily="49" charset="-120"/>
              </a:rPr>
              <a:t>(</a:t>
            </a:r>
            <a:r>
              <a:rPr lang="zh-TW" altLang="en-US" sz="1400" dirty="0" smtClean="0">
                <a:solidFill>
                  <a:schemeClr val="accent1">
                    <a:lumMod val="75000"/>
                  </a:schemeClr>
                </a:solidFill>
                <a:latin typeface="華康細圓體" pitchFamily="49" charset="-120"/>
                <a:ea typeface="華康細圓體" pitchFamily="49" charset="-120"/>
              </a:rPr>
              <a:t>草案</a:t>
            </a:r>
            <a:r>
              <a:rPr lang="en-US" altLang="zh-TW" sz="1400" dirty="0" smtClean="0">
                <a:solidFill>
                  <a:schemeClr val="accent1">
                    <a:lumMod val="75000"/>
                  </a:schemeClr>
                </a:solidFill>
                <a:latin typeface="華康細圓體" pitchFamily="49" charset="-120"/>
                <a:ea typeface="華康細圓體" pitchFamily="49" charset="-120"/>
              </a:rPr>
              <a:t>)</a:t>
            </a:r>
            <a:endParaRPr lang="zh-TW" altLang="en-US" sz="1400" dirty="0">
              <a:solidFill>
                <a:schemeClr val="accent1">
                  <a:lumMod val="75000"/>
                </a:schemeClr>
              </a:solidFill>
              <a:latin typeface="華康細圓體" pitchFamily="49" charset="-120"/>
              <a:ea typeface="華康細圓體" pitchFamily="49" charset="-120"/>
            </a:endParaRPr>
          </a:p>
        </p:txBody>
      </p:sp>
    </p:spTree>
    <p:extLst>
      <p:ext uri="{BB962C8B-B14F-4D97-AF65-F5344CB8AC3E}">
        <p14:creationId xmlns:p14="http://schemas.microsoft.com/office/powerpoint/2010/main" val="482303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Autofit/>
          </a:bodyPr>
          <a:lstStyle/>
          <a:p>
            <a:r>
              <a:rPr lang="zh-TW" altLang="en-US" sz="3600" dirty="0"/>
              <a:t>專門著作</a:t>
            </a:r>
            <a:r>
              <a:rPr lang="en-US" altLang="zh-TW" sz="3600" dirty="0"/>
              <a:t>:</a:t>
            </a:r>
            <a:r>
              <a:rPr lang="zh-TW" altLang="zh-TW" sz="3600" dirty="0"/>
              <a:t>代表教學</a:t>
            </a:r>
            <a:r>
              <a:rPr lang="zh-TW" altLang="en-US" sz="3600" dirty="0"/>
              <a:t>實務成果</a:t>
            </a:r>
            <a:r>
              <a:rPr lang="zh-TW" altLang="zh-TW" sz="3600" dirty="0"/>
              <a:t>技術報告</a:t>
            </a:r>
            <a:r>
              <a:rPr lang="zh-TW" altLang="en-US" sz="3600" dirty="0"/>
              <a:t>審查</a:t>
            </a:r>
          </a:p>
        </p:txBody>
      </p:sp>
      <p:sp>
        <p:nvSpPr>
          <p:cNvPr id="3" name="內容版面配置區 2"/>
          <p:cNvSpPr>
            <a:spLocks noGrp="1"/>
          </p:cNvSpPr>
          <p:nvPr>
            <p:ph idx="1"/>
          </p:nvPr>
        </p:nvSpPr>
        <p:spPr/>
        <p:txBody>
          <a:bodyPr/>
          <a:lstStyle/>
          <a:p>
            <a:r>
              <a:rPr lang="zh-TW" altLang="zh-TW" dirty="0" smtClean="0">
                <a:solidFill>
                  <a:srgbClr val="FF0000"/>
                </a:solidFill>
              </a:rPr>
              <a:t>系級</a:t>
            </a:r>
            <a:r>
              <a:rPr lang="zh-TW" altLang="zh-TW" dirty="0" smtClean="0"/>
              <a:t>教師評審委員會審查：</a:t>
            </a:r>
          </a:p>
          <a:p>
            <a:pPr lvl="1"/>
            <a:r>
              <a:rPr lang="zh-TW" altLang="zh-TW" dirty="0" smtClean="0"/>
              <a:t>由系級教師評審委員會就教學升等教師之資格、專門著作、</a:t>
            </a:r>
            <a:r>
              <a:rPr lang="zh-TW" altLang="zh-TW" dirty="0" smtClean="0">
                <a:solidFill>
                  <a:srgbClr val="FF0000"/>
                </a:solidFill>
              </a:rPr>
              <a:t>教學研究服務</a:t>
            </a:r>
            <a:r>
              <a:rPr lang="zh-TW" altLang="zh-TW" dirty="0" smtClean="0"/>
              <a:t>等進行綜合審查通過，且教學研究服務成績達七十分以上者，由單位主管併同專門著作及佐證資料提交院級教師評審委員會審查。</a:t>
            </a:r>
          </a:p>
          <a:p>
            <a:endParaRPr lang="zh-TW" altLang="en-US" dirty="0"/>
          </a:p>
        </p:txBody>
      </p:sp>
      <p:sp>
        <p:nvSpPr>
          <p:cNvPr id="5" name="文字方塊 4"/>
          <p:cNvSpPr txBox="1"/>
          <p:nvPr/>
        </p:nvSpPr>
        <p:spPr>
          <a:xfrm>
            <a:off x="0" y="6488668"/>
            <a:ext cx="7776864" cy="307777"/>
          </a:xfrm>
          <a:prstGeom prst="rect">
            <a:avLst/>
          </a:prstGeom>
          <a:noFill/>
        </p:spPr>
        <p:txBody>
          <a:bodyPr wrap="square" rtlCol="0">
            <a:spAutoFit/>
          </a:bodyPr>
          <a:lstStyle/>
          <a:p>
            <a:r>
              <a:rPr lang="zh-TW" altLang="en-US" sz="1400" dirty="0" smtClean="0">
                <a:solidFill>
                  <a:schemeClr val="accent1">
                    <a:lumMod val="75000"/>
                  </a:schemeClr>
                </a:solidFill>
                <a:latin typeface="華康細圓體" pitchFamily="49" charset="-120"/>
                <a:ea typeface="華康細圓體" pitchFamily="49" charset="-120"/>
              </a:rPr>
              <a:t>參照：國立新竹教育大學教學型教師升等審查要點</a:t>
            </a:r>
            <a:r>
              <a:rPr lang="en-US" altLang="zh-TW" sz="1400" dirty="0" smtClean="0">
                <a:solidFill>
                  <a:schemeClr val="accent1">
                    <a:lumMod val="75000"/>
                  </a:schemeClr>
                </a:solidFill>
                <a:latin typeface="華康細圓體" pitchFamily="49" charset="-120"/>
                <a:ea typeface="華康細圓體" pitchFamily="49" charset="-120"/>
              </a:rPr>
              <a:t>(</a:t>
            </a:r>
            <a:r>
              <a:rPr lang="zh-TW" altLang="en-US" sz="1400" dirty="0" smtClean="0">
                <a:solidFill>
                  <a:schemeClr val="accent1">
                    <a:lumMod val="75000"/>
                  </a:schemeClr>
                </a:solidFill>
                <a:latin typeface="華康細圓體" pitchFamily="49" charset="-120"/>
                <a:ea typeface="華康細圓體" pitchFamily="49" charset="-120"/>
              </a:rPr>
              <a:t>草案</a:t>
            </a:r>
            <a:r>
              <a:rPr lang="en-US" altLang="zh-TW" sz="1400" dirty="0" smtClean="0">
                <a:solidFill>
                  <a:schemeClr val="accent1">
                    <a:lumMod val="75000"/>
                  </a:schemeClr>
                </a:solidFill>
                <a:latin typeface="華康細圓體" pitchFamily="49" charset="-120"/>
                <a:ea typeface="華康細圓體" pitchFamily="49" charset="-120"/>
              </a:rPr>
              <a:t>)</a:t>
            </a:r>
            <a:endParaRPr lang="zh-TW" altLang="en-US" sz="1400" dirty="0">
              <a:solidFill>
                <a:schemeClr val="accent1">
                  <a:lumMod val="75000"/>
                </a:schemeClr>
              </a:solidFill>
              <a:latin typeface="華康細圓體" pitchFamily="49" charset="-120"/>
              <a:ea typeface="華康細圓體" pitchFamily="49" charset="-120"/>
            </a:endParaRPr>
          </a:p>
        </p:txBody>
      </p:sp>
    </p:spTree>
    <p:extLst>
      <p:ext uri="{BB962C8B-B14F-4D97-AF65-F5344CB8AC3E}">
        <p14:creationId xmlns:p14="http://schemas.microsoft.com/office/powerpoint/2010/main" val="2210176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Autofit/>
          </a:bodyPr>
          <a:lstStyle/>
          <a:p>
            <a:r>
              <a:rPr lang="zh-TW" altLang="en-US" sz="3600" dirty="0" smtClean="0"/>
              <a:t>專門著作</a:t>
            </a:r>
            <a:r>
              <a:rPr lang="en-US" altLang="zh-TW" sz="3600" dirty="0" smtClean="0"/>
              <a:t>:</a:t>
            </a:r>
            <a:r>
              <a:rPr lang="zh-TW" altLang="zh-TW" sz="3600" dirty="0" smtClean="0"/>
              <a:t>代表教學</a:t>
            </a:r>
            <a:r>
              <a:rPr lang="zh-TW" altLang="en-US" sz="3600" dirty="0" smtClean="0"/>
              <a:t>實務成果</a:t>
            </a:r>
            <a:r>
              <a:rPr lang="zh-TW" altLang="zh-TW" sz="3600" dirty="0" smtClean="0"/>
              <a:t>技術報告</a:t>
            </a:r>
            <a:r>
              <a:rPr lang="zh-TW" altLang="en-US" sz="3600" dirty="0" smtClean="0"/>
              <a:t>審查</a:t>
            </a:r>
            <a:endParaRPr lang="zh-TW" altLang="en-US" sz="3600" dirty="0"/>
          </a:p>
        </p:txBody>
      </p:sp>
      <p:sp>
        <p:nvSpPr>
          <p:cNvPr id="3" name="內容版面配置區 2"/>
          <p:cNvSpPr>
            <a:spLocks noGrp="1"/>
          </p:cNvSpPr>
          <p:nvPr>
            <p:ph idx="1"/>
          </p:nvPr>
        </p:nvSpPr>
        <p:spPr/>
        <p:txBody>
          <a:bodyPr>
            <a:normAutofit fontScale="85000" lnSpcReduction="20000"/>
          </a:bodyPr>
          <a:lstStyle/>
          <a:p>
            <a:r>
              <a:rPr lang="zh-TW" altLang="zh-TW" dirty="0" smtClean="0"/>
              <a:t>院級教師評審委員會審查：</a:t>
            </a:r>
          </a:p>
          <a:p>
            <a:pPr lvl="1"/>
            <a:r>
              <a:rPr lang="zh-TW" altLang="zh-TW" dirty="0" smtClean="0"/>
              <a:t>初審：</a:t>
            </a:r>
          </a:p>
          <a:p>
            <a:pPr lvl="2"/>
            <a:r>
              <a:rPr lang="zh-TW" altLang="zh-TW" dirty="0" smtClean="0"/>
              <a:t>由院級教師評審委員會就教學升等教師之資格、專門著作、教學研究服務等成績進行初審，經決議通過，且</a:t>
            </a:r>
            <a:r>
              <a:rPr lang="zh-TW" altLang="zh-TW" dirty="0" smtClean="0">
                <a:solidFill>
                  <a:srgbClr val="FF0000"/>
                </a:solidFill>
              </a:rPr>
              <a:t>教學研究服務成績</a:t>
            </a:r>
            <a:r>
              <a:rPr lang="zh-TW" altLang="zh-TW" dirty="0" smtClean="0"/>
              <a:t>達七十分以上者，始得辦理專門著作外審。</a:t>
            </a:r>
            <a:endParaRPr lang="en-US" altLang="zh-TW" dirty="0" smtClean="0"/>
          </a:p>
          <a:p>
            <a:pPr lvl="1"/>
            <a:r>
              <a:rPr lang="zh-TW" altLang="zh-TW" dirty="0" smtClean="0"/>
              <a:t>專門</a:t>
            </a:r>
            <a:r>
              <a:rPr lang="zh-TW" altLang="zh-TW" dirty="0" smtClean="0">
                <a:solidFill>
                  <a:srgbClr val="FF0000"/>
                </a:solidFill>
              </a:rPr>
              <a:t>著作外審</a:t>
            </a:r>
            <a:r>
              <a:rPr lang="zh-TW" altLang="zh-TW" dirty="0" smtClean="0"/>
              <a:t>：</a:t>
            </a:r>
          </a:p>
          <a:p>
            <a:pPr lvl="2"/>
            <a:r>
              <a:rPr lang="zh-TW" altLang="zh-TW" dirty="0" smtClean="0"/>
              <a:t>由院級教師評審委員會推舉不同系委員三人組成「專門著作外審小組」（其召集人由專門著作外審小組委員互選產生），以敦聘校外相關專業領域具教授資格、有充分專業能力且教學成果卓著之委員，尤以各大學獲頒教學傑出相關獎項之教授優先擔任評審；若教授人數不足，必要時得聘請具副教授資格者擔任升等助理教授及副教授之審查。外審委員由各系級教師評審委員會及院級教師評審委員會專門著作外審小組各推薦五人，召集人自其中抽出四位。由院級專門著作外審小組召集人以秘密方式具函，並附審查表</a:t>
            </a:r>
            <a:r>
              <a:rPr lang="en-US" altLang="zh-TW" dirty="0" smtClean="0"/>
              <a:t>(</a:t>
            </a:r>
            <a:r>
              <a:rPr lang="zh-TW" altLang="zh-TW" dirty="0" smtClean="0"/>
              <a:t>如附件</a:t>
            </a:r>
            <a:r>
              <a:rPr lang="en-US" altLang="zh-TW" dirty="0" smtClean="0"/>
              <a:t>)</a:t>
            </a:r>
            <a:r>
              <a:rPr lang="zh-TW" altLang="zh-TW" dirty="0" smtClean="0"/>
              <a:t>送交審查，其外審結果</a:t>
            </a:r>
            <a:r>
              <a:rPr lang="zh-TW" altLang="zh-TW" dirty="0" smtClean="0">
                <a:solidFill>
                  <a:srgbClr val="FF0000"/>
                </a:solidFill>
              </a:rPr>
              <a:t>四人</a:t>
            </a:r>
            <a:r>
              <a:rPr lang="zh-TW" altLang="zh-TW" dirty="0" smtClean="0"/>
              <a:t>成績平均應達</a:t>
            </a:r>
            <a:r>
              <a:rPr lang="zh-TW" altLang="zh-TW" dirty="0" smtClean="0">
                <a:solidFill>
                  <a:srgbClr val="FF0000"/>
                </a:solidFill>
              </a:rPr>
              <a:t>七十分以上</a:t>
            </a:r>
            <a:r>
              <a:rPr lang="zh-TW" altLang="zh-TW" dirty="0" smtClean="0"/>
              <a:t>，且其中較高者三人應達七十分以上。</a:t>
            </a:r>
          </a:p>
          <a:p>
            <a:pPr lvl="2"/>
            <a:endParaRPr lang="zh-TW" altLang="zh-TW" dirty="0" smtClean="0"/>
          </a:p>
          <a:p>
            <a:endParaRPr lang="zh-TW" altLang="en-US" dirty="0"/>
          </a:p>
        </p:txBody>
      </p:sp>
      <p:sp>
        <p:nvSpPr>
          <p:cNvPr id="4" name="文字方塊 3"/>
          <p:cNvSpPr txBox="1"/>
          <p:nvPr/>
        </p:nvSpPr>
        <p:spPr>
          <a:xfrm>
            <a:off x="0" y="6493986"/>
            <a:ext cx="7776864" cy="369332"/>
          </a:xfrm>
          <a:prstGeom prst="rect">
            <a:avLst/>
          </a:prstGeom>
          <a:noFill/>
        </p:spPr>
        <p:txBody>
          <a:bodyPr wrap="square" rtlCol="0">
            <a:spAutoFit/>
          </a:bodyPr>
          <a:lstStyle/>
          <a:p>
            <a:r>
              <a:rPr lang="zh-TW" altLang="en-US" dirty="0" smtClean="0">
                <a:latin typeface="華康細圓體" pitchFamily="49" charset="-120"/>
                <a:ea typeface="華康細圓體" pitchFamily="49" charset="-120"/>
              </a:rPr>
              <a:t>參照：國立新竹教育大學教學型教師升等審查要點</a:t>
            </a:r>
            <a:r>
              <a:rPr lang="en-US" altLang="zh-TW" dirty="0" smtClean="0">
                <a:latin typeface="華康細圓體" pitchFamily="49" charset="-120"/>
                <a:ea typeface="華康細圓體" pitchFamily="49" charset="-120"/>
              </a:rPr>
              <a:t>(</a:t>
            </a:r>
            <a:r>
              <a:rPr lang="zh-TW" altLang="en-US" dirty="0" smtClean="0">
                <a:latin typeface="華康細圓體" pitchFamily="49" charset="-120"/>
                <a:ea typeface="華康細圓體" pitchFamily="49" charset="-120"/>
              </a:rPr>
              <a:t>草案</a:t>
            </a:r>
            <a:r>
              <a:rPr lang="en-US" altLang="zh-TW" dirty="0" smtClean="0">
                <a:latin typeface="華康細圓體" pitchFamily="49" charset="-120"/>
                <a:ea typeface="華康細圓體" pitchFamily="49" charset="-120"/>
              </a:rPr>
              <a:t>)</a:t>
            </a:r>
            <a:endParaRPr lang="zh-TW" altLang="en-US" dirty="0">
              <a:latin typeface="華康細圓體" pitchFamily="49" charset="-120"/>
              <a:ea typeface="華康細圓體" pitchFamily="49" charset="-120"/>
            </a:endParaRPr>
          </a:p>
        </p:txBody>
      </p:sp>
    </p:spTree>
    <p:extLst>
      <p:ext uri="{BB962C8B-B14F-4D97-AF65-F5344CB8AC3E}">
        <p14:creationId xmlns:p14="http://schemas.microsoft.com/office/powerpoint/2010/main" val="1340178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rmAutofit/>
          </a:bodyPr>
          <a:lstStyle/>
          <a:p>
            <a:r>
              <a:rPr lang="zh-TW" altLang="en-US" sz="3600" dirty="0" smtClean="0"/>
              <a:t>專門著作</a:t>
            </a:r>
            <a:r>
              <a:rPr lang="en-US" altLang="zh-TW" sz="3600" dirty="0" smtClean="0"/>
              <a:t>:</a:t>
            </a:r>
            <a:r>
              <a:rPr lang="zh-TW" altLang="zh-TW" sz="3600" dirty="0" smtClean="0"/>
              <a:t>代表教學</a:t>
            </a:r>
            <a:r>
              <a:rPr lang="zh-TW" altLang="en-US" sz="3600" dirty="0" smtClean="0"/>
              <a:t>實務成果</a:t>
            </a:r>
            <a:r>
              <a:rPr lang="zh-TW" altLang="zh-TW" sz="3600" dirty="0" smtClean="0"/>
              <a:t>技術報告</a:t>
            </a:r>
            <a:r>
              <a:rPr lang="zh-TW" altLang="en-US" sz="3600" dirty="0" smtClean="0"/>
              <a:t>審查</a:t>
            </a:r>
            <a:endParaRPr lang="zh-TW" altLang="en-US" sz="3600" dirty="0"/>
          </a:p>
        </p:txBody>
      </p:sp>
      <p:sp>
        <p:nvSpPr>
          <p:cNvPr id="3" name="內容版面配置區 2"/>
          <p:cNvSpPr>
            <a:spLocks noGrp="1"/>
          </p:cNvSpPr>
          <p:nvPr>
            <p:ph idx="1"/>
          </p:nvPr>
        </p:nvSpPr>
        <p:spPr/>
        <p:txBody>
          <a:bodyPr/>
          <a:lstStyle/>
          <a:p>
            <a:r>
              <a:rPr lang="zh-TW" altLang="zh-TW" dirty="0" smtClean="0"/>
              <a:t>院級教師評審委員會審查：</a:t>
            </a:r>
          </a:p>
          <a:p>
            <a:pPr lvl="1"/>
            <a:r>
              <a:rPr lang="zh-TW" altLang="zh-TW" dirty="0" smtClean="0">
                <a:solidFill>
                  <a:srgbClr val="FF0000"/>
                </a:solidFill>
              </a:rPr>
              <a:t>綜合審查：</a:t>
            </a:r>
          </a:p>
          <a:p>
            <a:pPr lvl="2"/>
            <a:r>
              <a:rPr lang="zh-TW" altLang="zh-TW" dirty="0" smtClean="0"/>
              <a:t>由院級教師評審委員會就升等教師之專門著作成績、教學研究服務等進行綜合審查，經決議通過者由院級主管併同專門著作、佐證資料簽請校長提交校教師評審委員會審查。綜合審查總成績為一百分，其中專門著作外審成績佔百分之七十，教學研究服務成績佔百分之三十，四位評審所評成績選擇較</a:t>
            </a:r>
            <a:r>
              <a:rPr lang="zh-TW" altLang="zh-TW" dirty="0" smtClean="0">
                <a:solidFill>
                  <a:srgbClr val="FF0000"/>
                </a:solidFill>
              </a:rPr>
              <a:t>高之三位分別與教學研究服務成績依比例加權計算後，三位成績平均達八十分以上者為通過</a:t>
            </a:r>
            <a:r>
              <a:rPr lang="zh-TW" altLang="zh-TW" dirty="0" smtClean="0"/>
              <a:t>。</a:t>
            </a:r>
          </a:p>
          <a:p>
            <a:pPr lvl="2"/>
            <a:endParaRPr lang="zh-TW" altLang="en-US" dirty="0"/>
          </a:p>
        </p:txBody>
      </p:sp>
      <p:sp>
        <p:nvSpPr>
          <p:cNvPr id="5" name="文字方塊 4"/>
          <p:cNvSpPr txBox="1"/>
          <p:nvPr/>
        </p:nvSpPr>
        <p:spPr>
          <a:xfrm>
            <a:off x="0" y="6488668"/>
            <a:ext cx="7776864" cy="307777"/>
          </a:xfrm>
          <a:prstGeom prst="rect">
            <a:avLst/>
          </a:prstGeom>
          <a:noFill/>
        </p:spPr>
        <p:txBody>
          <a:bodyPr wrap="square" rtlCol="0">
            <a:spAutoFit/>
          </a:bodyPr>
          <a:lstStyle/>
          <a:p>
            <a:r>
              <a:rPr lang="zh-TW" altLang="en-US" sz="1400" dirty="0" smtClean="0">
                <a:solidFill>
                  <a:schemeClr val="accent1">
                    <a:lumMod val="75000"/>
                  </a:schemeClr>
                </a:solidFill>
                <a:latin typeface="華康細圓體" pitchFamily="49" charset="-120"/>
                <a:ea typeface="華康細圓體" pitchFamily="49" charset="-120"/>
              </a:rPr>
              <a:t>參照：國立新竹教育大學教學型教師升等審查要點</a:t>
            </a:r>
            <a:r>
              <a:rPr lang="en-US" altLang="zh-TW" sz="1400" dirty="0" smtClean="0">
                <a:solidFill>
                  <a:schemeClr val="accent1">
                    <a:lumMod val="75000"/>
                  </a:schemeClr>
                </a:solidFill>
                <a:latin typeface="華康細圓體" pitchFamily="49" charset="-120"/>
                <a:ea typeface="華康細圓體" pitchFamily="49" charset="-120"/>
              </a:rPr>
              <a:t>(</a:t>
            </a:r>
            <a:r>
              <a:rPr lang="zh-TW" altLang="en-US" sz="1400" dirty="0" smtClean="0">
                <a:solidFill>
                  <a:schemeClr val="accent1">
                    <a:lumMod val="75000"/>
                  </a:schemeClr>
                </a:solidFill>
                <a:latin typeface="華康細圓體" pitchFamily="49" charset="-120"/>
                <a:ea typeface="華康細圓體" pitchFamily="49" charset="-120"/>
              </a:rPr>
              <a:t>草案</a:t>
            </a:r>
            <a:r>
              <a:rPr lang="en-US" altLang="zh-TW" sz="1400" dirty="0" smtClean="0">
                <a:solidFill>
                  <a:schemeClr val="accent1">
                    <a:lumMod val="75000"/>
                  </a:schemeClr>
                </a:solidFill>
                <a:latin typeface="華康細圓體" pitchFamily="49" charset="-120"/>
                <a:ea typeface="華康細圓體" pitchFamily="49" charset="-120"/>
              </a:rPr>
              <a:t>)</a:t>
            </a:r>
            <a:endParaRPr lang="zh-TW" altLang="en-US" sz="1400" dirty="0">
              <a:solidFill>
                <a:schemeClr val="accent1">
                  <a:lumMod val="75000"/>
                </a:schemeClr>
              </a:solidFill>
              <a:latin typeface="華康細圓體" pitchFamily="49" charset="-120"/>
              <a:ea typeface="華康細圓體" pitchFamily="49" charset="-120"/>
            </a:endParaRPr>
          </a:p>
        </p:txBody>
      </p:sp>
    </p:spTree>
    <p:extLst>
      <p:ext uri="{BB962C8B-B14F-4D97-AF65-F5344CB8AC3E}">
        <p14:creationId xmlns:p14="http://schemas.microsoft.com/office/powerpoint/2010/main" val="1595057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zh-TW" altLang="en-US" smtClean="0"/>
              <a:t>計畫緣起</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教育部政策</a:t>
            </a:r>
            <a:endParaRPr lang="en-US" altLang="zh-TW" dirty="0" smtClean="0"/>
          </a:p>
          <a:p>
            <a:pPr lvl="1"/>
            <a:r>
              <a:rPr lang="zh-TW" altLang="en-US" dirty="0" smtClean="0"/>
              <a:t>少子化衝擊</a:t>
            </a:r>
            <a:endParaRPr lang="en-US" altLang="zh-TW" dirty="0" smtClean="0"/>
          </a:p>
          <a:p>
            <a:pPr lvl="1"/>
            <a:r>
              <a:rPr lang="zh-TW" altLang="en-US" dirty="0" smtClean="0"/>
              <a:t>高教鬆綁以利發展大學特色</a:t>
            </a:r>
            <a:endParaRPr lang="en-US" altLang="zh-TW" dirty="0" smtClean="0"/>
          </a:p>
          <a:p>
            <a:r>
              <a:rPr lang="zh-TW" altLang="en-US" dirty="0" smtClean="0"/>
              <a:t>學校定位與自我發展特色</a:t>
            </a:r>
            <a:endParaRPr lang="en-US" altLang="zh-TW" dirty="0" smtClean="0"/>
          </a:p>
          <a:p>
            <a:pPr lvl="1"/>
            <a:r>
              <a:rPr lang="zh-TW" altLang="en-US" dirty="0" smtClean="0"/>
              <a:t>培育優質人才的博雅大學 </a:t>
            </a:r>
          </a:p>
          <a:p>
            <a:pPr lvl="1"/>
            <a:r>
              <a:rPr lang="zh-TW" altLang="en-US" dirty="0" smtClean="0"/>
              <a:t>延續卓越傳統的精緻師培大學 </a:t>
            </a:r>
          </a:p>
          <a:p>
            <a:pPr lvl="1"/>
            <a:r>
              <a:rPr lang="zh-TW" altLang="en-US" dirty="0" smtClean="0"/>
              <a:t>地區中具有獨特性的教學型大學</a:t>
            </a:r>
            <a:endParaRPr lang="en-US" altLang="zh-TW" dirty="0" smtClean="0"/>
          </a:p>
          <a:p>
            <a:pPr lvl="1"/>
            <a:endParaRPr lang="en-US" altLang="zh-TW" dirty="0" smtClean="0"/>
          </a:p>
          <a:p>
            <a:pPr lvl="1"/>
            <a:endParaRPr lang="en-US" altLang="zh-TW" dirty="0" smtClean="0"/>
          </a:p>
          <a:p>
            <a:pPr lvl="1"/>
            <a:endParaRPr lang="zh-TW" altLang="en-US" dirty="0"/>
          </a:p>
        </p:txBody>
      </p:sp>
    </p:spTree>
    <p:extLst>
      <p:ext uri="{BB962C8B-B14F-4D97-AF65-F5344CB8AC3E}">
        <p14:creationId xmlns:p14="http://schemas.microsoft.com/office/powerpoint/2010/main" val="1996647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800" t="20404" r="21157" b="11838"/>
          <a:stretch/>
        </p:blipFill>
        <p:spPr bwMode="auto">
          <a:xfrm>
            <a:off x="251520" y="692696"/>
            <a:ext cx="8693292" cy="5808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9647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rmAutofit/>
          </a:bodyPr>
          <a:lstStyle/>
          <a:p>
            <a:r>
              <a:rPr lang="zh-TW" altLang="en-US" sz="3600" dirty="0" smtClean="0"/>
              <a:t>專門著作</a:t>
            </a:r>
            <a:r>
              <a:rPr lang="en-US" altLang="zh-TW" sz="3600" dirty="0" smtClean="0"/>
              <a:t>:</a:t>
            </a:r>
            <a:r>
              <a:rPr lang="zh-TW" altLang="zh-TW" sz="3600" dirty="0" smtClean="0"/>
              <a:t>代表教學</a:t>
            </a:r>
            <a:r>
              <a:rPr lang="zh-TW" altLang="en-US" sz="3600" dirty="0" smtClean="0"/>
              <a:t>實務成果</a:t>
            </a:r>
            <a:r>
              <a:rPr lang="zh-TW" altLang="zh-TW" sz="3600" dirty="0" smtClean="0"/>
              <a:t>技術報告</a:t>
            </a:r>
            <a:r>
              <a:rPr lang="zh-TW" altLang="en-US" sz="3600" dirty="0" smtClean="0"/>
              <a:t>審查</a:t>
            </a:r>
            <a:endParaRPr lang="zh-TW" altLang="en-US" sz="3600" dirty="0"/>
          </a:p>
        </p:txBody>
      </p:sp>
      <p:sp>
        <p:nvSpPr>
          <p:cNvPr id="3" name="內容版面配置區 2"/>
          <p:cNvSpPr>
            <a:spLocks noGrp="1"/>
          </p:cNvSpPr>
          <p:nvPr>
            <p:ph idx="1"/>
          </p:nvPr>
        </p:nvSpPr>
        <p:spPr/>
        <p:txBody>
          <a:bodyPr/>
          <a:lstStyle/>
          <a:p>
            <a:r>
              <a:rPr lang="zh-TW" altLang="en-US" dirty="0" smtClean="0"/>
              <a:t>校</a:t>
            </a:r>
            <a:r>
              <a:rPr lang="zh-TW" altLang="zh-TW" dirty="0" smtClean="0"/>
              <a:t>級教師評審委員會審查：</a:t>
            </a:r>
          </a:p>
          <a:p>
            <a:pPr lvl="1"/>
            <a:r>
              <a:rPr lang="zh-TW" altLang="zh-TW" dirty="0" smtClean="0"/>
              <a:t>初審：</a:t>
            </a:r>
          </a:p>
          <a:p>
            <a:pPr lvl="2"/>
            <a:r>
              <a:rPr lang="zh-TW" altLang="zh-TW" dirty="0" smtClean="0"/>
              <a:t>由校教師評審委員會就升等教師之資格、專門著作、教學研究服務等進行初審，經決議通過，且教學研究服務成績達七十分以上者，始得辦理專門著作外審。</a:t>
            </a:r>
          </a:p>
          <a:p>
            <a:pPr lvl="2"/>
            <a:endParaRPr lang="zh-TW" altLang="en-US" dirty="0"/>
          </a:p>
        </p:txBody>
      </p:sp>
      <p:sp>
        <p:nvSpPr>
          <p:cNvPr id="5" name="文字方塊 4"/>
          <p:cNvSpPr txBox="1"/>
          <p:nvPr/>
        </p:nvSpPr>
        <p:spPr>
          <a:xfrm>
            <a:off x="0" y="6488668"/>
            <a:ext cx="7776864" cy="307777"/>
          </a:xfrm>
          <a:prstGeom prst="rect">
            <a:avLst/>
          </a:prstGeom>
          <a:noFill/>
        </p:spPr>
        <p:txBody>
          <a:bodyPr wrap="square" rtlCol="0">
            <a:spAutoFit/>
          </a:bodyPr>
          <a:lstStyle/>
          <a:p>
            <a:r>
              <a:rPr lang="zh-TW" altLang="en-US" sz="1400" dirty="0" smtClean="0">
                <a:solidFill>
                  <a:schemeClr val="accent1">
                    <a:lumMod val="75000"/>
                  </a:schemeClr>
                </a:solidFill>
                <a:latin typeface="華康細圓體" pitchFamily="49" charset="-120"/>
                <a:ea typeface="華康細圓體" pitchFamily="49" charset="-120"/>
              </a:rPr>
              <a:t>參照：國立新竹教育大學教學型教師升等審查要點</a:t>
            </a:r>
            <a:r>
              <a:rPr lang="en-US" altLang="zh-TW" sz="1400" dirty="0" smtClean="0">
                <a:solidFill>
                  <a:schemeClr val="accent1">
                    <a:lumMod val="75000"/>
                  </a:schemeClr>
                </a:solidFill>
                <a:latin typeface="華康細圓體" pitchFamily="49" charset="-120"/>
                <a:ea typeface="華康細圓體" pitchFamily="49" charset="-120"/>
              </a:rPr>
              <a:t>(</a:t>
            </a:r>
            <a:r>
              <a:rPr lang="zh-TW" altLang="en-US" sz="1400" dirty="0" smtClean="0">
                <a:solidFill>
                  <a:schemeClr val="accent1">
                    <a:lumMod val="75000"/>
                  </a:schemeClr>
                </a:solidFill>
                <a:latin typeface="華康細圓體" pitchFamily="49" charset="-120"/>
                <a:ea typeface="華康細圓體" pitchFamily="49" charset="-120"/>
              </a:rPr>
              <a:t>草案</a:t>
            </a:r>
            <a:r>
              <a:rPr lang="en-US" altLang="zh-TW" sz="1400" dirty="0" smtClean="0">
                <a:solidFill>
                  <a:schemeClr val="accent1">
                    <a:lumMod val="75000"/>
                  </a:schemeClr>
                </a:solidFill>
                <a:latin typeface="華康細圓體" pitchFamily="49" charset="-120"/>
                <a:ea typeface="華康細圓體" pitchFamily="49" charset="-120"/>
              </a:rPr>
              <a:t>)</a:t>
            </a:r>
            <a:endParaRPr lang="zh-TW" altLang="en-US" sz="1400" dirty="0">
              <a:solidFill>
                <a:schemeClr val="accent1">
                  <a:lumMod val="75000"/>
                </a:schemeClr>
              </a:solidFill>
              <a:latin typeface="華康細圓體" pitchFamily="49" charset="-120"/>
              <a:ea typeface="華康細圓體" pitchFamily="49" charset="-120"/>
            </a:endParaRPr>
          </a:p>
        </p:txBody>
      </p:sp>
    </p:spTree>
    <p:extLst>
      <p:ext uri="{BB962C8B-B14F-4D97-AF65-F5344CB8AC3E}">
        <p14:creationId xmlns:p14="http://schemas.microsoft.com/office/powerpoint/2010/main" val="3762218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rmAutofit/>
          </a:bodyPr>
          <a:lstStyle/>
          <a:p>
            <a:r>
              <a:rPr lang="zh-TW" altLang="en-US" sz="3600" dirty="0" smtClean="0"/>
              <a:t>專門著作</a:t>
            </a:r>
            <a:r>
              <a:rPr lang="en-US" altLang="zh-TW" sz="3600" dirty="0" smtClean="0"/>
              <a:t>:</a:t>
            </a:r>
            <a:r>
              <a:rPr lang="zh-TW" altLang="zh-TW" sz="3600" dirty="0" smtClean="0"/>
              <a:t>代表教學</a:t>
            </a:r>
            <a:r>
              <a:rPr lang="zh-TW" altLang="en-US" sz="3600" dirty="0" smtClean="0"/>
              <a:t>實務成果</a:t>
            </a:r>
            <a:r>
              <a:rPr lang="zh-TW" altLang="zh-TW" sz="3600" dirty="0" smtClean="0"/>
              <a:t>技術報告</a:t>
            </a:r>
            <a:r>
              <a:rPr lang="zh-TW" altLang="en-US" sz="3600" dirty="0" smtClean="0"/>
              <a:t>審查</a:t>
            </a:r>
            <a:endParaRPr lang="zh-TW" altLang="en-US" sz="3600" dirty="0"/>
          </a:p>
        </p:txBody>
      </p:sp>
      <p:sp>
        <p:nvSpPr>
          <p:cNvPr id="3" name="內容版面配置區 2"/>
          <p:cNvSpPr>
            <a:spLocks noGrp="1"/>
          </p:cNvSpPr>
          <p:nvPr>
            <p:ph idx="1"/>
          </p:nvPr>
        </p:nvSpPr>
        <p:spPr/>
        <p:txBody>
          <a:bodyPr>
            <a:normAutofit fontScale="92500" lnSpcReduction="20000"/>
          </a:bodyPr>
          <a:lstStyle/>
          <a:p>
            <a:r>
              <a:rPr lang="zh-TW" altLang="en-US" dirty="0"/>
              <a:t>校</a:t>
            </a:r>
            <a:r>
              <a:rPr lang="zh-TW" altLang="zh-TW" dirty="0"/>
              <a:t>級教師評審委員會審查：</a:t>
            </a:r>
          </a:p>
          <a:p>
            <a:pPr lvl="1"/>
            <a:r>
              <a:rPr lang="zh-TW" altLang="zh-TW" dirty="0" smtClean="0"/>
              <a:t>專門著作外審：</a:t>
            </a:r>
          </a:p>
          <a:p>
            <a:pPr lvl="2"/>
            <a:r>
              <a:rPr lang="zh-TW" altLang="zh-TW" dirty="0" smtClean="0"/>
              <a:t>由校教師評審委員會推舉不同學院委員三人組成「專門著作外審小組」（其召集人由外審小組委員互選產生），以敦聘校外相關專業領域具教授資格、有充分專業能力且教學成果卓著之委員，尤以各大學獲頒教學傑出相關獎項之教授優先擔任評審；若教授人數不足，必要時得聘請具副教授資格者擔任升等助理教授及副教授之審查。外審委員由院級教師評審委員會及校教師評審委員會專門著作外審小組各推薦五人，再由召集人會同升等申請人依推薦名單抽出送審順位。由校外審小組召集人以秘密方式具函，並附審查表</a:t>
            </a:r>
            <a:r>
              <a:rPr lang="en-US" altLang="zh-TW" dirty="0" smtClean="0"/>
              <a:t>(</a:t>
            </a:r>
            <a:r>
              <a:rPr lang="zh-TW" altLang="zh-TW" dirty="0" smtClean="0"/>
              <a:t>如附件</a:t>
            </a:r>
            <a:r>
              <a:rPr lang="en-US" altLang="zh-TW" dirty="0" smtClean="0"/>
              <a:t>)</a:t>
            </a:r>
            <a:r>
              <a:rPr lang="zh-TW" altLang="zh-TW" dirty="0" smtClean="0"/>
              <a:t>送交審查；其外審結果四人成績平均應達七十分以上，且其中較高者三人應達七十分以上。</a:t>
            </a:r>
          </a:p>
          <a:p>
            <a:pPr lvl="2"/>
            <a:endParaRPr lang="zh-TW" altLang="en-US" dirty="0"/>
          </a:p>
        </p:txBody>
      </p:sp>
      <p:sp>
        <p:nvSpPr>
          <p:cNvPr id="5" name="文字方塊 4"/>
          <p:cNvSpPr txBox="1"/>
          <p:nvPr/>
        </p:nvSpPr>
        <p:spPr>
          <a:xfrm>
            <a:off x="0" y="6488668"/>
            <a:ext cx="7776864" cy="307777"/>
          </a:xfrm>
          <a:prstGeom prst="rect">
            <a:avLst/>
          </a:prstGeom>
          <a:noFill/>
        </p:spPr>
        <p:txBody>
          <a:bodyPr wrap="square" rtlCol="0">
            <a:spAutoFit/>
          </a:bodyPr>
          <a:lstStyle/>
          <a:p>
            <a:r>
              <a:rPr lang="zh-TW" altLang="en-US" sz="1400" dirty="0" smtClean="0">
                <a:solidFill>
                  <a:schemeClr val="accent1">
                    <a:lumMod val="75000"/>
                  </a:schemeClr>
                </a:solidFill>
                <a:latin typeface="華康細圓體" pitchFamily="49" charset="-120"/>
                <a:ea typeface="華康細圓體" pitchFamily="49" charset="-120"/>
              </a:rPr>
              <a:t>參照：國立新竹教育大學教學型教師升等審查要點</a:t>
            </a:r>
            <a:r>
              <a:rPr lang="en-US" altLang="zh-TW" sz="1400" dirty="0" smtClean="0">
                <a:solidFill>
                  <a:schemeClr val="accent1">
                    <a:lumMod val="75000"/>
                  </a:schemeClr>
                </a:solidFill>
                <a:latin typeface="華康細圓體" pitchFamily="49" charset="-120"/>
                <a:ea typeface="華康細圓體" pitchFamily="49" charset="-120"/>
              </a:rPr>
              <a:t>(</a:t>
            </a:r>
            <a:r>
              <a:rPr lang="zh-TW" altLang="en-US" sz="1400" dirty="0" smtClean="0">
                <a:solidFill>
                  <a:schemeClr val="accent1">
                    <a:lumMod val="75000"/>
                  </a:schemeClr>
                </a:solidFill>
                <a:latin typeface="華康細圓體" pitchFamily="49" charset="-120"/>
                <a:ea typeface="華康細圓體" pitchFamily="49" charset="-120"/>
              </a:rPr>
              <a:t>草案</a:t>
            </a:r>
            <a:r>
              <a:rPr lang="en-US" altLang="zh-TW" sz="1400" dirty="0" smtClean="0">
                <a:solidFill>
                  <a:schemeClr val="accent1">
                    <a:lumMod val="75000"/>
                  </a:schemeClr>
                </a:solidFill>
                <a:latin typeface="華康細圓體" pitchFamily="49" charset="-120"/>
                <a:ea typeface="華康細圓體" pitchFamily="49" charset="-120"/>
              </a:rPr>
              <a:t>)</a:t>
            </a:r>
            <a:endParaRPr lang="zh-TW" altLang="en-US" sz="1400" dirty="0">
              <a:solidFill>
                <a:schemeClr val="accent1">
                  <a:lumMod val="75000"/>
                </a:schemeClr>
              </a:solidFill>
              <a:latin typeface="華康細圓體" pitchFamily="49" charset="-120"/>
              <a:ea typeface="華康細圓體" pitchFamily="49" charset="-120"/>
            </a:endParaRPr>
          </a:p>
        </p:txBody>
      </p:sp>
    </p:spTree>
    <p:extLst>
      <p:ext uri="{BB962C8B-B14F-4D97-AF65-F5344CB8AC3E}">
        <p14:creationId xmlns:p14="http://schemas.microsoft.com/office/powerpoint/2010/main" val="87833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83561"/>
            <a:ext cx="9144000" cy="922114"/>
          </a:xfrm>
        </p:spPr>
        <p:txBody>
          <a:bodyPr>
            <a:normAutofit/>
          </a:bodyPr>
          <a:lstStyle/>
          <a:p>
            <a:r>
              <a:rPr lang="zh-TW" altLang="en-US" sz="3600" dirty="0" smtClean="0"/>
              <a:t>專門著作</a:t>
            </a:r>
            <a:r>
              <a:rPr lang="en-US" altLang="zh-TW" sz="3600" dirty="0" smtClean="0"/>
              <a:t>:</a:t>
            </a:r>
            <a:r>
              <a:rPr lang="zh-TW" altLang="zh-TW" sz="3600" dirty="0" smtClean="0"/>
              <a:t>代表教學</a:t>
            </a:r>
            <a:r>
              <a:rPr lang="zh-TW" altLang="en-US" sz="3600" dirty="0" smtClean="0"/>
              <a:t>實務成果</a:t>
            </a:r>
            <a:r>
              <a:rPr lang="zh-TW" altLang="zh-TW" sz="3600" dirty="0" smtClean="0"/>
              <a:t>技術報告</a:t>
            </a:r>
            <a:r>
              <a:rPr lang="zh-TW" altLang="en-US" sz="3600" dirty="0" smtClean="0"/>
              <a:t>審查</a:t>
            </a:r>
            <a:endParaRPr lang="zh-TW" altLang="en-US" sz="3600" dirty="0"/>
          </a:p>
        </p:txBody>
      </p:sp>
      <p:sp>
        <p:nvSpPr>
          <p:cNvPr id="3" name="內容版面配置區 2"/>
          <p:cNvSpPr>
            <a:spLocks noGrp="1"/>
          </p:cNvSpPr>
          <p:nvPr>
            <p:ph idx="1"/>
          </p:nvPr>
        </p:nvSpPr>
        <p:spPr/>
        <p:txBody>
          <a:bodyPr/>
          <a:lstStyle/>
          <a:p>
            <a:r>
              <a:rPr lang="zh-TW" altLang="en-US" dirty="0"/>
              <a:t>校</a:t>
            </a:r>
            <a:r>
              <a:rPr lang="zh-TW" altLang="zh-TW" dirty="0"/>
              <a:t>級教師評審委員會審查：</a:t>
            </a:r>
          </a:p>
          <a:p>
            <a:pPr lvl="1"/>
            <a:r>
              <a:rPr lang="zh-TW" altLang="zh-TW" dirty="0" smtClean="0"/>
              <a:t>綜合複評：</a:t>
            </a:r>
          </a:p>
          <a:p>
            <a:pPr lvl="2"/>
            <a:r>
              <a:rPr lang="zh-TW" altLang="zh-TW" dirty="0" smtClean="0"/>
              <a:t>由校教師評審委會就升等教師之專門著作成績、教學研究服務等進行綜合複評，經決議通過，應即通知申請升等教師。綜合審查總成績為一百分，其中專門著作外審成績佔百分之七十，教學研究服務成績佔百分之三十，四位評審所評成績選擇較高之三位分別與教學研究服務成績依比例加權計算後，三位成績平均達八十分以上者為通過。</a:t>
            </a:r>
          </a:p>
          <a:p>
            <a:pPr lvl="2"/>
            <a:endParaRPr lang="zh-TW" altLang="en-US" dirty="0"/>
          </a:p>
        </p:txBody>
      </p:sp>
      <p:sp>
        <p:nvSpPr>
          <p:cNvPr id="4" name="文字方塊 3"/>
          <p:cNvSpPr txBox="1"/>
          <p:nvPr/>
        </p:nvSpPr>
        <p:spPr>
          <a:xfrm>
            <a:off x="0" y="6488668"/>
            <a:ext cx="7776864" cy="307777"/>
          </a:xfrm>
          <a:prstGeom prst="rect">
            <a:avLst/>
          </a:prstGeom>
          <a:noFill/>
        </p:spPr>
        <p:txBody>
          <a:bodyPr wrap="square" rtlCol="0">
            <a:spAutoFit/>
          </a:bodyPr>
          <a:lstStyle/>
          <a:p>
            <a:r>
              <a:rPr lang="zh-TW" altLang="en-US" sz="1400" dirty="0" smtClean="0">
                <a:solidFill>
                  <a:schemeClr val="accent1">
                    <a:lumMod val="75000"/>
                  </a:schemeClr>
                </a:solidFill>
                <a:latin typeface="華康細圓體" pitchFamily="49" charset="-120"/>
                <a:ea typeface="華康細圓體" pitchFamily="49" charset="-120"/>
              </a:rPr>
              <a:t>參照：國立新竹教育大學教學型教師升等審查要點</a:t>
            </a:r>
            <a:r>
              <a:rPr lang="en-US" altLang="zh-TW" sz="1400" dirty="0" smtClean="0">
                <a:solidFill>
                  <a:schemeClr val="accent1">
                    <a:lumMod val="75000"/>
                  </a:schemeClr>
                </a:solidFill>
                <a:latin typeface="華康細圓體" pitchFamily="49" charset="-120"/>
                <a:ea typeface="華康細圓體" pitchFamily="49" charset="-120"/>
              </a:rPr>
              <a:t>(</a:t>
            </a:r>
            <a:r>
              <a:rPr lang="zh-TW" altLang="en-US" sz="1400" dirty="0" smtClean="0">
                <a:solidFill>
                  <a:schemeClr val="accent1">
                    <a:lumMod val="75000"/>
                  </a:schemeClr>
                </a:solidFill>
                <a:latin typeface="華康細圓體" pitchFamily="49" charset="-120"/>
                <a:ea typeface="華康細圓體" pitchFamily="49" charset="-120"/>
              </a:rPr>
              <a:t>草案</a:t>
            </a:r>
            <a:r>
              <a:rPr lang="en-US" altLang="zh-TW" sz="1400" dirty="0" smtClean="0">
                <a:solidFill>
                  <a:schemeClr val="accent1">
                    <a:lumMod val="75000"/>
                  </a:schemeClr>
                </a:solidFill>
                <a:latin typeface="華康細圓體" pitchFamily="49" charset="-120"/>
                <a:ea typeface="華康細圓體" pitchFamily="49" charset="-120"/>
              </a:rPr>
              <a:t>)</a:t>
            </a:r>
            <a:endParaRPr lang="zh-TW" altLang="en-US" sz="1400" dirty="0">
              <a:solidFill>
                <a:schemeClr val="accent1">
                  <a:lumMod val="75000"/>
                </a:schemeClr>
              </a:solidFill>
              <a:latin typeface="華康細圓體" pitchFamily="49" charset="-120"/>
              <a:ea typeface="華康細圓體" pitchFamily="49" charset="-120"/>
            </a:endParaRPr>
          </a:p>
        </p:txBody>
      </p:sp>
    </p:spTree>
    <p:extLst>
      <p:ext uri="{BB962C8B-B14F-4D97-AF65-F5344CB8AC3E}">
        <p14:creationId xmlns:p14="http://schemas.microsoft.com/office/powerpoint/2010/main" val="182371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476672"/>
            <a:ext cx="8784678" cy="865187"/>
          </a:xfrm>
        </p:spPr>
        <p:txBody>
          <a:bodyPr/>
          <a:lstStyle/>
          <a:p>
            <a:r>
              <a:rPr lang="zh-TW" altLang="en-US" sz="2800" dirty="0" smtClean="0"/>
              <a:t>申請門檻</a:t>
            </a:r>
            <a:r>
              <a:rPr lang="en-US" altLang="zh-TW" sz="2800" dirty="0" smtClean="0"/>
              <a:t>-</a:t>
            </a:r>
            <a:r>
              <a:rPr lang="zh-TW" altLang="zh-TW" sz="2800" dirty="0" smtClean="0"/>
              <a:t>教師升等教學研究服務成績評定標準表</a:t>
            </a:r>
            <a:r>
              <a:rPr lang="en-US" altLang="zh-TW" sz="2800" dirty="0" smtClean="0"/>
              <a:t>(</a:t>
            </a:r>
            <a:r>
              <a:rPr lang="zh-TW" altLang="en-US" sz="2800" dirty="0" smtClean="0"/>
              <a:t>附件</a:t>
            </a:r>
            <a:r>
              <a:rPr lang="en-US" altLang="zh-TW" sz="2800" dirty="0" smtClean="0"/>
              <a:t>)</a:t>
            </a:r>
            <a:endParaRPr lang="zh-TW" altLang="en-US" sz="2800" dirty="0"/>
          </a:p>
        </p:txBody>
      </p:sp>
      <p:graphicFrame>
        <p:nvGraphicFramePr>
          <p:cNvPr id="4" name="內容版面配置區 3"/>
          <p:cNvGraphicFramePr>
            <a:graphicFrameLocks noGrp="1"/>
          </p:cNvGraphicFramePr>
          <p:nvPr>
            <p:ph idx="1"/>
          </p:nvPr>
        </p:nvGraphicFramePr>
        <p:xfrm>
          <a:off x="251520" y="1412776"/>
          <a:ext cx="8676457" cy="5226659"/>
        </p:xfrm>
        <a:graphic>
          <a:graphicData uri="http://schemas.openxmlformats.org/drawingml/2006/table">
            <a:tbl>
              <a:tblPr/>
              <a:tblGrid>
                <a:gridCol w="1995585"/>
                <a:gridCol w="4485135"/>
                <a:gridCol w="1152128"/>
                <a:gridCol w="1043609"/>
              </a:tblGrid>
              <a:tr h="216024">
                <a:tc>
                  <a:txBody>
                    <a:bodyPr/>
                    <a:lstStyle/>
                    <a:p>
                      <a:pPr algn="ctr">
                        <a:lnSpc>
                          <a:spcPts val="2000"/>
                        </a:lnSpc>
                        <a:spcAft>
                          <a:spcPts val="0"/>
                        </a:spcAft>
                      </a:pPr>
                      <a:r>
                        <a:rPr lang="zh-TW" sz="1800" kern="100" dirty="0">
                          <a:latin typeface="Arial"/>
                          <a:ea typeface="標楷體"/>
                          <a:cs typeface="Arial"/>
                        </a:rPr>
                        <a:t>評定項目</a:t>
                      </a:r>
                      <a:endParaRPr lang="zh-TW" sz="1800" kern="100" dirty="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800" kern="100" dirty="0">
                          <a:latin typeface="Arial"/>
                          <a:ea typeface="標楷體"/>
                          <a:cs typeface="Arial"/>
                        </a:rPr>
                        <a:t>分項</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800" kern="100" dirty="0">
                          <a:latin typeface="Arial"/>
                          <a:ea typeface="標楷體"/>
                          <a:cs typeface="Arial"/>
                        </a:rPr>
                        <a:t>最高配分</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800" kern="100" dirty="0">
                          <a:latin typeface="Arial"/>
                          <a:ea typeface="標楷體"/>
                          <a:cs typeface="Arial"/>
                        </a:rPr>
                        <a:t>基本分</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48">
                <a:tc rowSpan="3">
                  <a:txBody>
                    <a:bodyPr/>
                    <a:lstStyle/>
                    <a:p>
                      <a:pPr>
                        <a:lnSpc>
                          <a:spcPts val="2000"/>
                        </a:lnSpc>
                        <a:spcAft>
                          <a:spcPts val="0"/>
                        </a:spcAft>
                      </a:pPr>
                      <a:r>
                        <a:rPr lang="zh-TW" sz="1800" kern="100" dirty="0">
                          <a:solidFill>
                            <a:srgbClr val="FF0000"/>
                          </a:solidFill>
                          <a:latin typeface="Times New Roman"/>
                          <a:ea typeface="標楷體"/>
                        </a:rPr>
                        <a:t>壹、教學部分</a:t>
                      </a:r>
                      <a:endParaRPr lang="zh-TW" sz="1800" kern="100" dirty="0">
                        <a:latin typeface="Times New Roman"/>
                        <a:ea typeface="新細明體"/>
                      </a:endParaRPr>
                    </a:p>
                    <a:p>
                      <a:pPr>
                        <a:lnSpc>
                          <a:spcPts val="2000"/>
                        </a:lnSpc>
                        <a:spcAft>
                          <a:spcPts val="0"/>
                        </a:spcAft>
                      </a:pPr>
                      <a:r>
                        <a:rPr lang="zh-TW" sz="1800" kern="100" dirty="0">
                          <a:solidFill>
                            <a:srgbClr val="FF0000"/>
                          </a:solidFill>
                          <a:latin typeface="Times New Roman"/>
                          <a:ea typeface="標楷體"/>
                        </a:rPr>
                        <a:t>（</a:t>
                      </a:r>
                      <a:r>
                        <a:rPr lang="en-US" sz="1800" kern="100" dirty="0">
                          <a:solidFill>
                            <a:srgbClr val="FF0000"/>
                          </a:solidFill>
                          <a:latin typeface="Times New Roman"/>
                          <a:ea typeface="標楷體"/>
                        </a:rPr>
                        <a:t>20</a:t>
                      </a:r>
                      <a:r>
                        <a:rPr lang="zh-TW" sz="1800" kern="100" dirty="0">
                          <a:solidFill>
                            <a:srgbClr val="FF0000"/>
                          </a:solidFill>
                          <a:latin typeface="Times New Roman"/>
                          <a:ea typeface="標楷體"/>
                        </a:rPr>
                        <a:t>分）</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r>
                        <a:rPr lang="zh-TW" sz="1800" kern="100" dirty="0">
                          <a:solidFill>
                            <a:srgbClr val="FF0000"/>
                          </a:solidFill>
                          <a:latin typeface="Times New Roman"/>
                          <a:ea typeface="標楷體"/>
                        </a:rPr>
                        <a:t>一、教學資歷及績效</a:t>
                      </a:r>
                      <a:endParaRPr lang="zh-TW" sz="2800" kern="100" dirty="0">
                        <a:latin typeface="Times New Roman"/>
                        <a:ea typeface="標楷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800" kern="100" dirty="0">
                          <a:latin typeface="Arial"/>
                          <a:ea typeface="標楷體"/>
                        </a:rPr>
                        <a:t>8</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072">
                <a:tc vMerge="1">
                  <a:txBody>
                    <a:bodyPr/>
                    <a:lstStyle/>
                    <a:p>
                      <a:endParaRPr lang="zh-TW" altLang="en-US"/>
                    </a:p>
                  </a:txBody>
                  <a:tcPr/>
                </a:tc>
                <a:tc>
                  <a:txBody>
                    <a:bodyPr/>
                    <a:lstStyle/>
                    <a:p>
                      <a:pPr algn="just">
                        <a:lnSpc>
                          <a:spcPts val="2000"/>
                        </a:lnSpc>
                        <a:spcAft>
                          <a:spcPts val="0"/>
                        </a:spcAft>
                      </a:pPr>
                      <a:r>
                        <a:rPr lang="zh-TW" sz="1800" kern="100" dirty="0">
                          <a:solidFill>
                            <a:srgbClr val="FF0000"/>
                          </a:solidFill>
                          <a:latin typeface="Times New Roman"/>
                          <a:ea typeface="標楷體"/>
                        </a:rPr>
                        <a:t>二、教學準備及課業輔導。</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800" kern="100">
                          <a:latin typeface="Arial"/>
                          <a:ea typeface="標楷體"/>
                        </a:rPr>
                        <a:t>6</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12">
                <a:tc vMerge="1">
                  <a:txBody>
                    <a:bodyPr/>
                    <a:lstStyle/>
                    <a:p>
                      <a:endParaRPr lang="zh-TW" altLang="en-US"/>
                    </a:p>
                  </a:txBody>
                  <a:tcPr/>
                </a:tc>
                <a:tc>
                  <a:txBody>
                    <a:bodyPr/>
                    <a:lstStyle/>
                    <a:p>
                      <a:pPr algn="just">
                        <a:lnSpc>
                          <a:spcPts val="2000"/>
                        </a:lnSpc>
                        <a:spcAft>
                          <a:spcPts val="0"/>
                        </a:spcAft>
                      </a:pPr>
                      <a:r>
                        <a:rPr lang="zh-TW" sz="1800" kern="100" dirty="0">
                          <a:solidFill>
                            <a:srgbClr val="FF0000"/>
                          </a:solidFill>
                          <a:latin typeface="Times New Roman"/>
                          <a:ea typeface="標楷體"/>
                        </a:rPr>
                        <a:t>三、教學與系所及教務之配合情形</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800" kern="100">
                          <a:latin typeface="Arial"/>
                          <a:ea typeface="標楷體"/>
                        </a:rPr>
                        <a:t>6</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gridSpan="2">
                  <a:txBody>
                    <a:bodyPr/>
                    <a:lstStyle/>
                    <a:p>
                      <a:pPr algn="just">
                        <a:lnSpc>
                          <a:spcPts val="2000"/>
                        </a:lnSpc>
                        <a:spcAft>
                          <a:spcPts val="0"/>
                        </a:spcAft>
                      </a:pPr>
                      <a:r>
                        <a:rPr lang="zh-TW" sz="1800" kern="100" dirty="0">
                          <a:latin typeface="Arial"/>
                          <a:ea typeface="標楷體"/>
                          <a:cs typeface="Arial"/>
                        </a:rPr>
                        <a:t>資歷成績小計</a:t>
                      </a:r>
                      <a:endParaRPr lang="zh-TW" sz="1800" kern="100" dirty="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ts val="2000"/>
                        </a:lnSpc>
                        <a:spcAft>
                          <a:spcPts val="0"/>
                        </a:spcAft>
                      </a:pPr>
                      <a:r>
                        <a:rPr lang="en-US" sz="1800" kern="100">
                          <a:latin typeface="Arial"/>
                          <a:ea typeface="標楷體"/>
                        </a:rPr>
                        <a:t>20</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rowSpan="5">
                  <a:txBody>
                    <a:bodyPr/>
                    <a:lstStyle/>
                    <a:p>
                      <a:pPr>
                        <a:lnSpc>
                          <a:spcPts val="2000"/>
                        </a:lnSpc>
                        <a:spcAft>
                          <a:spcPts val="0"/>
                        </a:spcAft>
                      </a:pPr>
                      <a:r>
                        <a:rPr lang="zh-TW" sz="1800" kern="100">
                          <a:latin typeface="Arial"/>
                          <a:ea typeface="標楷體"/>
                          <a:cs typeface="Arial"/>
                        </a:rPr>
                        <a:t>貳、</a:t>
                      </a:r>
                      <a:r>
                        <a:rPr lang="zh-TW" sz="1800" kern="100">
                          <a:solidFill>
                            <a:srgbClr val="FF0000"/>
                          </a:solidFill>
                          <a:latin typeface="Arial"/>
                          <a:ea typeface="標楷體"/>
                          <a:cs typeface="Arial"/>
                        </a:rPr>
                        <a:t>研究部分</a:t>
                      </a:r>
                      <a:endParaRPr lang="zh-TW" sz="1800" kern="100">
                        <a:latin typeface="Times New Roman"/>
                        <a:ea typeface="新細明體"/>
                      </a:endParaRPr>
                    </a:p>
                    <a:p>
                      <a:pPr algn="just">
                        <a:lnSpc>
                          <a:spcPts val="2000"/>
                        </a:lnSpc>
                        <a:spcAft>
                          <a:spcPts val="0"/>
                        </a:spcAft>
                      </a:pPr>
                      <a:r>
                        <a:rPr lang="zh-TW" sz="1800" kern="100">
                          <a:latin typeface="Arial"/>
                          <a:ea typeface="標楷體"/>
                          <a:cs typeface="Arial"/>
                        </a:rPr>
                        <a:t>（</a:t>
                      </a:r>
                      <a:r>
                        <a:rPr lang="en-US" sz="1800" kern="100">
                          <a:latin typeface="Arial"/>
                          <a:ea typeface="標楷體"/>
                        </a:rPr>
                        <a:t>40</a:t>
                      </a:r>
                      <a:r>
                        <a:rPr lang="zh-TW" sz="1800" kern="100">
                          <a:latin typeface="Arial"/>
                          <a:ea typeface="標楷體"/>
                          <a:cs typeface="Arial"/>
                        </a:rPr>
                        <a:t>分）</a:t>
                      </a:r>
                      <a:endParaRPr lang="zh-TW" sz="1800" kern="10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ts val="2000"/>
                        </a:lnSpc>
                        <a:spcAft>
                          <a:spcPts val="0"/>
                        </a:spcAft>
                        <a:buFont typeface="+mj-ea"/>
                        <a:buNone/>
                        <a:tabLst>
                          <a:tab pos="381635" algn="l"/>
                        </a:tabLst>
                      </a:pPr>
                      <a:r>
                        <a:rPr lang="zh-TW" altLang="en-US" sz="1800" kern="100" dirty="0" smtClean="0">
                          <a:solidFill>
                            <a:srgbClr val="FF0000"/>
                          </a:solidFill>
                          <a:latin typeface="Times New Roman"/>
                          <a:ea typeface="標楷體"/>
                        </a:rPr>
                        <a:t>一、</a:t>
                      </a:r>
                      <a:r>
                        <a:rPr lang="zh-TW" sz="1800" kern="100" dirty="0" smtClean="0">
                          <a:solidFill>
                            <a:srgbClr val="FF0000"/>
                          </a:solidFill>
                          <a:latin typeface="Times New Roman"/>
                          <a:ea typeface="標楷體"/>
                        </a:rPr>
                        <a:t>研究</a:t>
                      </a:r>
                      <a:r>
                        <a:rPr lang="zh-TW" sz="1800" kern="100" dirty="0">
                          <a:solidFill>
                            <a:srgbClr val="FF0000"/>
                          </a:solidFill>
                          <a:latin typeface="Times New Roman"/>
                          <a:ea typeface="標楷體"/>
                        </a:rPr>
                        <a:t>計畫及專利</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800" kern="100">
                          <a:latin typeface="Arial"/>
                          <a:ea typeface="標楷體"/>
                        </a:rPr>
                        <a:t>20</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vMerge="1">
                  <a:txBody>
                    <a:bodyPr/>
                    <a:lstStyle/>
                    <a:p>
                      <a:endParaRPr lang="zh-TW" altLang="en-US"/>
                    </a:p>
                  </a:txBody>
                  <a:tcPr/>
                </a:tc>
                <a:tc>
                  <a:txBody>
                    <a:bodyPr/>
                    <a:lstStyle/>
                    <a:p>
                      <a:pPr>
                        <a:lnSpc>
                          <a:spcPts val="2000"/>
                        </a:lnSpc>
                        <a:spcAft>
                          <a:spcPts val="0"/>
                        </a:spcAft>
                      </a:pPr>
                      <a:r>
                        <a:rPr lang="zh-TW" sz="1800" kern="100" dirty="0">
                          <a:solidFill>
                            <a:srgbClr val="FF0000"/>
                          </a:solidFill>
                          <a:latin typeface="Times New Roman"/>
                          <a:ea typeface="標楷體"/>
                        </a:rPr>
                        <a:t>二、學術研討會論文</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ts val="16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vMerge="1">
                  <a:txBody>
                    <a:bodyPr/>
                    <a:lstStyle/>
                    <a:p>
                      <a:endParaRPr lang="zh-TW" altLang="en-US"/>
                    </a:p>
                  </a:txBody>
                  <a:tcPr/>
                </a:tc>
                <a:tc>
                  <a:txBody>
                    <a:bodyPr/>
                    <a:lstStyle/>
                    <a:p>
                      <a:pPr>
                        <a:lnSpc>
                          <a:spcPts val="2000"/>
                        </a:lnSpc>
                        <a:spcAft>
                          <a:spcPts val="0"/>
                        </a:spcAft>
                      </a:pPr>
                      <a:r>
                        <a:rPr lang="zh-TW" sz="1800" kern="100" dirty="0">
                          <a:solidFill>
                            <a:srgbClr val="FF0000"/>
                          </a:solidFill>
                          <a:latin typeface="Times New Roman"/>
                          <a:ea typeface="標楷體"/>
                        </a:rPr>
                        <a:t>三、研究獎勵</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nSpc>
                          <a:spcPts val="16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vMerge="1">
                  <a:txBody>
                    <a:bodyPr/>
                    <a:lstStyle/>
                    <a:p>
                      <a:endParaRPr lang="zh-TW" altLang="en-US"/>
                    </a:p>
                  </a:txBody>
                  <a:tcPr/>
                </a:tc>
                <a:tc>
                  <a:txBody>
                    <a:bodyPr/>
                    <a:lstStyle/>
                    <a:p>
                      <a:pPr>
                        <a:lnSpc>
                          <a:spcPts val="2000"/>
                        </a:lnSpc>
                        <a:spcAft>
                          <a:spcPts val="0"/>
                        </a:spcAft>
                      </a:pPr>
                      <a:r>
                        <a:rPr lang="zh-TW" sz="1800" kern="100" dirty="0">
                          <a:solidFill>
                            <a:srgbClr val="FF0000"/>
                          </a:solidFill>
                          <a:latin typeface="Times New Roman"/>
                          <a:ea typeface="標楷體"/>
                        </a:rPr>
                        <a:t>四、論文指導</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a:lnSpc>
                          <a:spcPts val="16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64">
                <a:tc vMerge="1">
                  <a:txBody>
                    <a:bodyPr/>
                    <a:lstStyle/>
                    <a:p>
                      <a:endParaRPr lang="zh-TW" altLang="en-US"/>
                    </a:p>
                  </a:txBody>
                  <a:tcPr/>
                </a:tc>
                <a:tc>
                  <a:txBody>
                    <a:bodyPr/>
                    <a:lstStyle/>
                    <a:p>
                      <a:pPr marL="274320" indent="-274320" algn="just">
                        <a:lnSpc>
                          <a:spcPts val="1600"/>
                        </a:lnSpc>
                        <a:spcAft>
                          <a:spcPts val="0"/>
                        </a:spcAft>
                      </a:pPr>
                      <a:r>
                        <a:rPr lang="zh-TW" sz="1800" kern="100" dirty="0">
                          <a:solidFill>
                            <a:srgbClr val="FF0000"/>
                          </a:solidFill>
                          <a:latin typeface="Times New Roman"/>
                          <a:ea typeface="標楷體"/>
                        </a:rPr>
                        <a:t>五、期刊論文專書</a:t>
                      </a:r>
                      <a:r>
                        <a:rPr lang="en-US" sz="1800" kern="100" dirty="0">
                          <a:solidFill>
                            <a:srgbClr val="FF0000"/>
                          </a:solidFill>
                          <a:latin typeface="Times New Roman"/>
                          <a:ea typeface="標楷體"/>
                        </a:rPr>
                        <a:t>/</a:t>
                      </a:r>
                      <a:r>
                        <a:rPr lang="zh-TW" sz="1800" kern="100" dirty="0">
                          <a:solidFill>
                            <a:srgbClr val="FF0000"/>
                          </a:solidFill>
                          <a:latin typeface="Times New Roman"/>
                          <a:ea typeface="標楷體"/>
                        </a:rPr>
                        <a:t>展演</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a:lnSpc>
                          <a:spcPts val="16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gridSpan="2">
                  <a:txBody>
                    <a:bodyPr/>
                    <a:lstStyle/>
                    <a:p>
                      <a:pPr algn="just">
                        <a:lnSpc>
                          <a:spcPts val="2000"/>
                        </a:lnSpc>
                        <a:spcAft>
                          <a:spcPts val="0"/>
                        </a:spcAft>
                      </a:pPr>
                      <a:r>
                        <a:rPr lang="zh-TW" sz="1800" kern="100" dirty="0">
                          <a:latin typeface="Arial"/>
                          <a:ea typeface="標楷體"/>
                          <a:cs typeface="Arial"/>
                        </a:rPr>
                        <a:t>研究成績小計</a:t>
                      </a:r>
                      <a:endParaRPr lang="zh-TW" sz="1800" kern="100" dirty="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ts val="2000"/>
                        </a:lnSpc>
                        <a:spcAft>
                          <a:spcPts val="0"/>
                        </a:spcAft>
                      </a:pPr>
                      <a:r>
                        <a:rPr lang="en-US" sz="1800" kern="100">
                          <a:latin typeface="Arial"/>
                          <a:ea typeface="標楷體"/>
                        </a:rPr>
                        <a:t>40</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800" kern="100">
                        <a:latin typeface="Arial"/>
                        <a:ea typeface="標楷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456">
                <a:tc rowSpan="5">
                  <a:txBody>
                    <a:bodyPr/>
                    <a:lstStyle/>
                    <a:p>
                      <a:pPr>
                        <a:lnSpc>
                          <a:spcPts val="2000"/>
                        </a:lnSpc>
                        <a:spcAft>
                          <a:spcPts val="0"/>
                        </a:spcAft>
                      </a:pPr>
                      <a:r>
                        <a:rPr lang="zh-TW" sz="1800" kern="100" dirty="0">
                          <a:latin typeface="Arial"/>
                          <a:ea typeface="標楷體"/>
                          <a:cs typeface="Arial"/>
                        </a:rPr>
                        <a:t>貳、服務部分</a:t>
                      </a:r>
                      <a:endParaRPr lang="zh-TW" sz="1800" kern="100" dirty="0">
                        <a:latin typeface="Times New Roman"/>
                        <a:ea typeface="新細明體"/>
                      </a:endParaRPr>
                    </a:p>
                    <a:p>
                      <a:pPr algn="just">
                        <a:lnSpc>
                          <a:spcPts val="2000"/>
                        </a:lnSpc>
                        <a:spcAft>
                          <a:spcPts val="0"/>
                        </a:spcAft>
                      </a:pPr>
                      <a:r>
                        <a:rPr lang="zh-TW" sz="1800" kern="100" dirty="0">
                          <a:latin typeface="Arial"/>
                          <a:ea typeface="標楷體"/>
                          <a:cs typeface="Arial"/>
                        </a:rPr>
                        <a:t>（</a:t>
                      </a:r>
                      <a:r>
                        <a:rPr lang="en-US" sz="1800" kern="100" dirty="0">
                          <a:latin typeface="Arial"/>
                          <a:ea typeface="標楷體"/>
                        </a:rPr>
                        <a:t>40</a:t>
                      </a:r>
                      <a:r>
                        <a:rPr lang="zh-TW" sz="1800" kern="100" dirty="0">
                          <a:latin typeface="Arial"/>
                          <a:ea typeface="標楷體"/>
                          <a:cs typeface="Arial"/>
                        </a:rPr>
                        <a:t>分）</a:t>
                      </a:r>
                      <a:endParaRPr lang="zh-TW" sz="1800" kern="100" dirty="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zh-TW" sz="1800" kern="100" dirty="0">
                          <a:latin typeface="Arial"/>
                          <a:ea typeface="標楷體"/>
                          <a:cs typeface="Arial"/>
                        </a:rPr>
                        <a:t>一、行政服務表現</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a:latin typeface="Arial"/>
                          <a:ea typeface="標楷體"/>
                        </a:rPr>
                        <a:t>10</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a:latin typeface="Arial"/>
                          <a:ea typeface="標楷體"/>
                        </a:rPr>
                        <a:t>3</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vMerge="1">
                  <a:txBody>
                    <a:bodyPr/>
                    <a:lstStyle/>
                    <a:p>
                      <a:endParaRPr lang="zh-TW" altLang="en-US"/>
                    </a:p>
                  </a:txBody>
                  <a:tcPr/>
                </a:tc>
                <a:tc>
                  <a:txBody>
                    <a:bodyPr/>
                    <a:lstStyle/>
                    <a:p>
                      <a:pPr algn="just">
                        <a:lnSpc>
                          <a:spcPts val="1200"/>
                        </a:lnSpc>
                        <a:spcAft>
                          <a:spcPts val="0"/>
                        </a:spcAft>
                      </a:pPr>
                      <a:r>
                        <a:rPr lang="zh-TW" sz="1800" kern="100" dirty="0">
                          <a:latin typeface="Arial"/>
                          <a:ea typeface="標楷體"/>
                          <a:cs typeface="Arial"/>
                        </a:rPr>
                        <a:t>二、學生輔導服務表現</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a:latin typeface="Arial"/>
                          <a:ea typeface="標楷體"/>
                        </a:rPr>
                        <a:t>10</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a:latin typeface="Arial"/>
                          <a:ea typeface="標楷體"/>
                        </a:rPr>
                        <a:t>3</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vMerge="1">
                  <a:txBody>
                    <a:bodyPr/>
                    <a:lstStyle/>
                    <a:p>
                      <a:endParaRPr lang="zh-TW" altLang="en-US"/>
                    </a:p>
                  </a:txBody>
                  <a:tcPr/>
                </a:tc>
                <a:tc>
                  <a:txBody>
                    <a:bodyPr/>
                    <a:lstStyle/>
                    <a:p>
                      <a:pPr algn="just">
                        <a:lnSpc>
                          <a:spcPts val="1200"/>
                        </a:lnSpc>
                        <a:spcAft>
                          <a:spcPts val="0"/>
                        </a:spcAft>
                      </a:pPr>
                      <a:r>
                        <a:rPr lang="zh-TW" sz="1800" kern="100" dirty="0">
                          <a:latin typeface="Arial"/>
                          <a:ea typeface="標楷體"/>
                          <a:cs typeface="Arial"/>
                        </a:rPr>
                        <a:t>三、專業服務表現</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u="sng" kern="100" dirty="0">
                          <a:latin typeface="Arial"/>
                          <a:ea typeface="標楷體"/>
                        </a:rPr>
                        <a:t>6</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a:latin typeface="Arial"/>
                          <a:ea typeface="標楷體"/>
                        </a:rPr>
                        <a:t>2</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72">
                <a:tc vMerge="1">
                  <a:txBody>
                    <a:bodyPr/>
                    <a:lstStyle/>
                    <a:p>
                      <a:endParaRPr lang="zh-TW" altLang="en-US"/>
                    </a:p>
                  </a:txBody>
                  <a:tcPr/>
                </a:tc>
                <a:tc>
                  <a:txBody>
                    <a:bodyPr/>
                    <a:lstStyle/>
                    <a:p>
                      <a:pPr algn="just">
                        <a:lnSpc>
                          <a:spcPts val="1200"/>
                        </a:lnSpc>
                        <a:spcAft>
                          <a:spcPts val="0"/>
                        </a:spcAft>
                      </a:pPr>
                      <a:r>
                        <a:rPr lang="zh-TW" sz="1800" kern="100" dirty="0">
                          <a:latin typeface="Arial"/>
                          <a:ea typeface="標楷體"/>
                          <a:cs typeface="Arial"/>
                        </a:rPr>
                        <a:t>四、推廣服務表現</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dirty="0">
                          <a:latin typeface="Arial"/>
                          <a:ea typeface="標楷體"/>
                        </a:rPr>
                        <a:t>8</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a:latin typeface="Arial"/>
                          <a:ea typeface="標楷體"/>
                        </a:rPr>
                        <a:t>2</a:t>
                      </a:r>
                      <a:endParaRPr lang="zh-TW" sz="1800" kern="10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847">
                <a:tc vMerge="1">
                  <a:txBody>
                    <a:bodyPr/>
                    <a:lstStyle/>
                    <a:p>
                      <a:endParaRPr lang="zh-TW" altLang="en-US"/>
                    </a:p>
                  </a:txBody>
                  <a:tcPr/>
                </a:tc>
                <a:tc>
                  <a:txBody>
                    <a:bodyPr/>
                    <a:lstStyle/>
                    <a:p>
                      <a:pPr algn="just">
                        <a:lnSpc>
                          <a:spcPts val="1200"/>
                        </a:lnSpc>
                        <a:spcAft>
                          <a:spcPts val="0"/>
                        </a:spcAft>
                      </a:pPr>
                      <a:r>
                        <a:rPr lang="zh-TW" sz="1800" kern="100" dirty="0">
                          <a:latin typeface="Arial"/>
                          <a:ea typeface="標楷體"/>
                          <a:cs typeface="Arial"/>
                        </a:rPr>
                        <a:t>五、其他有關服務之表現</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dirty="0">
                          <a:latin typeface="Arial"/>
                          <a:ea typeface="標楷體"/>
                        </a:rPr>
                        <a:t>6</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kern="100" dirty="0">
                          <a:latin typeface="Arial"/>
                          <a:ea typeface="標楷體"/>
                        </a:rPr>
                        <a:t>2</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gridSpan="2">
                  <a:txBody>
                    <a:bodyPr/>
                    <a:lstStyle/>
                    <a:p>
                      <a:pPr algn="just">
                        <a:lnSpc>
                          <a:spcPts val="2000"/>
                        </a:lnSpc>
                        <a:spcAft>
                          <a:spcPts val="0"/>
                        </a:spcAft>
                      </a:pPr>
                      <a:r>
                        <a:rPr lang="zh-TW" sz="1800" kern="100">
                          <a:latin typeface="Arial"/>
                          <a:ea typeface="標楷體"/>
                          <a:cs typeface="Arial"/>
                        </a:rPr>
                        <a:t>服務成績小計</a:t>
                      </a:r>
                      <a:endParaRPr lang="zh-TW" sz="1800" kern="10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ts val="2000"/>
                        </a:lnSpc>
                        <a:spcAft>
                          <a:spcPts val="0"/>
                        </a:spcAft>
                      </a:pPr>
                      <a:r>
                        <a:rPr lang="en-US" sz="1800" kern="100" dirty="0">
                          <a:latin typeface="Arial"/>
                          <a:ea typeface="標楷體"/>
                        </a:rPr>
                        <a:t>40</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800" kern="100" dirty="0">
                          <a:latin typeface="Arial"/>
                          <a:ea typeface="標楷體"/>
                        </a:rPr>
                        <a:t>12</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06">
                <a:tc gridSpan="2">
                  <a:txBody>
                    <a:bodyPr/>
                    <a:lstStyle/>
                    <a:p>
                      <a:pPr algn="just">
                        <a:lnSpc>
                          <a:spcPts val="2000"/>
                        </a:lnSpc>
                        <a:spcAft>
                          <a:spcPts val="0"/>
                        </a:spcAft>
                      </a:pPr>
                      <a:r>
                        <a:rPr lang="zh-TW" sz="1800" kern="100">
                          <a:latin typeface="Arial"/>
                          <a:ea typeface="標楷體"/>
                          <a:cs typeface="Arial"/>
                        </a:rPr>
                        <a:t>教學服務成績總計</a:t>
                      </a:r>
                      <a:endParaRPr lang="zh-TW" sz="1800" kern="100">
                        <a:latin typeface="Times New Roman"/>
                        <a:ea typeface="新細明體"/>
                      </a:endParaRPr>
                    </a:p>
                  </a:txBody>
                  <a:tcPr marL="62740" marR="6274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ts val="2000"/>
                        </a:lnSpc>
                        <a:spcAft>
                          <a:spcPts val="0"/>
                        </a:spcAft>
                      </a:pPr>
                      <a:r>
                        <a:rPr lang="en-US" sz="1800" kern="100" dirty="0">
                          <a:latin typeface="Arial"/>
                          <a:ea typeface="標楷體"/>
                        </a:rPr>
                        <a:t>100</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800" kern="100" dirty="0">
                          <a:latin typeface="Arial"/>
                          <a:ea typeface="標楷體"/>
                        </a:rPr>
                        <a:t>30</a:t>
                      </a:r>
                      <a:endParaRPr lang="zh-TW" sz="1800" kern="100" dirty="0">
                        <a:latin typeface="Times New Roman"/>
                        <a:ea typeface="新細明體"/>
                      </a:endParaRPr>
                    </a:p>
                  </a:txBody>
                  <a:tcPr marL="62740" marR="6274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文字方塊 2"/>
          <p:cNvSpPr txBox="1"/>
          <p:nvPr/>
        </p:nvSpPr>
        <p:spPr>
          <a:xfrm>
            <a:off x="6732240" y="2708920"/>
            <a:ext cx="2160240" cy="1200329"/>
          </a:xfrm>
          <a:prstGeom prst="rect">
            <a:avLst/>
          </a:prstGeom>
          <a:solidFill>
            <a:schemeClr val="accent5">
              <a:lumMod val="20000"/>
              <a:lumOff val="80000"/>
            </a:schemeClr>
          </a:solidFill>
          <a:ln w="38100">
            <a:solidFill>
              <a:schemeClr val="accent6">
                <a:lumMod val="75000"/>
              </a:schemeClr>
            </a:solidFill>
          </a:ln>
        </p:spPr>
        <p:txBody>
          <a:bodyPr wrap="square" rtlCol="0">
            <a:spAutoFit/>
          </a:bodyPr>
          <a:lstStyle/>
          <a:p>
            <a:r>
              <a:rPr lang="zh-TW" altLang="zh-TW" dirty="0">
                <a:latin typeface="標楷體" panose="03000509000000000000" pitchFamily="65" charset="-120"/>
                <a:ea typeface="標楷體" panose="03000509000000000000" pitchFamily="65" charset="-120"/>
              </a:rPr>
              <a:t>研究部分得由各級教師評審委員會考量研究成果之整體質量表現給予評分。</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66260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96752"/>
            <a:ext cx="8229600" cy="3087216"/>
          </a:xfrm>
        </p:spPr>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en-US" dirty="0" smtClean="0"/>
              <a:t>國立新竹教育大學</a:t>
            </a:r>
            <a:r>
              <a:rPr lang="en-US" altLang="zh-TW" dirty="0" smtClean="0"/>
              <a:t/>
            </a:r>
            <a:br>
              <a:rPr lang="en-US" altLang="zh-TW" dirty="0" smtClean="0"/>
            </a:br>
            <a:r>
              <a:rPr lang="zh-TW" altLang="en-US" dirty="0" smtClean="0"/>
              <a:t>教師</a:t>
            </a:r>
            <a:r>
              <a:rPr lang="zh-TW" altLang="en-US" dirty="0"/>
              <a:t>多元升</a:t>
            </a:r>
            <a:r>
              <a:rPr lang="zh-TW" altLang="en-US" dirty="0" smtClean="0"/>
              <a:t>等</a:t>
            </a:r>
            <a:r>
              <a:rPr lang="en-US" altLang="zh-TW" dirty="0" smtClean="0"/>
              <a:t/>
            </a:r>
            <a:br>
              <a:rPr lang="en-US" altLang="zh-TW" dirty="0" smtClean="0"/>
            </a:br>
            <a:r>
              <a:rPr lang="en-US" altLang="zh-TW" dirty="0"/>
              <a:t/>
            </a:r>
            <a:br>
              <a:rPr lang="en-US" altLang="zh-TW" dirty="0"/>
            </a:br>
            <a:r>
              <a:rPr lang="zh-TW" altLang="en-US" dirty="0" smtClean="0"/>
              <a:t>敬請指教</a:t>
            </a:r>
            <a:r>
              <a:rPr lang="en-US" altLang="zh-TW" dirty="0" smtClean="0"/>
              <a:t/>
            </a:r>
            <a:br>
              <a:rPr lang="en-US" altLang="zh-TW" dirty="0" smtClean="0"/>
            </a:br>
            <a:endParaRPr lang="zh-TW" altLang="en-US" dirty="0"/>
          </a:p>
        </p:txBody>
      </p:sp>
    </p:spTree>
    <p:extLst>
      <p:ext uri="{BB962C8B-B14F-4D97-AF65-F5344CB8AC3E}">
        <p14:creationId xmlns:p14="http://schemas.microsoft.com/office/powerpoint/2010/main" val="1219139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實施期程</a:t>
            </a:r>
            <a:endParaRPr lang="zh-TW" altLang="en-US" dirty="0"/>
          </a:p>
        </p:txBody>
      </p:sp>
      <p:sp>
        <p:nvSpPr>
          <p:cNvPr id="3" name="直排文字版面配置區 2"/>
          <p:cNvSpPr>
            <a:spLocks noGrp="1"/>
          </p:cNvSpPr>
          <p:nvPr>
            <p:ph type="body" orient="vert" idx="1"/>
          </p:nvPr>
        </p:nvSpPr>
        <p:spPr/>
        <p:txBody>
          <a:bodyPr/>
          <a:lstStyle/>
          <a:p>
            <a:endParaRPr lang="zh-TW" altLang="en-US"/>
          </a:p>
        </p:txBody>
      </p:sp>
      <p:graphicFrame>
        <p:nvGraphicFramePr>
          <p:cNvPr id="4" name="內容版面配置區 3"/>
          <p:cNvGraphicFramePr>
            <a:graphicFrameLocks noGrp="1"/>
          </p:cNvGraphicFramePr>
          <p:nvPr>
            <p:ph idx="4294967295"/>
            <p:extLst>
              <p:ext uri="{D42A27DB-BD31-4B8C-83A1-F6EECF244321}">
                <p14:modId xmlns:p14="http://schemas.microsoft.com/office/powerpoint/2010/main" val="4172370816"/>
              </p:ext>
            </p:extLst>
          </p:nvPr>
        </p:nvGraphicFramePr>
        <p:xfrm>
          <a:off x="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265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教學升</a:t>
            </a:r>
            <a:r>
              <a:rPr lang="zh-TW" altLang="en-US" dirty="0" smtClean="0"/>
              <a:t>等的認同與意願</a:t>
            </a:r>
            <a:endParaRPr lang="zh-TW" altLang="en-US" dirty="0"/>
          </a:p>
        </p:txBody>
      </p:sp>
      <p:sp>
        <p:nvSpPr>
          <p:cNvPr id="3" name="內容版面配置區 2"/>
          <p:cNvSpPr>
            <a:spLocks noGrp="1"/>
          </p:cNvSpPr>
          <p:nvPr>
            <p:ph idx="1"/>
          </p:nvPr>
        </p:nvSpPr>
        <p:spPr/>
        <p:txBody>
          <a:bodyPr/>
          <a:lstStyle/>
          <a:p>
            <a:r>
              <a:rPr lang="zh-TW" altLang="en-US" dirty="0" smtClean="0"/>
              <a:t>秘書室對本校專任教師進行問卷調查</a:t>
            </a:r>
            <a:r>
              <a:rPr lang="en-US" altLang="zh-TW" dirty="0" smtClean="0"/>
              <a:t>(102.7)</a:t>
            </a:r>
          </a:p>
          <a:p>
            <a:pPr lvl="1"/>
            <a:r>
              <a:rPr lang="en-US" altLang="zh-TW" dirty="0" smtClean="0"/>
              <a:t>70%</a:t>
            </a:r>
            <a:r>
              <a:rPr lang="zh-TW" altLang="en-US" dirty="0" smtClean="0"/>
              <a:t>教師認同教學升等，</a:t>
            </a:r>
            <a:r>
              <a:rPr lang="en-US" altLang="zh-TW" dirty="0" smtClean="0"/>
              <a:t>13%</a:t>
            </a:r>
            <a:r>
              <a:rPr lang="zh-TW" altLang="en-US" dirty="0" smtClean="0"/>
              <a:t>無意見。</a:t>
            </a:r>
            <a:endParaRPr lang="en-US" altLang="zh-TW" dirty="0" smtClean="0"/>
          </a:p>
          <a:p>
            <a:pPr lvl="1"/>
            <a:r>
              <a:rPr lang="zh-TW" altLang="en-US" dirty="0" smtClean="0"/>
              <a:t>扣除</a:t>
            </a:r>
            <a:r>
              <a:rPr lang="en-US" altLang="zh-TW" dirty="0" smtClean="0"/>
              <a:t>19%</a:t>
            </a:r>
            <a:r>
              <a:rPr lang="zh-TW" altLang="en-US" dirty="0" smtClean="0"/>
              <a:t>已無須升等教師，</a:t>
            </a:r>
            <a:r>
              <a:rPr lang="en-US" altLang="zh-TW" dirty="0" smtClean="0"/>
              <a:t>56%</a:t>
            </a:r>
            <a:r>
              <a:rPr lang="zh-TW" altLang="en-US" dirty="0" smtClean="0"/>
              <a:t>教師會考慮</a:t>
            </a:r>
            <a:r>
              <a:rPr lang="zh-TW" altLang="en-US" dirty="0"/>
              <a:t>教學升</a:t>
            </a:r>
            <a:r>
              <a:rPr lang="zh-TW" altLang="en-US" dirty="0" smtClean="0"/>
              <a:t>等</a:t>
            </a:r>
            <a:r>
              <a:rPr lang="zh-TW" altLang="en-US" dirty="0"/>
              <a:t>。</a:t>
            </a:r>
            <a:endParaRPr lang="en-US" altLang="zh-TW" dirty="0" smtClean="0"/>
          </a:p>
          <a:p>
            <a:endParaRPr lang="zh-TW" altLang="en-US" dirty="0"/>
          </a:p>
        </p:txBody>
      </p:sp>
    </p:spTree>
    <p:extLst>
      <p:ext uri="{BB962C8B-B14F-4D97-AF65-F5344CB8AC3E}">
        <p14:creationId xmlns:p14="http://schemas.microsoft.com/office/powerpoint/2010/main" val="612600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教學升</a:t>
            </a:r>
            <a:r>
              <a:rPr lang="zh-TW" altLang="en-US" dirty="0" smtClean="0"/>
              <a:t>等制度共識凝聚</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校長開召座談會</a:t>
            </a:r>
            <a:r>
              <a:rPr lang="en-US" altLang="zh-TW" dirty="0" smtClean="0"/>
              <a:t>:</a:t>
            </a:r>
          </a:p>
          <a:p>
            <a:pPr lvl="1"/>
            <a:r>
              <a:rPr lang="en-US" altLang="zh-TW" dirty="0" smtClean="0"/>
              <a:t>102</a:t>
            </a:r>
            <a:r>
              <a:rPr lang="zh-TW" altLang="en-US" dirty="0" smtClean="0"/>
              <a:t>年</a:t>
            </a:r>
            <a:r>
              <a:rPr lang="en-US" altLang="zh-TW" dirty="0" smtClean="0"/>
              <a:t>11</a:t>
            </a:r>
            <a:r>
              <a:rPr lang="zh-TW" altLang="en-US" dirty="0" smtClean="0"/>
              <a:t>月</a:t>
            </a:r>
            <a:r>
              <a:rPr lang="en-US" altLang="zh-TW" dirty="0" smtClean="0"/>
              <a:t>4</a:t>
            </a:r>
            <a:r>
              <a:rPr lang="zh-TW" altLang="en-US" dirty="0" smtClean="0"/>
              <a:t>、</a:t>
            </a:r>
            <a:r>
              <a:rPr lang="en-US" altLang="zh-TW" dirty="0" smtClean="0"/>
              <a:t>5</a:t>
            </a:r>
            <a:r>
              <a:rPr lang="zh-TW" altLang="en-US" dirty="0" smtClean="0"/>
              <a:t>、</a:t>
            </a:r>
            <a:r>
              <a:rPr lang="en-US" altLang="zh-TW" dirty="0" smtClean="0"/>
              <a:t>6</a:t>
            </a:r>
            <a:r>
              <a:rPr lang="zh-TW" altLang="en-US" dirty="0" smtClean="0"/>
              <a:t>、</a:t>
            </a:r>
            <a:r>
              <a:rPr lang="en-US" altLang="zh-TW" dirty="0" smtClean="0"/>
              <a:t>7</a:t>
            </a:r>
            <a:r>
              <a:rPr lang="zh-TW" altLang="en-US" dirty="0" smtClean="0"/>
              <a:t>日</a:t>
            </a:r>
            <a:endParaRPr lang="en-US" altLang="zh-TW" dirty="0" smtClean="0"/>
          </a:p>
          <a:p>
            <a:pPr lvl="1"/>
            <a:r>
              <a:rPr lang="zh-TW" altLang="en-US" dirty="0" smtClean="0"/>
              <a:t>校內共計</a:t>
            </a:r>
            <a:r>
              <a:rPr lang="en-US" altLang="zh-TW" dirty="0" smtClean="0"/>
              <a:t>88</a:t>
            </a:r>
            <a:r>
              <a:rPr lang="zh-TW" altLang="en-US" dirty="0" smtClean="0"/>
              <a:t>位教師（約本校</a:t>
            </a:r>
            <a:r>
              <a:rPr lang="en-US" altLang="zh-TW" dirty="0" smtClean="0"/>
              <a:t>177</a:t>
            </a:r>
            <a:r>
              <a:rPr lang="zh-TW" altLang="en-US" dirty="0" smtClean="0"/>
              <a:t>位教師中</a:t>
            </a:r>
            <a:r>
              <a:rPr lang="en-US" altLang="zh-TW" dirty="0" smtClean="0"/>
              <a:t>50</a:t>
            </a:r>
            <a:r>
              <a:rPr lang="zh-TW" altLang="en-US" dirty="0" smtClean="0"/>
              <a:t>％）與會並踴躍提供建議。</a:t>
            </a:r>
            <a:endParaRPr lang="en-US" altLang="zh-TW" dirty="0" smtClean="0"/>
          </a:p>
          <a:p>
            <a:endParaRPr lang="zh-TW" altLang="en-US" dirty="0"/>
          </a:p>
        </p:txBody>
      </p:sp>
    </p:spTree>
    <p:extLst>
      <p:ext uri="{BB962C8B-B14F-4D97-AF65-F5344CB8AC3E}">
        <p14:creationId xmlns:p14="http://schemas.microsoft.com/office/powerpoint/2010/main" val="2207582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教學升等制度建立</a:t>
            </a:r>
          </a:p>
        </p:txBody>
      </p:sp>
      <p:sp>
        <p:nvSpPr>
          <p:cNvPr id="3" name="內容版面配置區 2"/>
          <p:cNvSpPr>
            <a:spLocks noGrp="1"/>
          </p:cNvSpPr>
          <p:nvPr>
            <p:ph idx="1"/>
          </p:nvPr>
        </p:nvSpPr>
        <p:spPr>
          <a:xfrm>
            <a:off x="457200" y="1412776"/>
            <a:ext cx="8229600" cy="4525963"/>
          </a:xfrm>
        </p:spPr>
        <p:txBody>
          <a:bodyPr/>
          <a:lstStyle/>
          <a:p>
            <a:r>
              <a:rPr lang="zh-TW" altLang="zh-TW" dirty="0" smtClean="0"/>
              <a:t>初擬之教師升等行政規章草案說明會，</a:t>
            </a:r>
            <a:r>
              <a:rPr lang="zh-TW" altLang="zh-TW" dirty="0" smtClean="0">
                <a:solidFill>
                  <a:srgbClr val="C00000"/>
                </a:solidFill>
              </a:rPr>
              <a:t>共計</a:t>
            </a:r>
            <a:r>
              <a:rPr lang="en-US" altLang="zh-TW" dirty="0" smtClean="0">
                <a:solidFill>
                  <a:srgbClr val="C00000"/>
                </a:solidFill>
              </a:rPr>
              <a:t>54</a:t>
            </a:r>
            <a:r>
              <a:rPr lang="zh-TW" altLang="zh-TW" dirty="0" smtClean="0">
                <a:solidFill>
                  <a:srgbClr val="C00000"/>
                </a:solidFill>
              </a:rPr>
              <a:t>位</a:t>
            </a:r>
            <a:r>
              <a:rPr lang="zh-TW" altLang="zh-TW" dirty="0" smtClean="0"/>
              <a:t>教師參與。</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1277039336"/>
              </p:ext>
            </p:extLst>
          </p:nvPr>
        </p:nvGraphicFramePr>
        <p:xfrm>
          <a:off x="539554" y="2708920"/>
          <a:ext cx="8136905" cy="2538282"/>
        </p:xfrm>
        <a:graphic>
          <a:graphicData uri="http://schemas.openxmlformats.org/drawingml/2006/table">
            <a:tbl>
              <a:tblPr/>
              <a:tblGrid>
                <a:gridCol w="864094"/>
                <a:gridCol w="1224136"/>
                <a:gridCol w="1152128"/>
                <a:gridCol w="1152128"/>
                <a:gridCol w="1419589"/>
                <a:gridCol w="1162415"/>
                <a:gridCol w="1162415"/>
              </a:tblGrid>
              <a:tr h="846094">
                <a:tc>
                  <a:txBody>
                    <a:bodyPr/>
                    <a:lstStyle/>
                    <a:p>
                      <a:pPr algn="ctr">
                        <a:spcAft>
                          <a:spcPts val="0"/>
                        </a:spcAft>
                      </a:pPr>
                      <a:r>
                        <a:rPr lang="zh-TW" sz="2400" kern="0" dirty="0">
                          <a:solidFill>
                            <a:srgbClr val="000000"/>
                          </a:solidFill>
                          <a:latin typeface="Times New Roman"/>
                          <a:ea typeface="標楷體"/>
                          <a:cs typeface="新細明體"/>
                        </a:rPr>
                        <a:t>日期</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2400" kern="0" dirty="0" smtClean="0">
                          <a:solidFill>
                            <a:srgbClr val="000000"/>
                          </a:solidFill>
                          <a:latin typeface="標楷體"/>
                          <a:ea typeface="新細明體"/>
                          <a:cs typeface="新細明體"/>
                        </a:rPr>
                        <a:t>1/7</a:t>
                      </a:r>
                    </a:p>
                    <a:p>
                      <a:pPr algn="ctr">
                        <a:spcAft>
                          <a:spcPts val="0"/>
                        </a:spcAft>
                      </a:pPr>
                      <a:r>
                        <a:rPr lang="zh-TW" sz="2400" kern="0" dirty="0" smtClean="0">
                          <a:solidFill>
                            <a:srgbClr val="000000"/>
                          </a:solidFill>
                          <a:latin typeface="Times New Roman"/>
                          <a:ea typeface="標楷體"/>
                          <a:cs typeface="新細明體"/>
                        </a:rPr>
                        <a:t>（</a:t>
                      </a:r>
                      <a:r>
                        <a:rPr lang="zh-TW" sz="2400" kern="0" dirty="0">
                          <a:solidFill>
                            <a:srgbClr val="000000"/>
                          </a:solidFill>
                          <a:latin typeface="Times New Roman"/>
                          <a:ea typeface="標楷體"/>
                          <a:cs typeface="新細明體"/>
                        </a:rPr>
                        <a:t>一）</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smtClean="0">
                          <a:solidFill>
                            <a:srgbClr val="000000"/>
                          </a:solidFill>
                          <a:latin typeface="標楷體"/>
                          <a:ea typeface="新細明體"/>
                          <a:cs typeface="新細明體"/>
                        </a:rPr>
                        <a:t>2/25</a:t>
                      </a:r>
                    </a:p>
                    <a:p>
                      <a:pPr algn="ctr">
                        <a:spcAft>
                          <a:spcPts val="0"/>
                        </a:spcAft>
                      </a:pPr>
                      <a:r>
                        <a:rPr lang="en-US" sz="2400" kern="0" dirty="0" smtClean="0">
                          <a:solidFill>
                            <a:srgbClr val="000000"/>
                          </a:solidFill>
                          <a:latin typeface="標楷體"/>
                          <a:ea typeface="新細明體"/>
                          <a:cs typeface="新細明體"/>
                        </a:rPr>
                        <a:t>(</a:t>
                      </a:r>
                      <a:r>
                        <a:rPr lang="zh-TW" sz="2400" kern="0" dirty="0">
                          <a:solidFill>
                            <a:srgbClr val="000000"/>
                          </a:solidFill>
                          <a:latin typeface="Times New Roman"/>
                          <a:ea typeface="標楷體"/>
                          <a:cs typeface="新細明體"/>
                        </a:rPr>
                        <a:t>二</a:t>
                      </a:r>
                      <a:r>
                        <a:rPr lang="en-US" sz="2400" kern="0" dirty="0">
                          <a:solidFill>
                            <a:srgbClr val="000000"/>
                          </a:solidFill>
                          <a:latin typeface="Times New Roman"/>
                          <a:ea typeface="標楷體"/>
                          <a:cs typeface="新細明體"/>
                        </a:rPr>
                        <a:t>)</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00"/>
                          </a:solidFill>
                          <a:latin typeface="標楷體"/>
                          <a:ea typeface="新細明體"/>
                          <a:cs typeface="新細明體"/>
                        </a:rPr>
                        <a:t>3/11</a:t>
                      </a:r>
                      <a:r>
                        <a:rPr lang="zh-TW" sz="2400" kern="0" dirty="0">
                          <a:solidFill>
                            <a:srgbClr val="000000"/>
                          </a:solidFill>
                          <a:latin typeface="Times New Roman"/>
                          <a:ea typeface="標楷體"/>
                          <a:cs typeface="新細明體"/>
                        </a:rPr>
                        <a:t>（二）</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smtClean="0">
                          <a:solidFill>
                            <a:srgbClr val="000000"/>
                          </a:solidFill>
                          <a:latin typeface="標楷體"/>
                          <a:ea typeface="新細明體"/>
                          <a:cs typeface="新細明體"/>
                        </a:rPr>
                        <a:t>4/8</a:t>
                      </a:r>
                    </a:p>
                    <a:p>
                      <a:pPr algn="ctr">
                        <a:spcAft>
                          <a:spcPts val="0"/>
                        </a:spcAft>
                      </a:pPr>
                      <a:r>
                        <a:rPr lang="zh-TW" sz="2400" kern="0" dirty="0" smtClean="0">
                          <a:solidFill>
                            <a:srgbClr val="000000"/>
                          </a:solidFill>
                          <a:latin typeface="Times New Roman"/>
                          <a:ea typeface="標楷體"/>
                          <a:cs typeface="新細明體"/>
                        </a:rPr>
                        <a:t>（</a:t>
                      </a:r>
                      <a:r>
                        <a:rPr lang="zh-TW" sz="2400" kern="0" dirty="0">
                          <a:solidFill>
                            <a:srgbClr val="000000"/>
                          </a:solidFill>
                          <a:latin typeface="Times New Roman"/>
                          <a:ea typeface="標楷體"/>
                          <a:cs typeface="新細明體"/>
                        </a:rPr>
                        <a:t>二）</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a:solidFill>
                            <a:srgbClr val="000000"/>
                          </a:solidFill>
                          <a:latin typeface="標楷體"/>
                          <a:ea typeface="新細明體"/>
                          <a:cs typeface="新細明體"/>
                        </a:rPr>
                        <a:t>4/24</a:t>
                      </a:r>
                      <a:r>
                        <a:rPr lang="zh-TW" sz="2400" kern="0">
                          <a:solidFill>
                            <a:srgbClr val="000000"/>
                          </a:solidFill>
                          <a:latin typeface="Times New Roman"/>
                          <a:ea typeface="標楷體"/>
                          <a:cs typeface="新細明體"/>
                        </a:rPr>
                        <a:t>（四）</a:t>
                      </a:r>
                      <a:endParaRPr lang="zh-TW" sz="2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a:solidFill>
                            <a:srgbClr val="000000"/>
                          </a:solidFill>
                          <a:latin typeface="標楷體"/>
                          <a:ea typeface="新細明體"/>
                          <a:cs typeface="新細明體"/>
                        </a:rPr>
                        <a:t>5/13</a:t>
                      </a:r>
                      <a:r>
                        <a:rPr lang="zh-TW" sz="2400" kern="0">
                          <a:solidFill>
                            <a:srgbClr val="000000"/>
                          </a:solidFill>
                          <a:latin typeface="Times New Roman"/>
                          <a:ea typeface="標楷體"/>
                          <a:cs typeface="新細明體"/>
                        </a:rPr>
                        <a:t>（二）</a:t>
                      </a:r>
                      <a:endParaRPr lang="zh-TW" sz="2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094">
                <a:tc>
                  <a:txBody>
                    <a:bodyPr/>
                    <a:lstStyle/>
                    <a:p>
                      <a:pPr algn="ctr">
                        <a:spcAft>
                          <a:spcPts val="0"/>
                        </a:spcAft>
                      </a:pPr>
                      <a:r>
                        <a:rPr lang="zh-TW" altLang="en-US" sz="2400" kern="0" dirty="0" smtClean="0">
                          <a:solidFill>
                            <a:srgbClr val="000000"/>
                          </a:solidFill>
                          <a:latin typeface="Times New Roman"/>
                          <a:ea typeface="標楷體"/>
                          <a:cs typeface="新細明體"/>
                        </a:rPr>
                        <a:t>對象</a:t>
                      </a:r>
                      <a:endParaRPr lang="zh-TW" sz="2400" kern="0" dirty="0">
                        <a:solidFill>
                          <a:srgbClr val="000000"/>
                        </a:solidFill>
                        <a:latin typeface="Times New Roman"/>
                        <a:ea typeface="標楷體"/>
                        <a:cs typeface="新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400" kern="0" dirty="0">
                          <a:solidFill>
                            <a:srgbClr val="000000"/>
                          </a:solidFill>
                          <a:latin typeface="Times New Roman"/>
                          <a:ea typeface="標楷體"/>
                          <a:cs typeface="新細明體"/>
                        </a:rPr>
                        <a:t>幼教</a:t>
                      </a:r>
                      <a:r>
                        <a:rPr lang="zh-TW" sz="2400" kern="0" dirty="0" smtClean="0">
                          <a:solidFill>
                            <a:srgbClr val="000000"/>
                          </a:solidFill>
                          <a:latin typeface="Times New Roman"/>
                          <a:ea typeface="標楷體"/>
                          <a:cs typeface="新細明體"/>
                        </a:rPr>
                        <a:t>系</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dirty="0">
                          <a:solidFill>
                            <a:srgbClr val="000000"/>
                          </a:solidFill>
                          <a:latin typeface="Times New Roman"/>
                          <a:ea typeface="標楷體"/>
                          <a:cs typeface="新細明體"/>
                        </a:rPr>
                        <a:t>特教</a:t>
                      </a:r>
                      <a:r>
                        <a:rPr lang="zh-TW" sz="2400" kern="0" dirty="0" smtClean="0">
                          <a:solidFill>
                            <a:srgbClr val="000000"/>
                          </a:solidFill>
                          <a:latin typeface="Times New Roman"/>
                          <a:ea typeface="標楷體"/>
                          <a:cs typeface="新細明體"/>
                        </a:rPr>
                        <a:t>系</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dirty="0">
                          <a:solidFill>
                            <a:srgbClr val="000000"/>
                          </a:solidFill>
                          <a:latin typeface="Times New Roman"/>
                          <a:ea typeface="標楷體"/>
                          <a:cs typeface="新細明體"/>
                        </a:rPr>
                        <a:t>英教</a:t>
                      </a:r>
                      <a:r>
                        <a:rPr lang="zh-TW" sz="2400" kern="0" dirty="0" smtClean="0">
                          <a:solidFill>
                            <a:srgbClr val="000000"/>
                          </a:solidFill>
                          <a:latin typeface="Times New Roman"/>
                          <a:ea typeface="標楷體"/>
                          <a:cs typeface="新細明體"/>
                        </a:rPr>
                        <a:t>系</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dirty="0">
                          <a:solidFill>
                            <a:srgbClr val="000000"/>
                          </a:solidFill>
                          <a:latin typeface="Times New Roman"/>
                          <a:ea typeface="標楷體"/>
                          <a:cs typeface="新細明體"/>
                        </a:rPr>
                        <a:t>全校</a:t>
                      </a:r>
                      <a:r>
                        <a:rPr lang="zh-TW" sz="2400" kern="0" dirty="0" smtClean="0">
                          <a:solidFill>
                            <a:srgbClr val="000000"/>
                          </a:solidFill>
                          <a:latin typeface="Times New Roman"/>
                          <a:ea typeface="標楷體"/>
                          <a:cs typeface="新細明體"/>
                        </a:rPr>
                        <a:t>教師</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dirty="0" smtClean="0">
                          <a:solidFill>
                            <a:srgbClr val="000000"/>
                          </a:solidFill>
                          <a:latin typeface="Times New Roman"/>
                          <a:ea typeface="標楷體"/>
                          <a:cs typeface="新細明體"/>
                        </a:rPr>
                        <a:t>中文系</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dirty="0">
                          <a:solidFill>
                            <a:srgbClr val="000000"/>
                          </a:solidFill>
                          <a:latin typeface="Times New Roman"/>
                          <a:ea typeface="標楷體"/>
                          <a:cs typeface="新細明體"/>
                        </a:rPr>
                        <a:t>環文</a:t>
                      </a:r>
                      <a:r>
                        <a:rPr lang="zh-TW" sz="2400" kern="0" dirty="0" smtClean="0">
                          <a:solidFill>
                            <a:srgbClr val="000000"/>
                          </a:solidFill>
                          <a:latin typeface="Times New Roman"/>
                          <a:ea typeface="標楷體"/>
                          <a:cs typeface="新細明體"/>
                        </a:rPr>
                        <a:t>系</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094">
                <a:tc>
                  <a:txBody>
                    <a:bodyPr/>
                    <a:lstStyle/>
                    <a:p>
                      <a:pPr algn="ctr">
                        <a:spcAft>
                          <a:spcPts val="0"/>
                        </a:spcAft>
                      </a:pPr>
                      <a:r>
                        <a:rPr lang="zh-TW" altLang="en-US" sz="2400" kern="0" dirty="0" smtClean="0">
                          <a:solidFill>
                            <a:srgbClr val="000000"/>
                          </a:solidFill>
                          <a:latin typeface="Times New Roman"/>
                          <a:ea typeface="標楷體"/>
                          <a:cs typeface="新細明體"/>
                        </a:rPr>
                        <a:t>教</a:t>
                      </a:r>
                      <a:r>
                        <a:rPr lang="zh-TW" sz="2400" kern="0" dirty="0" smtClean="0">
                          <a:solidFill>
                            <a:srgbClr val="000000"/>
                          </a:solidFill>
                          <a:latin typeface="Times New Roman"/>
                          <a:ea typeface="標楷體"/>
                          <a:cs typeface="新細明體"/>
                        </a:rPr>
                        <a:t>師</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2400" kern="0" dirty="0">
                          <a:solidFill>
                            <a:srgbClr val="000000"/>
                          </a:solidFill>
                          <a:latin typeface="標楷體"/>
                          <a:ea typeface="新細明體"/>
                          <a:cs typeface="新細明體"/>
                        </a:rPr>
                        <a:t>8</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00"/>
                          </a:solidFill>
                          <a:latin typeface="標楷體"/>
                          <a:ea typeface="新細明體"/>
                          <a:cs typeface="新細明體"/>
                        </a:rPr>
                        <a:t>8</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00"/>
                          </a:solidFill>
                          <a:latin typeface="標楷體"/>
                          <a:ea typeface="新細明體"/>
                          <a:cs typeface="新細明體"/>
                        </a:rPr>
                        <a:t>11</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00"/>
                          </a:solidFill>
                          <a:latin typeface="標楷體"/>
                          <a:ea typeface="新細明體"/>
                          <a:cs typeface="新細明體"/>
                        </a:rPr>
                        <a:t>16</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00"/>
                          </a:solidFill>
                          <a:latin typeface="標楷體"/>
                          <a:ea typeface="新細明體"/>
                          <a:cs typeface="新細明體"/>
                        </a:rPr>
                        <a:t>6</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00"/>
                          </a:solidFill>
                          <a:latin typeface="標楷體"/>
                          <a:ea typeface="新細明體"/>
                          <a:cs typeface="新細明體"/>
                        </a:rPr>
                        <a:t>5</a:t>
                      </a:r>
                      <a:endParaRPr lang="zh-TW" sz="2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78448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教學升等制度建立</a:t>
            </a:r>
          </a:p>
        </p:txBody>
      </p:sp>
      <p:sp>
        <p:nvSpPr>
          <p:cNvPr id="3" name="內容版面配置區 2"/>
          <p:cNvSpPr>
            <a:spLocks noGrp="1"/>
          </p:cNvSpPr>
          <p:nvPr>
            <p:ph idx="1"/>
          </p:nvPr>
        </p:nvSpPr>
        <p:spPr>
          <a:xfrm>
            <a:off x="457200" y="1412776"/>
            <a:ext cx="8229600" cy="4525963"/>
          </a:xfrm>
        </p:spPr>
        <p:txBody>
          <a:bodyPr/>
          <a:lstStyle/>
          <a:p>
            <a:r>
              <a:rPr lang="zh-TW" altLang="zh-TW" dirty="0" smtClean="0"/>
              <a:t>辦理</a:t>
            </a:r>
            <a:r>
              <a:rPr lang="en-US" altLang="zh-TW" dirty="0" smtClean="0"/>
              <a:t>5</a:t>
            </a:r>
            <a:r>
              <a:rPr lang="zh-TW" altLang="zh-TW" dirty="0" smtClean="0"/>
              <a:t>場工作坊、</a:t>
            </a:r>
            <a:r>
              <a:rPr lang="en-US" altLang="zh-TW" dirty="0" smtClean="0"/>
              <a:t>2</a:t>
            </a:r>
            <a:r>
              <a:rPr lang="zh-TW" altLang="zh-TW" dirty="0" smtClean="0"/>
              <a:t>場演講，總計</a:t>
            </a:r>
            <a:r>
              <a:rPr lang="en-US" altLang="zh-TW" dirty="0" smtClean="0"/>
              <a:t>121</a:t>
            </a:r>
            <a:r>
              <a:rPr lang="zh-TW" altLang="zh-TW" dirty="0" smtClean="0"/>
              <a:t>人次參與，本校教師</a:t>
            </a:r>
            <a:r>
              <a:rPr lang="zh-TW" altLang="zh-TW" dirty="0" smtClean="0">
                <a:solidFill>
                  <a:srgbClr val="C00000"/>
                </a:solidFill>
              </a:rPr>
              <a:t>共</a:t>
            </a:r>
            <a:r>
              <a:rPr lang="en-US" altLang="zh-TW" dirty="0" smtClean="0">
                <a:solidFill>
                  <a:srgbClr val="C00000"/>
                </a:solidFill>
              </a:rPr>
              <a:t>65</a:t>
            </a:r>
            <a:r>
              <a:rPr lang="zh-TW" altLang="en-US" dirty="0" smtClean="0">
                <a:solidFill>
                  <a:srgbClr val="C00000"/>
                </a:solidFill>
              </a:rPr>
              <a:t>位</a:t>
            </a:r>
            <a:r>
              <a:rPr lang="zh-TW" altLang="zh-TW" dirty="0" smtClean="0"/>
              <a:t>參與。</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820360461"/>
              </p:ext>
            </p:extLst>
          </p:nvPr>
        </p:nvGraphicFramePr>
        <p:xfrm>
          <a:off x="539552" y="2564904"/>
          <a:ext cx="8208909" cy="3484780"/>
        </p:xfrm>
        <a:graphic>
          <a:graphicData uri="http://schemas.openxmlformats.org/drawingml/2006/table">
            <a:tbl>
              <a:tblPr/>
              <a:tblGrid>
                <a:gridCol w="398491"/>
                <a:gridCol w="1115774"/>
                <a:gridCol w="1115774"/>
                <a:gridCol w="1115774"/>
                <a:gridCol w="1115774"/>
                <a:gridCol w="1115774"/>
                <a:gridCol w="1115774"/>
                <a:gridCol w="1115774"/>
              </a:tblGrid>
              <a:tr h="449253">
                <a:tc>
                  <a:txBody>
                    <a:bodyPr/>
                    <a:lstStyle/>
                    <a:p>
                      <a:pPr algn="l">
                        <a:spcAft>
                          <a:spcPts val="0"/>
                        </a:spcAft>
                      </a:pPr>
                      <a:r>
                        <a:rPr lang="zh-TW" sz="1400" kern="0" dirty="0">
                          <a:solidFill>
                            <a:srgbClr val="000000"/>
                          </a:solidFill>
                          <a:latin typeface="Times New Roman"/>
                          <a:ea typeface="標楷體"/>
                          <a:cs typeface="新細明體"/>
                        </a:rPr>
                        <a:t>日期</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l">
                        <a:spcAft>
                          <a:spcPts val="0"/>
                        </a:spcAft>
                      </a:pPr>
                      <a:r>
                        <a:rPr lang="en-US" sz="1400" kern="0" dirty="0">
                          <a:solidFill>
                            <a:srgbClr val="000000"/>
                          </a:solidFill>
                          <a:latin typeface="標楷體"/>
                          <a:ea typeface="新細明體"/>
                          <a:cs typeface="新細明體"/>
                        </a:rPr>
                        <a:t>3/6</a:t>
                      </a:r>
                      <a:r>
                        <a:rPr lang="zh-TW" sz="1400" kern="0" dirty="0">
                          <a:solidFill>
                            <a:srgbClr val="000000"/>
                          </a:solidFill>
                          <a:latin typeface="Times New Roman"/>
                          <a:ea typeface="標楷體"/>
                          <a:cs typeface="新細明體"/>
                        </a:rPr>
                        <a:t>（四）</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3/11(</a:t>
                      </a:r>
                      <a:r>
                        <a:rPr lang="zh-TW" sz="1400" kern="0" dirty="0">
                          <a:solidFill>
                            <a:srgbClr val="000000"/>
                          </a:solidFill>
                          <a:latin typeface="Times New Roman"/>
                          <a:ea typeface="標楷體"/>
                          <a:cs typeface="新細明體"/>
                        </a:rPr>
                        <a:t>二</a:t>
                      </a:r>
                      <a:r>
                        <a:rPr lang="en-US" sz="1400" kern="0" dirty="0">
                          <a:solidFill>
                            <a:srgbClr val="000000"/>
                          </a:solidFill>
                          <a:latin typeface="Times New Roman"/>
                          <a:ea typeface="標楷體"/>
                          <a:cs typeface="新細明體"/>
                        </a:rPr>
                        <a:t>)</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3/25</a:t>
                      </a:r>
                      <a:r>
                        <a:rPr lang="zh-TW" sz="1400" kern="0" dirty="0">
                          <a:solidFill>
                            <a:srgbClr val="000000"/>
                          </a:solidFill>
                          <a:latin typeface="Times New Roman"/>
                          <a:ea typeface="標楷體"/>
                          <a:cs typeface="新細明體"/>
                        </a:rPr>
                        <a:t>（二）</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smtClean="0">
                          <a:solidFill>
                            <a:srgbClr val="000000"/>
                          </a:solidFill>
                          <a:latin typeface="標楷體"/>
                          <a:ea typeface="新細明體"/>
                          <a:cs typeface="新細明體"/>
                        </a:rPr>
                        <a:t>4/17</a:t>
                      </a:r>
                      <a:r>
                        <a:rPr lang="en-US" sz="1400" kern="0" dirty="0">
                          <a:solidFill>
                            <a:srgbClr val="000000"/>
                          </a:solidFill>
                          <a:latin typeface="標楷體"/>
                          <a:ea typeface="新細明體"/>
                          <a:cs typeface="新細明體"/>
                        </a:rPr>
                        <a:t>(</a:t>
                      </a:r>
                      <a:r>
                        <a:rPr lang="zh-TW" sz="1400" kern="0" dirty="0">
                          <a:solidFill>
                            <a:srgbClr val="000000"/>
                          </a:solidFill>
                          <a:latin typeface="Times New Roman"/>
                          <a:ea typeface="標楷體"/>
                          <a:cs typeface="新細明體"/>
                        </a:rPr>
                        <a:t>四</a:t>
                      </a:r>
                      <a:r>
                        <a:rPr lang="en-US" sz="1400" kern="0" dirty="0">
                          <a:solidFill>
                            <a:srgbClr val="000000"/>
                          </a:solidFill>
                          <a:latin typeface="Times New Roman"/>
                          <a:ea typeface="標楷體"/>
                          <a:cs typeface="新細明體"/>
                        </a:rPr>
                        <a:t>)</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222222"/>
                          </a:solidFill>
                          <a:latin typeface="標楷體"/>
                          <a:ea typeface="新細明體"/>
                          <a:cs typeface="Times New Roman"/>
                        </a:rPr>
                        <a:t>5/1(</a:t>
                      </a:r>
                      <a:r>
                        <a:rPr lang="zh-TW" sz="1400" kern="0" dirty="0">
                          <a:solidFill>
                            <a:srgbClr val="222222"/>
                          </a:solidFill>
                          <a:latin typeface="Times New Roman"/>
                          <a:ea typeface="標楷體"/>
                          <a:cs typeface="Times New Roman"/>
                        </a:rPr>
                        <a:t>四</a:t>
                      </a:r>
                      <a:r>
                        <a:rPr lang="en-US" sz="1400" kern="0" dirty="0">
                          <a:solidFill>
                            <a:srgbClr val="222222"/>
                          </a:solidFill>
                          <a:latin typeface="Times New Roman"/>
                          <a:ea typeface="標楷體"/>
                          <a:cs typeface="Times New Roman"/>
                        </a:rPr>
                        <a:t>)</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5/8</a:t>
                      </a:r>
                      <a:r>
                        <a:rPr lang="zh-TW" sz="1400" kern="0" dirty="0">
                          <a:solidFill>
                            <a:srgbClr val="000000"/>
                          </a:solidFill>
                          <a:latin typeface="Times New Roman"/>
                          <a:ea typeface="標楷體"/>
                          <a:cs typeface="新細明體"/>
                        </a:rPr>
                        <a:t>（四）</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5/13</a:t>
                      </a:r>
                      <a:r>
                        <a:rPr lang="zh-TW" sz="1400" kern="0" dirty="0">
                          <a:solidFill>
                            <a:srgbClr val="000000"/>
                          </a:solidFill>
                          <a:latin typeface="Times New Roman"/>
                          <a:ea typeface="標楷體"/>
                          <a:cs typeface="新細明體"/>
                        </a:rPr>
                        <a:t>（二）</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0795">
                <a:tc>
                  <a:txBody>
                    <a:bodyPr/>
                    <a:lstStyle/>
                    <a:p>
                      <a:pPr algn="l">
                        <a:spcAft>
                          <a:spcPts val="0"/>
                        </a:spcAft>
                      </a:pPr>
                      <a:r>
                        <a:rPr lang="zh-TW" sz="1400" kern="0">
                          <a:solidFill>
                            <a:srgbClr val="000000"/>
                          </a:solidFill>
                          <a:latin typeface="Times New Roman"/>
                          <a:ea typeface="標楷體"/>
                          <a:cs typeface="新細明體"/>
                        </a:rPr>
                        <a:t>主題</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l">
                        <a:spcAft>
                          <a:spcPts val="0"/>
                        </a:spcAft>
                      </a:pPr>
                      <a:r>
                        <a:rPr lang="en-US" sz="1400" kern="0" dirty="0">
                          <a:solidFill>
                            <a:srgbClr val="000000"/>
                          </a:solidFill>
                          <a:latin typeface="標楷體"/>
                          <a:ea typeface="新細明體"/>
                          <a:cs typeface="新細明體"/>
                        </a:rPr>
                        <a:t>PBL</a:t>
                      </a:r>
                      <a:r>
                        <a:rPr lang="zh-TW" sz="1400" kern="0" dirty="0">
                          <a:solidFill>
                            <a:srgbClr val="000000"/>
                          </a:solidFill>
                          <a:latin typeface="Times New Roman"/>
                          <a:ea typeface="標楷體"/>
                          <a:cs typeface="新細明體"/>
                        </a:rPr>
                        <a:t>工作坊（問題導向學習）</a:t>
                      </a:r>
                      <a:r>
                        <a:rPr lang="en-US" sz="1400" kern="0" dirty="0">
                          <a:solidFill>
                            <a:srgbClr val="000000"/>
                          </a:solidFill>
                          <a:latin typeface="Times New Roman"/>
                          <a:ea typeface="標楷體"/>
                          <a:cs typeface="新細明體"/>
                        </a:rPr>
                        <a:t>-1</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400" kern="0" dirty="0">
                          <a:solidFill>
                            <a:srgbClr val="000000"/>
                          </a:solidFill>
                          <a:latin typeface="Times New Roman"/>
                          <a:ea typeface="標楷體"/>
                          <a:cs typeface="新細明體"/>
                        </a:rPr>
                        <a:t>玄奘大學教學實務研究升等制度建制經驗分享</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OCW</a:t>
                      </a:r>
                      <a:r>
                        <a:rPr lang="zh-TW" sz="1400" kern="0" dirty="0">
                          <a:solidFill>
                            <a:srgbClr val="000000"/>
                          </a:solidFill>
                          <a:latin typeface="Times New Roman"/>
                          <a:ea typeface="標楷體"/>
                          <a:cs typeface="新細明體"/>
                        </a:rPr>
                        <a:t>經驗分享</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PBL</a:t>
                      </a:r>
                      <a:r>
                        <a:rPr lang="zh-TW" sz="1400" kern="0" dirty="0">
                          <a:solidFill>
                            <a:srgbClr val="000000"/>
                          </a:solidFill>
                          <a:latin typeface="Times New Roman"/>
                          <a:ea typeface="標楷體"/>
                          <a:cs typeface="新細明體"/>
                        </a:rPr>
                        <a:t>工作坊（問題導向學習）</a:t>
                      </a:r>
                      <a:r>
                        <a:rPr lang="en-US" sz="1400" kern="0" dirty="0">
                          <a:solidFill>
                            <a:srgbClr val="000000"/>
                          </a:solidFill>
                          <a:latin typeface="Times New Roman"/>
                          <a:ea typeface="標楷體"/>
                          <a:cs typeface="新細明體"/>
                        </a:rPr>
                        <a:t>-2</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400" kern="0" dirty="0" smtClean="0">
                          <a:solidFill>
                            <a:srgbClr val="222222"/>
                          </a:solidFill>
                          <a:latin typeface="Times New Roman"/>
                          <a:ea typeface="標楷體"/>
                          <a:cs typeface="Arial"/>
                        </a:rPr>
                        <a:t>通</a:t>
                      </a:r>
                      <a:r>
                        <a:rPr lang="zh-TW" sz="1400" kern="0" dirty="0">
                          <a:solidFill>
                            <a:srgbClr val="222222"/>
                          </a:solidFill>
                          <a:latin typeface="Times New Roman"/>
                          <a:ea typeface="標楷體"/>
                          <a:cs typeface="Arial"/>
                        </a:rPr>
                        <a:t>識教育線上教材</a:t>
                      </a:r>
                      <a:r>
                        <a:rPr lang="en-US" sz="1400" kern="0" dirty="0">
                          <a:solidFill>
                            <a:srgbClr val="222222"/>
                          </a:solidFill>
                          <a:latin typeface="Times New Roman"/>
                          <a:ea typeface="標楷體"/>
                          <a:cs typeface="Arial"/>
                        </a:rPr>
                        <a:t>(OCW)</a:t>
                      </a:r>
                      <a:r>
                        <a:rPr lang="zh-TW" sz="1400" kern="0" dirty="0">
                          <a:solidFill>
                            <a:srgbClr val="222222"/>
                          </a:solidFill>
                          <a:latin typeface="Times New Roman"/>
                          <a:ea typeface="標楷體"/>
                          <a:cs typeface="Arial"/>
                        </a:rPr>
                        <a:t>錄製經驗分享工作坊</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標楷體"/>
                          <a:ea typeface="新細明體"/>
                          <a:cs typeface="新細明體"/>
                        </a:rPr>
                        <a:t>PBL</a:t>
                      </a:r>
                      <a:r>
                        <a:rPr lang="zh-TW" sz="1400" kern="0" dirty="0">
                          <a:solidFill>
                            <a:srgbClr val="000000"/>
                          </a:solidFill>
                          <a:latin typeface="Times New Roman"/>
                          <a:ea typeface="標楷體"/>
                          <a:cs typeface="新細明體"/>
                        </a:rPr>
                        <a:t>工作坊（問題導向學習）</a:t>
                      </a:r>
                      <a:r>
                        <a:rPr lang="en-US" sz="1400" kern="0" dirty="0">
                          <a:solidFill>
                            <a:srgbClr val="000000"/>
                          </a:solidFill>
                          <a:latin typeface="Times New Roman"/>
                          <a:ea typeface="標楷體"/>
                          <a:cs typeface="新細明體"/>
                        </a:rPr>
                        <a:t>-3</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400" kern="0" dirty="0" smtClean="0">
                          <a:solidFill>
                            <a:srgbClr val="000000"/>
                          </a:solidFill>
                          <a:latin typeface="Times New Roman"/>
                          <a:ea typeface="標楷體"/>
                          <a:cs typeface="新細明體"/>
                        </a:rPr>
                        <a:t>教師</a:t>
                      </a:r>
                      <a:r>
                        <a:rPr lang="zh-TW" sz="1400" kern="0" dirty="0">
                          <a:solidFill>
                            <a:srgbClr val="000000"/>
                          </a:solidFill>
                          <a:latin typeface="Times New Roman"/>
                          <a:ea typeface="標楷體"/>
                          <a:cs typeface="新細明體"/>
                        </a:rPr>
                        <a:t>教學歷程</a:t>
                      </a:r>
                      <a:r>
                        <a:rPr lang="zh-TW" sz="1400" kern="0" dirty="0" smtClean="0">
                          <a:solidFill>
                            <a:srgbClr val="000000"/>
                          </a:solidFill>
                          <a:latin typeface="Times New Roman"/>
                          <a:ea typeface="標楷體"/>
                          <a:cs typeface="新細明體"/>
                        </a:rPr>
                        <a:t>檔案工作</a:t>
                      </a:r>
                      <a:r>
                        <a:rPr lang="zh-TW" sz="1400" kern="0" dirty="0">
                          <a:solidFill>
                            <a:srgbClr val="000000"/>
                          </a:solidFill>
                          <a:latin typeface="Times New Roman"/>
                          <a:ea typeface="標楷體"/>
                          <a:cs typeface="新細明體"/>
                        </a:rPr>
                        <a:t>坊</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969">
                <a:tc>
                  <a:txBody>
                    <a:bodyPr/>
                    <a:lstStyle/>
                    <a:p>
                      <a:pPr algn="l">
                        <a:spcAft>
                          <a:spcPts val="0"/>
                        </a:spcAft>
                      </a:pPr>
                      <a:r>
                        <a:rPr lang="zh-TW" sz="1400" kern="0">
                          <a:solidFill>
                            <a:srgbClr val="000000"/>
                          </a:solidFill>
                          <a:latin typeface="Times New Roman"/>
                          <a:ea typeface="標楷體"/>
                          <a:cs typeface="新細明體"/>
                        </a:rPr>
                        <a:t>講座</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1400" kern="0" dirty="0">
                          <a:solidFill>
                            <a:srgbClr val="000000"/>
                          </a:solidFill>
                          <a:latin typeface="Times New Roman"/>
                          <a:ea typeface="標楷體"/>
                          <a:cs typeface="新細明體"/>
                        </a:rPr>
                        <a:t>元智大學</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smtClean="0">
                          <a:solidFill>
                            <a:srgbClr val="000000"/>
                          </a:solidFill>
                          <a:latin typeface="Times New Roman"/>
                          <a:ea typeface="標楷體"/>
                          <a:cs typeface="新細明體"/>
                        </a:rPr>
                        <a:t>張幼珍</a:t>
                      </a:r>
                      <a:endParaRPr lang="en-US" altLang="zh-TW" sz="1400" kern="0" dirty="0" smtClean="0">
                        <a:solidFill>
                          <a:srgbClr val="000000"/>
                        </a:solidFill>
                        <a:latin typeface="Times New Roman"/>
                        <a:ea typeface="標楷體"/>
                        <a:cs typeface="新細明體"/>
                      </a:endParaRPr>
                    </a:p>
                    <a:p>
                      <a:pPr algn="ctr">
                        <a:spcAft>
                          <a:spcPts val="0"/>
                        </a:spcAft>
                      </a:pPr>
                      <a:r>
                        <a:rPr lang="zh-TW" sz="1400" kern="0" dirty="0" smtClean="0">
                          <a:solidFill>
                            <a:srgbClr val="000000"/>
                          </a:solidFill>
                          <a:latin typeface="Times New Roman"/>
                          <a:ea typeface="標楷體"/>
                          <a:cs typeface="新細明體"/>
                        </a:rPr>
                        <a:t>副教授</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spcAft>
                          <a:spcPts val="0"/>
                        </a:spcAft>
                      </a:pPr>
                      <a:r>
                        <a:rPr lang="zh-TW" sz="1400" kern="0" dirty="0">
                          <a:solidFill>
                            <a:srgbClr val="000000"/>
                          </a:solidFill>
                          <a:latin typeface="Times New Roman"/>
                          <a:ea typeface="標楷體"/>
                          <a:cs typeface="新細明體"/>
                        </a:rPr>
                        <a:t>玄奘大學</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smtClean="0">
                          <a:solidFill>
                            <a:srgbClr val="000000"/>
                          </a:solidFill>
                          <a:latin typeface="Times New Roman"/>
                          <a:ea typeface="標楷體"/>
                          <a:cs typeface="新細明體"/>
                        </a:rPr>
                        <a:t>段盛華</a:t>
                      </a:r>
                      <a:endParaRPr lang="en-US" altLang="zh-TW" sz="1400" kern="0" dirty="0" smtClean="0">
                        <a:solidFill>
                          <a:srgbClr val="000000"/>
                        </a:solidFill>
                        <a:latin typeface="Times New Roman"/>
                        <a:ea typeface="標楷體"/>
                        <a:cs typeface="新細明體"/>
                      </a:endParaRPr>
                    </a:p>
                    <a:p>
                      <a:pPr algn="ctr">
                        <a:spcAft>
                          <a:spcPts val="0"/>
                        </a:spcAft>
                      </a:pPr>
                      <a:r>
                        <a:rPr lang="zh-TW" altLang="en-US" sz="1400" kern="0" dirty="0" smtClean="0">
                          <a:solidFill>
                            <a:srgbClr val="000000"/>
                          </a:solidFill>
                          <a:latin typeface="Times New Roman"/>
                          <a:ea typeface="標楷體"/>
                          <a:cs typeface="新細明體"/>
                        </a:rPr>
                        <a:t>教授</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spcAft>
                          <a:spcPts val="0"/>
                        </a:spcAft>
                      </a:pPr>
                      <a:r>
                        <a:rPr lang="zh-TW" sz="1400" kern="0" dirty="0">
                          <a:solidFill>
                            <a:srgbClr val="000000"/>
                          </a:solidFill>
                          <a:latin typeface="Times New Roman"/>
                          <a:ea typeface="標楷體"/>
                          <a:cs typeface="新細明體"/>
                        </a:rPr>
                        <a:t>交通大學</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a:solidFill>
                            <a:srgbClr val="000000"/>
                          </a:solidFill>
                          <a:latin typeface="Times New Roman"/>
                          <a:ea typeface="標楷體"/>
                          <a:cs typeface="新細明體"/>
                        </a:rPr>
                        <a:t>白啟光</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a:solidFill>
                            <a:srgbClr val="000000"/>
                          </a:solidFill>
                          <a:latin typeface="Times New Roman"/>
                          <a:ea typeface="標楷體"/>
                          <a:cs typeface="新細明體"/>
                        </a:rPr>
                        <a:t>副教授</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spcAft>
                          <a:spcPts val="0"/>
                        </a:spcAft>
                      </a:pPr>
                      <a:r>
                        <a:rPr lang="zh-TW" sz="1400" kern="0" dirty="0">
                          <a:solidFill>
                            <a:srgbClr val="000000"/>
                          </a:solidFill>
                          <a:latin typeface="Times New Roman"/>
                          <a:ea typeface="標楷體"/>
                          <a:cs typeface="新細明體"/>
                        </a:rPr>
                        <a:t>元智大學</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smtClean="0">
                          <a:solidFill>
                            <a:srgbClr val="000000"/>
                          </a:solidFill>
                          <a:latin typeface="Times New Roman"/>
                          <a:ea typeface="標楷體"/>
                          <a:cs typeface="新細明體"/>
                        </a:rPr>
                        <a:t>張幼珍</a:t>
                      </a:r>
                      <a:endParaRPr lang="en-US" altLang="zh-TW" sz="1400" kern="0" dirty="0" smtClean="0">
                        <a:solidFill>
                          <a:srgbClr val="000000"/>
                        </a:solidFill>
                        <a:latin typeface="Times New Roman"/>
                        <a:ea typeface="標楷體"/>
                        <a:cs typeface="新細明體"/>
                      </a:endParaRPr>
                    </a:p>
                    <a:p>
                      <a:pPr algn="ctr">
                        <a:spcAft>
                          <a:spcPts val="0"/>
                        </a:spcAft>
                      </a:pPr>
                      <a:r>
                        <a:rPr lang="zh-TW" sz="1400" kern="0" dirty="0" smtClean="0">
                          <a:solidFill>
                            <a:srgbClr val="000000"/>
                          </a:solidFill>
                          <a:latin typeface="Times New Roman"/>
                          <a:ea typeface="標楷體"/>
                          <a:cs typeface="新細明體"/>
                        </a:rPr>
                        <a:t>副教授</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spcAft>
                          <a:spcPts val="0"/>
                        </a:spcAft>
                      </a:pPr>
                      <a:r>
                        <a:rPr lang="zh-TW" sz="1400" kern="0" dirty="0">
                          <a:solidFill>
                            <a:srgbClr val="000000"/>
                          </a:solidFill>
                          <a:latin typeface="Times New Roman"/>
                          <a:ea typeface="標楷體"/>
                          <a:cs typeface="新細明體"/>
                        </a:rPr>
                        <a:t>清華大學</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a:solidFill>
                            <a:srgbClr val="000000"/>
                          </a:solidFill>
                          <a:latin typeface="Times New Roman"/>
                          <a:ea typeface="標楷體"/>
                          <a:cs typeface="新細明體"/>
                        </a:rPr>
                        <a:t>焦傳</a:t>
                      </a:r>
                      <a:r>
                        <a:rPr lang="zh-TW" sz="1400" kern="0" dirty="0" smtClean="0">
                          <a:solidFill>
                            <a:srgbClr val="000000"/>
                          </a:solidFill>
                          <a:latin typeface="Times New Roman"/>
                          <a:ea typeface="標楷體"/>
                          <a:cs typeface="新細明體"/>
                        </a:rPr>
                        <a:t>金及</a:t>
                      </a:r>
                      <a:endParaRPr lang="en-US" altLang="zh-TW" sz="1400" kern="0" dirty="0" smtClean="0">
                        <a:solidFill>
                          <a:srgbClr val="000000"/>
                        </a:solidFill>
                        <a:latin typeface="Times New Roman"/>
                        <a:ea typeface="標楷體"/>
                        <a:cs typeface="新細明體"/>
                      </a:endParaRPr>
                    </a:p>
                    <a:p>
                      <a:pPr algn="ctr">
                        <a:spcAft>
                          <a:spcPts val="0"/>
                        </a:spcAft>
                      </a:pPr>
                      <a:r>
                        <a:rPr lang="zh-TW" sz="1400" kern="0" dirty="0" smtClean="0">
                          <a:solidFill>
                            <a:srgbClr val="000000"/>
                          </a:solidFill>
                          <a:latin typeface="Times New Roman"/>
                          <a:ea typeface="標楷體"/>
                          <a:cs typeface="新細明體"/>
                        </a:rPr>
                        <a:t>沈宗瑞</a:t>
                      </a:r>
                      <a:r>
                        <a:rPr lang="zh-TW" sz="1400" kern="0" dirty="0">
                          <a:solidFill>
                            <a:srgbClr val="000000"/>
                          </a:solidFill>
                          <a:latin typeface="Times New Roman"/>
                          <a:ea typeface="標楷體"/>
                          <a:cs typeface="新細明體"/>
                        </a:rPr>
                        <a:t>教授</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spcAft>
                          <a:spcPts val="0"/>
                        </a:spcAft>
                      </a:pPr>
                      <a:r>
                        <a:rPr lang="zh-TW" sz="1400" kern="0" dirty="0">
                          <a:solidFill>
                            <a:srgbClr val="000000"/>
                          </a:solidFill>
                          <a:latin typeface="Times New Roman"/>
                          <a:ea typeface="標楷體"/>
                          <a:cs typeface="新細明體"/>
                        </a:rPr>
                        <a:t>元智大學</a:t>
                      </a:r>
                      <a:r>
                        <a:rPr lang="en-US" sz="1400" kern="0" dirty="0">
                          <a:solidFill>
                            <a:srgbClr val="000000"/>
                          </a:solidFill>
                          <a:latin typeface="Times New Roman"/>
                          <a:ea typeface="標楷體"/>
                          <a:cs typeface="新細明體"/>
                        </a:rPr>
                        <a:t/>
                      </a:r>
                      <a:br>
                        <a:rPr lang="en-US" sz="1400" kern="0" dirty="0">
                          <a:solidFill>
                            <a:srgbClr val="000000"/>
                          </a:solidFill>
                          <a:latin typeface="Times New Roman"/>
                          <a:ea typeface="標楷體"/>
                          <a:cs typeface="新細明體"/>
                        </a:rPr>
                      </a:br>
                      <a:r>
                        <a:rPr lang="zh-TW" sz="1400" kern="0" dirty="0" smtClean="0">
                          <a:solidFill>
                            <a:srgbClr val="000000"/>
                          </a:solidFill>
                          <a:latin typeface="Times New Roman"/>
                          <a:ea typeface="標楷體"/>
                          <a:cs typeface="新細明體"/>
                        </a:rPr>
                        <a:t>張幼珍</a:t>
                      </a:r>
                      <a:endParaRPr lang="en-US" altLang="zh-TW" sz="1400" kern="0" dirty="0" smtClean="0">
                        <a:solidFill>
                          <a:srgbClr val="000000"/>
                        </a:solidFill>
                        <a:latin typeface="Times New Roman"/>
                        <a:ea typeface="標楷體"/>
                        <a:cs typeface="新細明體"/>
                      </a:endParaRPr>
                    </a:p>
                    <a:p>
                      <a:pPr algn="ctr">
                        <a:spcAft>
                          <a:spcPts val="0"/>
                        </a:spcAft>
                      </a:pPr>
                      <a:r>
                        <a:rPr lang="zh-TW" sz="1400" kern="0" dirty="0" smtClean="0">
                          <a:solidFill>
                            <a:srgbClr val="000000"/>
                          </a:solidFill>
                          <a:latin typeface="Times New Roman"/>
                          <a:ea typeface="標楷體"/>
                          <a:cs typeface="新細明體"/>
                        </a:rPr>
                        <a:t>副教授</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spcAft>
                          <a:spcPts val="0"/>
                        </a:spcAft>
                      </a:pPr>
                      <a:r>
                        <a:rPr lang="zh-TW" sz="1400" kern="0" dirty="0">
                          <a:solidFill>
                            <a:srgbClr val="000000"/>
                          </a:solidFill>
                          <a:latin typeface="Times New Roman"/>
                          <a:ea typeface="標楷體"/>
                          <a:cs typeface="新細明體"/>
                        </a:rPr>
                        <a:t>本校</a:t>
                      </a:r>
                      <a:endParaRPr lang="zh-TW" sz="1400" kern="100" dirty="0">
                        <a:latin typeface="Times New Roman"/>
                        <a:ea typeface="新細明體"/>
                        <a:cs typeface="Times New Roman"/>
                      </a:endParaRPr>
                    </a:p>
                    <a:p>
                      <a:pPr algn="ctr">
                        <a:spcAft>
                          <a:spcPts val="0"/>
                        </a:spcAft>
                      </a:pPr>
                      <a:r>
                        <a:rPr lang="zh-TW" sz="1400" kern="0" dirty="0" smtClean="0">
                          <a:solidFill>
                            <a:srgbClr val="000000"/>
                          </a:solidFill>
                          <a:latin typeface="Times New Roman"/>
                          <a:ea typeface="標楷體"/>
                          <a:cs typeface="新細明體"/>
                        </a:rPr>
                        <a:t>林紀慧</a:t>
                      </a:r>
                      <a:endParaRPr lang="en-US" altLang="zh-TW" sz="1400" kern="0" dirty="0" smtClean="0">
                        <a:solidFill>
                          <a:srgbClr val="000000"/>
                        </a:solidFill>
                        <a:latin typeface="Times New Roman"/>
                        <a:ea typeface="標楷體"/>
                        <a:cs typeface="新細明體"/>
                      </a:endParaRPr>
                    </a:p>
                    <a:p>
                      <a:pPr algn="ctr">
                        <a:spcAft>
                          <a:spcPts val="0"/>
                        </a:spcAft>
                      </a:pPr>
                      <a:r>
                        <a:rPr lang="zh-TW" sz="1400" kern="0" dirty="0" smtClean="0">
                          <a:solidFill>
                            <a:srgbClr val="000000"/>
                          </a:solidFill>
                          <a:latin typeface="Times New Roman"/>
                          <a:ea typeface="標楷體"/>
                          <a:cs typeface="新細明體"/>
                        </a:rPr>
                        <a:t>副校長</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376517">
                <a:tc>
                  <a:txBody>
                    <a:bodyPr/>
                    <a:lstStyle/>
                    <a:p>
                      <a:pPr algn="l">
                        <a:spcAft>
                          <a:spcPts val="0"/>
                        </a:spcAft>
                      </a:pPr>
                      <a:r>
                        <a:rPr lang="zh-TW" sz="1400" kern="0">
                          <a:solidFill>
                            <a:srgbClr val="000000"/>
                          </a:solidFill>
                          <a:latin typeface="Times New Roman"/>
                          <a:ea typeface="標楷體"/>
                          <a:cs typeface="新細明體"/>
                        </a:rPr>
                        <a:t>整體滿意</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1400" kern="0">
                          <a:solidFill>
                            <a:srgbClr val="000000"/>
                          </a:solidFill>
                          <a:latin typeface="標楷體"/>
                          <a:ea typeface="新細明體"/>
                          <a:cs typeface="新細明體"/>
                        </a:rPr>
                        <a:t>4.13</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4.3</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4.3</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4.75</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4.57</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4.77</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4.7</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323">
                <a:tc>
                  <a:txBody>
                    <a:bodyPr/>
                    <a:lstStyle/>
                    <a:p>
                      <a:pPr algn="l">
                        <a:spcAft>
                          <a:spcPts val="0"/>
                        </a:spcAft>
                      </a:pPr>
                      <a:r>
                        <a:rPr lang="zh-TW" sz="1400" kern="0">
                          <a:solidFill>
                            <a:srgbClr val="000000"/>
                          </a:solidFill>
                          <a:latin typeface="Times New Roman"/>
                          <a:ea typeface="標楷體"/>
                          <a:cs typeface="新細明體"/>
                        </a:rPr>
                        <a:t>簽到</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1400" kern="0">
                          <a:solidFill>
                            <a:srgbClr val="000000"/>
                          </a:solidFill>
                          <a:latin typeface="標楷體"/>
                          <a:ea typeface="新細明體"/>
                          <a:cs typeface="新細明體"/>
                        </a:rPr>
                        <a:t>24</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13</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15</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17</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22</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13</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17</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517">
                <a:tc>
                  <a:txBody>
                    <a:bodyPr/>
                    <a:lstStyle/>
                    <a:p>
                      <a:pPr algn="l">
                        <a:spcAft>
                          <a:spcPts val="0"/>
                        </a:spcAft>
                      </a:pPr>
                      <a:r>
                        <a:rPr lang="zh-TW" sz="1400" kern="0">
                          <a:solidFill>
                            <a:srgbClr val="000000"/>
                          </a:solidFill>
                          <a:latin typeface="Times New Roman"/>
                          <a:ea typeface="標楷體"/>
                          <a:cs typeface="新細明體"/>
                        </a:rPr>
                        <a:t>本校教師</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1400" kern="0">
                          <a:solidFill>
                            <a:srgbClr val="000000"/>
                          </a:solidFill>
                          <a:latin typeface="標楷體"/>
                          <a:ea typeface="新細明體"/>
                          <a:cs typeface="新細明體"/>
                        </a:rPr>
                        <a:t>17</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11</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5</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5</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標楷體"/>
                          <a:ea typeface="新細明體"/>
                          <a:cs typeface="新細明體"/>
                        </a:rPr>
                        <a:t>4</a:t>
                      </a:r>
                      <a:endParaRPr lang="zh-TW" sz="1400" kern="10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7</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標楷體"/>
                          <a:ea typeface="新細明體"/>
                          <a:cs typeface="新細明體"/>
                        </a:rPr>
                        <a:t>16</a:t>
                      </a:r>
                      <a:endParaRPr lang="zh-TW" sz="1400" kern="10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76551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教學升等制度建立</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行政規則研擬</a:t>
            </a:r>
            <a:endParaRPr lang="en-US" altLang="zh-TW" dirty="0" smtClean="0"/>
          </a:p>
          <a:p>
            <a:pPr lvl="1"/>
            <a:r>
              <a:rPr lang="zh-TW" altLang="en-US" dirty="0" smtClean="0"/>
              <a:t>規準研擬會議</a:t>
            </a:r>
            <a:r>
              <a:rPr lang="en-US" altLang="zh-TW" dirty="0" smtClean="0"/>
              <a:t>:</a:t>
            </a:r>
          </a:p>
          <a:p>
            <a:pPr lvl="2"/>
            <a:r>
              <a:rPr lang="zh-TW" altLang="en-US" dirty="0" smtClean="0"/>
              <a:t>成員</a:t>
            </a:r>
            <a:r>
              <a:rPr lang="en-US" altLang="zh-TW" dirty="0" smtClean="0"/>
              <a:t>:</a:t>
            </a:r>
            <a:r>
              <a:rPr lang="zh-TW" altLang="en-US" dirty="0" smtClean="0"/>
              <a:t>副校長、三院院長、三院各兩位代表老師</a:t>
            </a:r>
            <a:endParaRPr lang="en-US" altLang="zh-TW" dirty="0" smtClean="0"/>
          </a:p>
          <a:p>
            <a:pPr lvl="2"/>
            <a:r>
              <a:rPr lang="zh-TW" altLang="en-US" dirty="0" smtClean="0"/>
              <a:t>時間</a:t>
            </a:r>
            <a:r>
              <a:rPr lang="en-US" altLang="zh-TW" dirty="0" smtClean="0"/>
              <a:t>:102.11.25/12.11./103.2.26</a:t>
            </a:r>
          </a:p>
          <a:p>
            <a:pPr lvl="1"/>
            <a:r>
              <a:rPr lang="zh-TW" altLang="zh-TW" dirty="0" smtClean="0"/>
              <a:t>會議</a:t>
            </a:r>
            <a:r>
              <a:rPr lang="zh-TW" altLang="en-US" dirty="0" smtClean="0"/>
              <a:t>提案</a:t>
            </a:r>
            <a:endParaRPr lang="en-US" altLang="zh-TW" dirty="0" smtClean="0"/>
          </a:p>
          <a:p>
            <a:pPr lvl="2"/>
            <a:r>
              <a:rPr lang="zh-TW" altLang="zh-TW" dirty="0" smtClean="0"/>
              <a:t>訂定「本校教師申請錄製教學成果影片作業要點」</a:t>
            </a:r>
            <a:r>
              <a:rPr lang="en-US" altLang="zh-TW" dirty="0" smtClean="0"/>
              <a:t>:</a:t>
            </a:r>
            <a:r>
              <a:rPr lang="zh-TW" altLang="zh-TW" dirty="0" smtClean="0"/>
              <a:t>行政會議通過</a:t>
            </a:r>
            <a:r>
              <a:rPr lang="en-US" altLang="zh-TW" dirty="0" smtClean="0"/>
              <a:t>(103.4.7)</a:t>
            </a:r>
            <a:r>
              <a:rPr lang="zh-TW" altLang="en-US" dirty="0" smtClean="0"/>
              <a:t>。</a:t>
            </a:r>
            <a:endParaRPr lang="en-US" altLang="zh-TW" dirty="0" smtClean="0"/>
          </a:p>
          <a:p>
            <a:pPr lvl="2"/>
            <a:r>
              <a:rPr lang="zh-TW" altLang="zh-TW" dirty="0" smtClean="0"/>
              <a:t>修正「本校教師聘任及升等審查辦法部分條文</a:t>
            </a:r>
            <a:r>
              <a:rPr lang="en-US" altLang="zh-TW" dirty="0" smtClean="0"/>
              <a:t>(</a:t>
            </a:r>
            <a:r>
              <a:rPr lang="zh-TW" altLang="zh-TW" dirty="0" smtClean="0"/>
              <a:t>草案</a:t>
            </a:r>
            <a:r>
              <a:rPr lang="en-US" altLang="zh-TW" dirty="0" smtClean="0"/>
              <a:t>)</a:t>
            </a:r>
            <a:r>
              <a:rPr lang="zh-TW" altLang="zh-TW" dirty="0" smtClean="0"/>
              <a:t> 」</a:t>
            </a:r>
            <a:endParaRPr lang="en-US" altLang="zh-TW" dirty="0" smtClean="0"/>
          </a:p>
          <a:p>
            <a:pPr lvl="2"/>
            <a:r>
              <a:rPr lang="zh-TW" altLang="zh-TW" dirty="0" smtClean="0"/>
              <a:t>訂定「本校教學型教師升等審查要點</a:t>
            </a:r>
            <a:r>
              <a:rPr lang="en-US" altLang="zh-TW" dirty="0" smtClean="0"/>
              <a:t>(</a:t>
            </a:r>
            <a:r>
              <a:rPr lang="zh-TW" altLang="zh-TW" dirty="0" smtClean="0"/>
              <a:t>草案</a:t>
            </a:r>
            <a:r>
              <a:rPr lang="en-US" altLang="zh-TW" dirty="0" smtClean="0"/>
              <a:t>)</a:t>
            </a:r>
            <a:r>
              <a:rPr lang="zh-TW" altLang="zh-TW" dirty="0" smtClean="0"/>
              <a:t> 」</a:t>
            </a:r>
            <a:endParaRPr lang="en-US" altLang="zh-TW" dirty="0" smtClean="0"/>
          </a:p>
          <a:p>
            <a:pPr lvl="2"/>
            <a:r>
              <a:rPr lang="zh-TW" altLang="zh-TW" dirty="0" smtClean="0"/>
              <a:t>訂定「本校教學型教師升等教學研究服務成績評定要點</a:t>
            </a:r>
            <a:r>
              <a:rPr lang="en-US" altLang="zh-TW" dirty="0" smtClean="0"/>
              <a:t>(</a:t>
            </a:r>
            <a:r>
              <a:rPr lang="zh-TW" altLang="zh-TW" dirty="0" smtClean="0"/>
              <a:t>草案</a:t>
            </a:r>
            <a:r>
              <a:rPr lang="en-US" altLang="zh-TW" dirty="0" smtClean="0"/>
              <a:t>)</a:t>
            </a:r>
            <a:r>
              <a:rPr lang="zh-TW" altLang="zh-TW" dirty="0" smtClean="0"/>
              <a:t> 」</a:t>
            </a:r>
            <a:endParaRPr lang="en-US" altLang="zh-TW" dirty="0" smtClean="0"/>
          </a:p>
          <a:p>
            <a:pPr lvl="2"/>
            <a:r>
              <a:rPr lang="zh-TW" altLang="zh-TW" dirty="0" smtClean="0"/>
              <a:t>「教學型教師升等送審資格審查原則（草案）」</a:t>
            </a:r>
            <a:r>
              <a:rPr lang="zh-TW" altLang="en-US" dirty="0" smtClean="0"/>
              <a:t>將於</a:t>
            </a:r>
            <a:r>
              <a:rPr lang="en-US" altLang="zh-TW" dirty="0" smtClean="0"/>
              <a:t>103.6.19</a:t>
            </a:r>
            <a:r>
              <a:rPr lang="zh-TW" altLang="en-US" dirty="0" smtClean="0"/>
              <a:t>，提</a:t>
            </a:r>
            <a:r>
              <a:rPr lang="zh-TW" altLang="zh-TW" dirty="0" smtClean="0"/>
              <a:t>校教師評審委員會</a:t>
            </a:r>
            <a:endParaRPr lang="en-US" altLang="zh-TW" dirty="0" smtClean="0"/>
          </a:p>
          <a:p>
            <a:pPr lvl="1"/>
            <a:endParaRPr lang="zh-TW" altLang="en-US" dirty="0" smtClean="0"/>
          </a:p>
          <a:p>
            <a:pPr lvl="1"/>
            <a:endParaRPr lang="zh-TW" altLang="zh-TW" dirty="0" smtClean="0"/>
          </a:p>
          <a:p>
            <a:endParaRPr lang="zh-TW" altLang="en-US" dirty="0"/>
          </a:p>
        </p:txBody>
      </p:sp>
    </p:spTree>
    <p:extLst>
      <p:ext uri="{BB962C8B-B14F-4D97-AF65-F5344CB8AC3E}">
        <p14:creationId xmlns:p14="http://schemas.microsoft.com/office/powerpoint/2010/main" val="3303025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相關行政規則審議進程</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949584812"/>
              </p:ext>
            </p:extLst>
          </p:nvPr>
        </p:nvGraphicFramePr>
        <p:xfrm>
          <a:off x="395536" y="1844824"/>
          <a:ext cx="8568954" cy="3875185"/>
        </p:xfrm>
        <a:graphic>
          <a:graphicData uri="http://schemas.openxmlformats.org/drawingml/2006/table">
            <a:tbl>
              <a:tblPr/>
              <a:tblGrid>
                <a:gridCol w="2323784"/>
                <a:gridCol w="1249034"/>
                <a:gridCol w="1467742"/>
                <a:gridCol w="1512168"/>
                <a:gridCol w="1152128"/>
                <a:gridCol w="864098"/>
              </a:tblGrid>
              <a:tr h="0">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altLang="zh-TW" sz="1600" b="1" i="0" u="none" strike="noStrike" dirty="0">
                          <a:solidFill>
                            <a:srgbClr val="000000"/>
                          </a:solidFill>
                          <a:latin typeface="標楷體" panose="03000509000000000000" pitchFamily="65" charset="-120"/>
                          <a:ea typeface="標楷體" panose="03000509000000000000" pitchFamily="65" charset="-120"/>
                        </a:rPr>
                        <a:t>4</a:t>
                      </a:r>
                      <a:r>
                        <a:rPr lang="zh-TW" altLang="en-US" sz="1600" b="1" i="0" u="none" strike="noStrike" dirty="0">
                          <a:solidFill>
                            <a:srgbClr val="000000"/>
                          </a:solidFill>
                          <a:latin typeface="標楷體" panose="03000509000000000000" pitchFamily="65" charset="-120"/>
                          <a:ea typeface="標楷體" panose="03000509000000000000" pitchFamily="65" charset="-120"/>
                        </a:rPr>
                        <a:t>月</a:t>
                      </a:r>
                      <a:r>
                        <a:rPr lang="en-US" altLang="zh-TW" sz="1600" b="1" i="0" u="none" strike="noStrike" dirty="0">
                          <a:solidFill>
                            <a:srgbClr val="000000"/>
                          </a:solidFill>
                          <a:latin typeface="標楷體" panose="03000509000000000000" pitchFamily="65" charset="-120"/>
                          <a:ea typeface="標楷體" panose="03000509000000000000" pitchFamily="65" charset="-120"/>
                        </a:rPr>
                        <a:t>7</a:t>
                      </a:r>
                      <a:r>
                        <a:rPr lang="zh-TW" altLang="en-US" sz="1600" b="1" i="0" u="none" strike="noStrike" dirty="0">
                          <a:solidFill>
                            <a:srgbClr val="000000"/>
                          </a:solidFill>
                          <a:latin typeface="標楷體" panose="03000509000000000000" pitchFamily="65" charset="-120"/>
                          <a:ea typeface="標楷體" panose="03000509000000000000" pitchFamily="65" charset="-120"/>
                        </a:rPr>
                        <a:t>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altLang="zh-TW" sz="1600" b="1" i="0" u="none" strike="noStrike" dirty="0">
                          <a:solidFill>
                            <a:srgbClr val="000000"/>
                          </a:solidFill>
                          <a:latin typeface="標楷體" panose="03000509000000000000" pitchFamily="65" charset="-120"/>
                          <a:ea typeface="標楷體" panose="03000509000000000000" pitchFamily="65" charset="-120"/>
                        </a:rPr>
                        <a:t>4</a:t>
                      </a:r>
                      <a:r>
                        <a:rPr lang="zh-TW" altLang="en-US" sz="1600" b="1" i="0" u="none" strike="noStrike" dirty="0">
                          <a:solidFill>
                            <a:srgbClr val="000000"/>
                          </a:solidFill>
                          <a:latin typeface="標楷體" panose="03000509000000000000" pitchFamily="65" charset="-120"/>
                          <a:ea typeface="標楷體" panose="03000509000000000000" pitchFamily="65" charset="-120"/>
                        </a:rPr>
                        <a:t>月</a:t>
                      </a:r>
                      <a:r>
                        <a:rPr lang="en-US" altLang="zh-TW" sz="1600" b="1" i="0" u="none" strike="noStrike" dirty="0">
                          <a:solidFill>
                            <a:srgbClr val="000000"/>
                          </a:solidFill>
                          <a:latin typeface="標楷體" panose="03000509000000000000" pitchFamily="65" charset="-120"/>
                          <a:ea typeface="標楷體" panose="03000509000000000000" pitchFamily="65" charset="-120"/>
                        </a:rPr>
                        <a:t>10</a:t>
                      </a:r>
                      <a:r>
                        <a:rPr lang="zh-TW" altLang="en-US" sz="1600" b="1" i="0" u="none" strike="noStrike" dirty="0">
                          <a:solidFill>
                            <a:srgbClr val="000000"/>
                          </a:solidFill>
                          <a:latin typeface="標楷體" panose="03000509000000000000" pitchFamily="65" charset="-120"/>
                          <a:ea typeface="標楷體" panose="03000509000000000000" pitchFamily="65" charset="-120"/>
                        </a:rPr>
                        <a:t>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altLang="zh-TW" sz="1600" b="1" i="0" u="none" strike="noStrike" dirty="0">
                          <a:solidFill>
                            <a:srgbClr val="000000"/>
                          </a:solidFill>
                          <a:latin typeface="標楷體" panose="03000509000000000000" pitchFamily="65" charset="-120"/>
                          <a:ea typeface="標楷體" panose="03000509000000000000" pitchFamily="65" charset="-120"/>
                        </a:rPr>
                        <a:t>4</a:t>
                      </a:r>
                      <a:r>
                        <a:rPr lang="zh-TW" altLang="en-US" sz="1600" b="1" i="0" u="none" strike="noStrike" dirty="0">
                          <a:solidFill>
                            <a:srgbClr val="000000"/>
                          </a:solidFill>
                          <a:latin typeface="標楷體" panose="03000509000000000000" pitchFamily="65" charset="-120"/>
                          <a:ea typeface="標楷體" panose="03000509000000000000" pitchFamily="65" charset="-120"/>
                        </a:rPr>
                        <a:t>月</a:t>
                      </a:r>
                      <a:r>
                        <a:rPr lang="en-US" altLang="zh-TW" sz="1600" b="1" i="0" u="none" strike="noStrike" dirty="0">
                          <a:solidFill>
                            <a:srgbClr val="000000"/>
                          </a:solidFill>
                          <a:latin typeface="標楷體" panose="03000509000000000000" pitchFamily="65" charset="-120"/>
                          <a:ea typeface="標楷體" panose="03000509000000000000" pitchFamily="65" charset="-120"/>
                        </a:rPr>
                        <a:t>21</a:t>
                      </a:r>
                      <a:r>
                        <a:rPr lang="zh-TW" altLang="en-US" sz="1600" b="1" i="0" u="none" strike="noStrike" dirty="0">
                          <a:solidFill>
                            <a:srgbClr val="000000"/>
                          </a:solidFill>
                          <a:latin typeface="標楷體" panose="03000509000000000000" pitchFamily="65" charset="-120"/>
                          <a:ea typeface="標楷體" panose="03000509000000000000" pitchFamily="65" charset="-120"/>
                        </a:rPr>
                        <a:t>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altLang="zh-TW" sz="1600" b="1" i="0" u="none" strike="noStrike" dirty="0" smtClean="0">
                          <a:solidFill>
                            <a:srgbClr val="000000"/>
                          </a:solidFill>
                          <a:latin typeface="標楷體" panose="03000509000000000000" pitchFamily="65" charset="-120"/>
                          <a:ea typeface="標楷體" panose="03000509000000000000" pitchFamily="65" charset="-120"/>
                        </a:rPr>
                        <a:t>5</a:t>
                      </a: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月</a:t>
                      </a:r>
                      <a:r>
                        <a:rPr lang="en-US" altLang="zh-TW" sz="1600" b="1" i="0" u="none" strike="noStrike" dirty="0" smtClean="0">
                          <a:solidFill>
                            <a:srgbClr val="000000"/>
                          </a:solidFill>
                          <a:latin typeface="標楷體" panose="03000509000000000000" pitchFamily="65" charset="-120"/>
                          <a:ea typeface="標楷體" panose="03000509000000000000" pitchFamily="65" charset="-120"/>
                        </a:rPr>
                        <a:t>26</a:t>
                      </a: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日</a:t>
                      </a:r>
                      <a:endParaRPr lang="zh-TW" altLang="en-US" sz="1600" b="1"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altLang="zh-TW" sz="1600" b="1" i="0" u="none" strike="noStrike" dirty="0" smtClean="0">
                          <a:solidFill>
                            <a:srgbClr val="000000"/>
                          </a:solidFill>
                          <a:latin typeface="標楷體" panose="03000509000000000000" pitchFamily="65" charset="-120"/>
                          <a:ea typeface="標楷體" panose="03000509000000000000" pitchFamily="65" charset="-120"/>
                        </a:rPr>
                        <a:t>6</a:t>
                      </a: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月</a:t>
                      </a:r>
                      <a:r>
                        <a:rPr lang="en-US" altLang="zh-TW" sz="1600" b="1" i="0" u="none" strike="noStrike" dirty="0" smtClean="0">
                          <a:solidFill>
                            <a:srgbClr val="000000"/>
                          </a:solidFill>
                          <a:latin typeface="標楷體" panose="03000509000000000000" pitchFamily="65" charset="-120"/>
                          <a:ea typeface="標楷體" panose="03000509000000000000" pitchFamily="65" charset="-120"/>
                        </a:rPr>
                        <a:t>19</a:t>
                      </a: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日</a:t>
                      </a:r>
                      <a:endParaRPr lang="zh-TW" altLang="en-US" sz="1600" b="1"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659247">
                <a:tc>
                  <a:txBody>
                    <a:bodyPr/>
                    <a:lstStyle/>
                    <a:p>
                      <a:pPr algn="ctr" fontAlgn="ct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新訂相關行政原則</a:t>
                      </a:r>
                      <a:endParaRPr lang="zh-TW" altLang="en-US" sz="1600" b="1"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行政會議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校教評會</a:t>
                      </a:r>
                      <a:endParaRPr lang="zh-TW" altLang="en-US" sz="1600" b="1"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校發會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校務會議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zh-TW" altLang="en-US" sz="1600" b="1" i="0" u="none" strike="noStrike" dirty="0" smtClean="0">
                          <a:solidFill>
                            <a:srgbClr val="000000"/>
                          </a:solidFill>
                          <a:latin typeface="標楷體" panose="03000509000000000000" pitchFamily="65" charset="-120"/>
                          <a:ea typeface="標楷體" panose="03000509000000000000" pitchFamily="65" charset="-120"/>
                        </a:rPr>
                        <a:t>校教評會</a:t>
                      </a:r>
                      <a:endParaRPr lang="zh-TW" altLang="en-US" sz="1600" b="1"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62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本校教師申請</a:t>
                      </a:r>
                      <a:r>
                        <a:rPr lang="zh-TW" altLang="en-US" sz="1600" b="0" i="0" u="none" strike="noStrike" dirty="0" smtClean="0">
                          <a:solidFill>
                            <a:srgbClr val="C00000"/>
                          </a:solidFill>
                          <a:latin typeface="標楷體" panose="03000509000000000000" pitchFamily="65" charset="-120"/>
                          <a:ea typeface="標楷體" panose="03000509000000000000" pitchFamily="65" charset="-120"/>
                        </a:rPr>
                        <a:t>錄製</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教學成果影片作業要點（草案）</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通過，通函本校各</a:t>
                      </a:r>
                      <a:r>
                        <a:rPr lang="zh-TW" altLang="en-US" sz="1600" b="0" i="0" u="none" strike="noStrike" dirty="0" smtClean="0">
                          <a:solidFill>
                            <a:srgbClr val="FF0000"/>
                          </a:solidFill>
                          <a:latin typeface="標楷體" panose="03000509000000000000" pitchFamily="65" charset="-120"/>
                          <a:ea typeface="標楷體" panose="03000509000000000000" pitchFamily="65" charset="-120"/>
                        </a:rPr>
                        <a:t>學術單位</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知照</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zh-TW"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endParaRPr lang="zh-TW" altLang="en-US"/>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endParaRPr lang="zh-TW"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924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本校教學型教師升等</a:t>
                      </a:r>
                      <a:r>
                        <a:rPr lang="zh-TW" altLang="en-US" sz="1600" b="0" i="0" u="none" strike="noStrike" dirty="0" smtClean="0">
                          <a:solidFill>
                            <a:srgbClr val="C00000"/>
                          </a:solidFill>
                          <a:latin typeface="標楷體" panose="03000509000000000000" pitchFamily="65" charset="-120"/>
                          <a:ea typeface="標楷體" panose="03000509000000000000" pitchFamily="65" charset="-120"/>
                        </a:rPr>
                        <a:t>送審資格</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審查原則（草案）</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初步審查</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擬送</a:t>
                      </a:r>
                      <a:r>
                        <a:rPr lang="en-US" altLang="zh-TW" sz="1600" b="0" i="0" u="none" strike="noStrike" dirty="0" smtClean="0">
                          <a:solidFill>
                            <a:srgbClr val="000000"/>
                          </a:solidFill>
                          <a:latin typeface="標楷體" panose="03000509000000000000" pitchFamily="65" charset="-120"/>
                          <a:ea typeface="標楷體" panose="03000509000000000000" pitchFamily="65" charset="-120"/>
                        </a:rPr>
                        <a:t>6</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月</a:t>
                      </a:r>
                      <a:r>
                        <a:rPr lang="en-US" altLang="zh-TW" sz="1600" b="0" i="0" u="none" strike="noStrike" dirty="0" smtClean="0">
                          <a:solidFill>
                            <a:srgbClr val="000000"/>
                          </a:solidFill>
                          <a:latin typeface="標楷體" panose="03000509000000000000" pitchFamily="65" charset="-120"/>
                          <a:ea typeface="標楷體" panose="03000509000000000000" pitchFamily="65" charset="-120"/>
                        </a:rPr>
                        <a:t>19</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日再次審議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再次審議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659247">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本校教學型教師升等審查要點</a:t>
                      </a:r>
                      <a:r>
                        <a:rPr lang="en-US" altLang="zh-TW" sz="1600" b="0" i="0" u="none" strike="noStrike" dirty="0" smtClean="0">
                          <a:solidFill>
                            <a:srgbClr val="000000"/>
                          </a:solidFill>
                          <a:latin typeface="標楷體" panose="03000509000000000000" pitchFamily="65" charset="-120"/>
                          <a:ea typeface="標楷體" panose="03000509000000000000" pitchFamily="65" charset="-120"/>
                        </a:rPr>
                        <a:t>(</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草案</a:t>
                      </a:r>
                      <a:r>
                        <a:rPr lang="en-US" altLang="zh-TW" sz="1600" b="0" i="0" u="none" strike="noStrike" dirty="0" smtClean="0">
                          <a:solidFill>
                            <a:srgbClr val="000000"/>
                          </a:solidFill>
                          <a:latin typeface="標楷體" panose="03000509000000000000" pitchFamily="65" charset="-120"/>
                          <a:ea typeface="標楷體" panose="03000509000000000000" pitchFamily="65" charset="-120"/>
                        </a:rPr>
                        <a:t>)</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通過</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送校發展會審議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通過</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送校務會議審議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本次會議</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9811">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本校教學型教師升等</a:t>
                      </a:r>
                      <a:r>
                        <a:rPr lang="zh-TW" altLang="en-US" sz="1600" b="0" i="0" u="none" strike="noStrike" dirty="0" smtClean="0">
                          <a:solidFill>
                            <a:srgbClr val="C00000"/>
                          </a:solidFill>
                          <a:latin typeface="標楷體" panose="03000509000000000000" pitchFamily="65" charset="-120"/>
                          <a:ea typeface="標楷體" panose="03000509000000000000" pitchFamily="65" charset="-120"/>
                        </a:rPr>
                        <a:t>教學</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研究服務成績評定要點</a:t>
                      </a:r>
                      <a:r>
                        <a:rPr lang="en-US" altLang="zh-TW" sz="1600" b="0" i="0" u="none" strike="noStrike" dirty="0" smtClean="0">
                          <a:solidFill>
                            <a:srgbClr val="000000"/>
                          </a:solidFill>
                          <a:latin typeface="標楷體" panose="03000509000000000000" pitchFamily="65" charset="-120"/>
                          <a:ea typeface="標楷體" panose="03000509000000000000" pitchFamily="65" charset="-120"/>
                        </a:rPr>
                        <a:t>(</a:t>
                      </a: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草案</a:t>
                      </a:r>
                      <a:r>
                        <a:rPr lang="en-US" altLang="zh-TW" sz="1600" b="0" i="0" u="none" strike="noStrike" dirty="0" smtClean="0">
                          <a:solidFill>
                            <a:srgbClr val="000000"/>
                          </a:solidFill>
                          <a:latin typeface="標楷體" panose="03000509000000000000" pitchFamily="65" charset="-120"/>
                          <a:ea typeface="標楷體" panose="03000509000000000000" pitchFamily="65" charset="-120"/>
                        </a:rPr>
                        <a:t>)</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通過</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送校發會審議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通過</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送校務會議審議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本次會議</a:t>
                      </a:r>
                      <a:endParaRPr lang="en-US" altLang="zh-TW" sz="1600" b="0" i="0" u="none" strike="noStrike" dirty="0" smtClean="0">
                        <a:solidFill>
                          <a:srgbClr val="000000"/>
                        </a:solidFill>
                        <a:latin typeface="標楷體" panose="03000509000000000000" pitchFamily="65" charset="-120"/>
                        <a:ea typeface="標楷體" panose="03000509000000000000" pitchFamily="65" charset="-120"/>
                      </a:endParaRPr>
                    </a:p>
                    <a:p>
                      <a:pPr algn="l" fontAlgn="ctr"/>
                      <a:r>
                        <a:rPr lang="zh-TW" altLang="en-US" sz="1600" b="0" i="0" u="none" strike="noStrike" dirty="0" smtClean="0">
                          <a:solidFill>
                            <a:srgbClr val="000000"/>
                          </a:solidFill>
                          <a:latin typeface="標楷體" panose="03000509000000000000" pitchFamily="65" charset="-120"/>
                          <a:ea typeface="標楷體" panose="03000509000000000000" pitchFamily="65" charset="-120"/>
                        </a:rPr>
                        <a:t>審議</a:t>
                      </a: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endParaRPr lang="zh-TW" altLang="en-US" sz="1600" b="0" i="0" u="none" strike="noStrike" dirty="0">
                        <a:solidFill>
                          <a:srgbClr val="000000"/>
                        </a:solidFill>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6910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2663</Words>
  <Application>Microsoft Office PowerPoint</Application>
  <PresentationFormat>如螢幕大小 (4:3)</PresentationFormat>
  <Paragraphs>274</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Office 佈景主題</vt:lpstr>
      <vt:lpstr>國立新竹教育大學 推動教師多元升等計畫 成果分享</vt:lpstr>
      <vt:lpstr>計畫緣起</vt:lpstr>
      <vt:lpstr>實施期程</vt:lpstr>
      <vt:lpstr>教學升等的認同與意願</vt:lpstr>
      <vt:lpstr>教學升等制度共識凝聚</vt:lpstr>
      <vt:lpstr>教學升等制度建立</vt:lpstr>
      <vt:lpstr>教學升等制度建立</vt:lpstr>
      <vt:lpstr>教學升等制度建立</vt:lpstr>
      <vt:lpstr>相關行政規則審議進程</vt:lpstr>
      <vt:lpstr>教學升等送審資格之相關規定</vt:lpstr>
      <vt:lpstr>教學升等送審資格之相關規定</vt:lpstr>
      <vt:lpstr>教學升等送審資格之相關規定</vt:lpstr>
      <vt:lpstr>教學升等送審資格之相關規定</vt:lpstr>
      <vt:lpstr>教學成果發表審查程序</vt:lpstr>
      <vt:lpstr>PowerPoint 簡報</vt:lpstr>
      <vt:lpstr>專門著作:代表教學實務成果技術報告審查</vt:lpstr>
      <vt:lpstr>專門著作:代表教學實務成果技術報告審查</vt:lpstr>
      <vt:lpstr>專門著作:代表教學實務成果技術報告審查</vt:lpstr>
      <vt:lpstr>專門著作:代表教學實務成果技術報告審查</vt:lpstr>
      <vt:lpstr>PowerPoint 簡報</vt:lpstr>
      <vt:lpstr>專門著作:代表教學實務成果技術報告審查</vt:lpstr>
      <vt:lpstr>專門著作:代表教學實務成果技術報告審查</vt:lpstr>
      <vt:lpstr>專門著作:代表教學實務成果技術報告審查</vt:lpstr>
      <vt:lpstr>申請門檻-教師升等教學研究服務成績評定標準表(附件)</vt:lpstr>
      <vt:lpstr>  國立新竹教育大學 教師多元升等  敬請指教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22</cp:revision>
  <dcterms:created xsi:type="dcterms:W3CDTF">2014-05-23T04:39:06Z</dcterms:created>
  <dcterms:modified xsi:type="dcterms:W3CDTF">2014-06-16T02:32:35Z</dcterms:modified>
</cp:coreProperties>
</file>