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514" r:id="rId2"/>
    <p:sldId id="530" r:id="rId3"/>
    <p:sldId id="515" r:id="rId4"/>
    <p:sldId id="609" r:id="rId5"/>
    <p:sldId id="516" r:id="rId6"/>
    <p:sldId id="517" r:id="rId7"/>
    <p:sldId id="518" r:id="rId8"/>
    <p:sldId id="607" r:id="rId9"/>
    <p:sldId id="608" r:id="rId10"/>
    <p:sldId id="521" r:id="rId11"/>
    <p:sldId id="522" r:id="rId12"/>
    <p:sldId id="523" r:id="rId13"/>
    <p:sldId id="524" r:id="rId14"/>
    <p:sldId id="525" r:id="rId15"/>
    <p:sldId id="526" r:id="rId16"/>
    <p:sldId id="527" r:id="rId17"/>
    <p:sldId id="528" r:id="rId18"/>
    <p:sldId id="529" r:id="rId19"/>
    <p:sldId id="610" r:id="rId20"/>
    <p:sldId id="611" r:id="rId21"/>
    <p:sldId id="613" r:id="rId22"/>
  </p:sldIdLst>
  <p:sldSz cx="9144000" cy="6858000" type="screen4x3"/>
  <p:notesSz cx="7099300" cy="10234613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6600"/>
    <a:srgbClr val="FFFF99"/>
    <a:srgbClr val="66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582" autoAdjust="0"/>
  </p:normalViewPr>
  <p:slideViewPr>
    <p:cSldViewPr snapToGrid="0">
      <p:cViewPr varScale="1">
        <p:scale>
          <a:sx n="70" d="100"/>
          <a:sy n="70" d="100"/>
        </p:scale>
        <p:origin x="-5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90" y="-7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FDF6F381-88FF-4765-8D79-B5F436214D7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114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797F304-7AEF-4FE8-9B2B-CBE9C43CFD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7721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A1C26-55A3-4200-A566-0178D984B67F}" type="datetime1">
              <a:rPr lang="zh-TW" altLang="en-US"/>
              <a:pPr/>
              <a:t>2015/1/13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83CE9-8E04-49DC-9CDD-1180459A8D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862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8336B-7424-41EF-9745-C0692BADACD5}" type="datetime1">
              <a:rPr lang="zh-TW" altLang="en-US"/>
              <a:pPr/>
              <a:t>2015/1/13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166EA-BB95-49FA-B436-B1BE8B8023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093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20E15-F96C-4CBF-B6BC-AFBCC83DB6ED}" type="datetime1">
              <a:rPr lang="zh-TW" altLang="en-US"/>
              <a:pPr/>
              <a:t>2015/1/13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81255-D416-48B2-909B-96B750EEC37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5373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1AD93-5718-4922-BF67-B6D00FA04CA5}" type="datetime1">
              <a:rPr lang="zh-TW" altLang="en-US"/>
              <a:pPr/>
              <a:t>2015/1/13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D9148-DD10-403C-B1F8-F4E83528CB4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1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AFDFB-A3E3-402F-BC4F-F86256E55F86}" type="datetime1">
              <a:rPr lang="zh-TW" altLang="en-US"/>
              <a:pPr/>
              <a:t>2015/1/13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3B94E-5FEC-4EAF-8D2A-28244BE377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3458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EEE225A-A700-48D2-B95A-79A79ACE56B1}" type="datetime1">
              <a:rPr lang="zh-TW" altLang="en-US"/>
              <a:pPr/>
              <a:t>2015/1/13</a:t>
            </a:fld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8324850" y="6572250"/>
            <a:ext cx="533400" cy="266700"/>
          </a:xfrm>
        </p:spPr>
        <p:txBody>
          <a:bodyPr/>
          <a:lstStyle>
            <a:lvl1pPr>
              <a:defRPr/>
            </a:lvl1pPr>
          </a:lstStyle>
          <a:p>
            <a:fld id="{EC3A8A1D-772B-4D68-A4AD-4D6A674EB8A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533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F9C3297-9DD8-4DCA-837E-CBC1031066EB}" type="datetime1">
              <a:rPr lang="zh-TW" altLang="en-US"/>
              <a:pPr/>
              <a:t>2015/1/13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324850" y="6572250"/>
            <a:ext cx="533400" cy="266700"/>
          </a:xfrm>
        </p:spPr>
        <p:txBody>
          <a:bodyPr/>
          <a:lstStyle>
            <a:lvl1pPr>
              <a:defRPr/>
            </a:lvl1pPr>
          </a:lstStyle>
          <a:p>
            <a:fld id="{90F7D680-7FDB-45AD-AF5A-353BBD5A3EC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8627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6BCFC-0602-4B0F-9E71-F8708B512EF3}" type="datetime1">
              <a:rPr lang="zh-TW" altLang="en-US"/>
              <a:pPr/>
              <a:t>2015/1/13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E302C-1A6D-4F93-82A3-75CFB04847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639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BBC38-1D2F-49F9-8BEB-B6276C363F1D}" type="datetime1">
              <a:rPr lang="zh-TW" altLang="en-US"/>
              <a:pPr/>
              <a:t>2015/1/13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4236D-BFD0-4E37-B793-E16515D6EB6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302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072E5-9CB1-4AE2-9A2E-90143BB6004E}" type="datetime1">
              <a:rPr lang="zh-TW" altLang="en-US"/>
              <a:pPr/>
              <a:t>2015/1/13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3C6A4C-6678-458D-AE04-FFA387788AD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807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5FAA8-D7EE-4376-ABC0-797059A98CE5}" type="datetime1">
              <a:rPr lang="zh-TW" altLang="en-US"/>
              <a:pPr/>
              <a:t>2015/1/13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25920-13EA-49A8-94CE-7E6A9CEF28C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715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F8409-3D5D-4995-BA83-0691EA2076DB}" type="datetime1">
              <a:rPr lang="zh-TW" altLang="en-US"/>
              <a:pPr/>
              <a:t>2015/1/13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30ADC-8CE4-4653-940E-67B15F9B072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077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A8481-0D4F-45D5-9FEE-D5BD5078A581}" type="datetime1">
              <a:rPr lang="zh-TW" altLang="en-US"/>
              <a:pPr/>
              <a:t>2015/1/13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7A15D-CF64-401A-AF19-D722D954084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503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4D212-E697-49DA-BE75-191F02CDC8FE}" type="datetime1">
              <a:rPr lang="zh-TW" altLang="en-US"/>
              <a:pPr/>
              <a:t>2015/1/13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640EC-A9DB-48B5-8893-AAF111D9A3F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831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DE59A-120A-4022-ADCE-321C0A6B9DD5}" type="datetime1">
              <a:rPr lang="zh-TW" altLang="en-US"/>
              <a:pPr/>
              <a:t>2015/1/13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5D540-F85C-40ED-B7E2-DF25C76DD6E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797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/>
            </a:gs>
            <a:gs pos="100000">
              <a:srgbClr val="000B2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/>
                <a:ea typeface="新細明體" panose="02020500000000000000" pitchFamily="18" charset="-120"/>
              </a:defRPr>
            </a:lvl1pPr>
          </a:lstStyle>
          <a:p>
            <a:fld id="{8FC73C8B-2F20-4FDC-827E-B307F448495B}" type="datetime1">
              <a:rPr lang="zh-TW" altLang="en-US"/>
              <a:pPr/>
              <a:t>2015/1/13</a:t>
            </a:fld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572250"/>
            <a:ext cx="5334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ea typeface="新細明體" panose="02020500000000000000" pitchFamily="18" charset="-120"/>
              </a:defRPr>
            </a:lvl1pPr>
          </a:lstStyle>
          <a:p>
            <a:fld id="{EF67BA6E-0EAC-44A2-94DE-32CD252134A4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5900" y="6521450"/>
            <a:ext cx="786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 國立臺北科技大學       機械工程系       創意設計實驗室       </a:t>
            </a:r>
            <a:r>
              <a:rPr lang="en-US" altLang="zh-TW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http://CDL.me.ntut.edu.tw/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anose="05000000000000000000" pitchFamily="2" charset="2"/>
        <a:buChar char="n"/>
        <a:defRPr kumimoji="1"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n"/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anose="05000000000000000000" pitchFamily="2" charset="2"/>
        <a:buChar char="n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anose="05000000000000000000" pitchFamily="2" charset="2"/>
        <a:buChar char="n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anose="05000000000000000000" pitchFamily="2" charset="2"/>
        <a:buChar char="n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n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n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n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n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21443;&#32771;&#25104;&#26524;&#25216;&#34899;&#22577;&#21578;.pdf" TargetMode="External"/><Relationship Id="rId2" Type="http://schemas.openxmlformats.org/officeDocument/2006/relationships/hyperlink" Target="&#20195;&#34920;&#25104;&#26524;&#25216;&#34899;&#22577;&#21578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aci.nkfust.edu.tw/Industry/tech01.aspx?n=2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34949"/>
            <a:ext cx="7540625" cy="3675744"/>
          </a:xfrm>
        </p:spPr>
        <p:txBody>
          <a:bodyPr/>
          <a:lstStyle/>
          <a:p>
            <a:r>
              <a:rPr lang="zh-TW" altLang="en-US" sz="4000" dirty="0">
                <a:solidFill>
                  <a:schemeClr val="bg1"/>
                </a:solidFill>
              </a:rPr>
              <a:t>技術報告升等經驗</a:t>
            </a:r>
            <a:r>
              <a:rPr lang="zh-TW" altLang="en-US" sz="4000" dirty="0" smtClean="0">
                <a:solidFill>
                  <a:schemeClr val="bg1"/>
                </a:solidFill>
              </a:rPr>
              <a:t>分享</a:t>
            </a:r>
            <a:r>
              <a:rPr lang="en-US" altLang="zh-TW" sz="4000" dirty="0" smtClean="0">
                <a:solidFill>
                  <a:schemeClr val="bg1"/>
                </a:solidFill>
              </a:rPr>
              <a:t/>
            </a:r>
            <a:br>
              <a:rPr lang="en-US" altLang="zh-TW" sz="4000" dirty="0" smtClean="0">
                <a:solidFill>
                  <a:schemeClr val="bg1"/>
                </a:solidFill>
              </a:rPr>
            </a:br>
            <a:r>
              <a:rPr lang="en-US" altLang="zh-TW" sz="4000" dirty="0">
                <a:solidFill>
                  <a:schemeClr val="bg1"/>
                </a:solidFill>
              </a:rPr>
              <a:t/>
            </a:r>
            <a:br>
              <a:rPr lang="en-US" altLang="zh-TW" sz="4000" dirty="0">
                <a:solidFill>
                  <a:schemeClr val="bg1"/>
                </a:solidFill>
              </a:rPr>
            </a:br>
            <a:r>
              <a:rPr lang="zh-TW" altLang="en-US" sz="5400" dirty="0" smtClean="0"/>
              <a:t>實務</a:t>
            </a:r>
            <a:r>
              <a:rPr lang="zh-TW" altLang="en-US" sz="5400" dirty="0"/>
              <a:t>研發之</a:t>
            </a:r>
            <a:r>
              <a:rPr lang="zh-TW" altLang="en-US" sz="5400" dirty="0" smtClean="0"/>
              <a:t>漫漫長路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793" y="4122964"/>
            <a:ext cx="8858249" cy="1877786"/>
          </a:xfrm>
        </p:spPr>
        <p:txBody>
          <a:bodyPr/>
          <a:lstStyle/>
          <a:p>
            <a:r>
              <a:rPr lang="zh-TW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徐正會 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教授</a:t>
            </a:r>
            <a:endParaRPr lang="en-US" altLang="zh-TW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altLang="zh-TW" sz="1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zh-TW" alt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國立臺北科技大學  機械工程系  創意</a:t>
            </a:r>
            <a:r>
              <a:rPr lang="zh-TW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設計實驗室</a:t>
            </a:r>
            <a:endParaRPr lang="en-US" altLang="zh-TW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zh-TW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zh-TW" alt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4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02C-1A6D-4F93-82A3-75CFB048479A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685800" y="6531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zh-TW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學理基礎</a:t>
            </a:r>
            <a:r>
              <a:rPr lang="zh-TW" altLang="zh-TW" b="1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b="1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重要性</a:t>
            </a:r>
            <a:endParaRPr lang="zh-TW" altLang="en-US" kern="0" dirty="0">
              <a:effectLst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494731" y="1208315"/>
            <a:ext cx="8212541" cy="4933178"/>
          </a:xfrm>
        </p:spPr>
        <p:txBody>
          <a:bodyPr/>
          <a:lstStyle/>
          <a:p>
            <a:r>
              <a:rPr lang="zh-TW" altLang="zh-TW" sz="4000" dirty="0"/>
              <a:t>成功的實務研究，必須植基於堅實的</a:t>
            </a:r>
            <a:r>
              <a:rPr lang="zh-TW" altLang="zh-TW" sz="4000" u="sng" dirty="0"/>
              <a:t>學理基礎</a:t>
            </a:r>
            <a:r>
              <a:rPr lang="zh-TW" altLang="en-US" sz="4000" dirty="0"/>
              <a:t>，否則會流於「隨機」的發想與運氣，無法落實永續發展</a:t>
            </a:r>
            <a:r>
              <a:rPr lang="zh-TW" altLang="en-US" sz="4000" dirty="0" smtClean="0"/>
              <a:t>。例如</a:t>
            </a:r>
            <a:r>
              <a:rPr lang="en-US" altLang="zh-TW" sz="4000" dirty="0" smtClean="0"/>
              <a:t>……</a:t>
            </a:r>
          </a:p>
          <a:p>
            <a:r>
              <a:rPr lang="zh-TW" altLang="zh-TW" sz="4000" dirty="0" smtClean="0"/>
              <a:t>實務</a:t>
            </a:r>
            <a:r>
              <a:rPr lang="zh-TW" altLang="zh-TW" sz="4000" dirty="0"/>
              <a:t>研究是連結</a:t>
            </a:r>
            <a:r>
              <a:rPr lang="zh-TW" altLang="zh-TW" sz="4000" u="sng" dirty="0"/>
              <a:t>學理基礎</a:t>
            </a:r>
            <a:r>
              <a:rPr lang="zh-TW" altLang="zh-TW" sz="4000" dirty="0"/>
              <a:t>與</a:t>
            </a:r>
            <a:r>
              <a:rPr lang="zh-TW" altLang="zh-TW" sz="4000" u="sng" dirty="0"/>
              <a:t>產品開發</a:t>
            </a:r>
            <a:r>
              <a:rPr lang="zh-TW" altLang="zh-TW" sz="4000" dirty="0"/>
              <a:t>的橋梁</a:t>
            </a:r>
            <a:r>
              <a:rPr lang="zh-TW" altLang="en-US" sz="4000" dirty="0"/>
              <a:t>。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endParaRPr lang="en-US" altLang="zh-TW" sz="4000" u="sng" kern="1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277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3965" y="-1"/>
            <a:ext cx="7772400" cy="1296537"/>
          </a:xfrm>
        </p:spPr>
        <p:txBody>
          <a:bodyPr/>
          <a:lstStyle/>
          <a:p>
            <a:r>
              <a:rPr lang="zh-TW" altLang="zh-TW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實務研發</a:t>
            </a:r>
            <a:r>
              <a:rPr lang="zh-TW" altLang="zh-TW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的流程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6000" y="1296537"/>
            <a:ext cx="7112000" cy="5006291"/>
          </a:xfrm>
        </p:spPr>
        <p:txBody>
          <a:bodyPr/>
          <a:lstStyle/>
          <a:p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資料收集與分類</a:t>
            </a:r>
            <a:r>
              <a:rPr lang="zh-TW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</a:t>
            </a:r>
            <a:endParaRPr lang="en-US" altLang="zh-TW" sz="3600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構想</a:t>
            </a:r>
            <a:r>
              <a:rPr lang="zh-TW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形成</a:t>
            </a: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機構骨架圖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電腦建</a:t>
            </a:r>
            <a:r>
              <a:rPr lang="zh-TW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</a:t>
            </a: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可加工性、可組裝性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電腦輔助分析</a:t>
            </a:r>
            <a:endParaRPr lang="en-US" altLang="zh-TW" sz="3600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原型製作與</a:t>
            </a:r>
            <a:r>
              <a:rPr lang="zh-TW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測試</a:t>
            </a:r>
            <a:endParaRPr lang="en-US" altLang="zh-TW" sz="3600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協助申請專利</a:t>
            </a:r>
            <a:r>
              <a:rPr lang="en-US" altLang="zh-TW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廠商主導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協助</a:t>
            </a:r>
            <a:r>
              <a:rPr lang="zh-TW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導入量產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廠商主導</a:t>
            </a:r>
            <a:r>
              <a:rPr lang="en-US" altLang="zh-TW" sz="36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3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600" kern="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02C-1A6D-4F93-82A3-75CFB048479A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78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8575"/>
            <a:ext cx="7772400" cy="1143000"/>
          </a:xfrm>
        </p:spPr>
        <p:txBody>
          <a:bodyPr/>
          <a:lstStyle/>
          <a:p>
            <a:r>
              <a:rPr lang="zh-TW" altLang="zh-TW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實務</a:t>
            </a:r>
            <a:r>
              <a:rPr lang="zh-TW" altLang="zh-TW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研發</a:t>
            </a:r>
            <a:r>
              <a:rPr lang="zh-TW" altLang="en-US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方法</a:t>
            </a:r>
            <a:r>
              <a:rPr lang="zh-TW" altLang="zh-TW" b="1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技巧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3770" y="1110343"/>
            <a:ext cx="7541079" cy="5216978"/>
          </a:xfrm>
        </p:spPr>
        <p:txBody>
          <a:bodyPr/>
          <a:lstStyle/>
          <a:p>
            <a:r>
              <a:rPr lang="zh-TW" altLang="zh-TW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專利分類分析之方法</a:t>
            </a:r>
            <a:r>
              <a:rPr lang="zh-TW" altLang="zh-TW" sz="2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技巧</a:t>
            </a:r>
            <a:r>
              <a:rPr lang="zh-TW" altLang="en-US" sz="2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</a:t>
            </a:r>
            <a:r>
              <a:rPr lang="zh-TW" altLang="en-US" sz="2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動力源區分、依作動機構區分、依自由度區分、依使用時機區分、依使用場合區分、依發展的時間順序區分、依發展的地緣關係區分</a:t>
            </a:r>
            <a:endParaRPr lang="en-US" altLang="zh-TW" sz="2400" kern="1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結合創意與機構設計之方法</a:t>
            </a:r>
            <a:r>
              <a:rPr lang="zh-TW" altLang="zh-TW" sz="2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技巧</a:t>
            </a:r>
            <a:r>
              <a:rPr lang="zh-TW" altLang="en-US" sz="28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400" dirty="0"/>
              <a:t>多看多</a:t>
            </a:r>
            <a:r>
              <a:rPr lang="zh-TW" altLang="zh-TW" sz="2400" dirty="0" smtClean="0"/>
              <a:t>記</a:t>
            </a:r>
            <a:r>
              <a:rPr lang="zh-TW" altLang="en-US" sz="2400" dirty="0" smtClean="0"/>
              <a:t>、</a:t>
            </a:r>
            <a:r>
              <a:rPr lang="zh-TW" altLang="zh-TW" sz="2400" dirty="0" smtClean="0"/>
              <a:t>觸類旁通</a:t>
            </a:r>
            <a:r>
              <a:rPr lang="zh-TW" altLang="en-US" sz="2400" dirty="0" smtClean="0"/>
              <a:t>、</a:t>
            </a:r>
            <a:r>
              <a:rPr lang="zh-TW" altLang="zh-TW" sz="2400" dirty="0"/>
              <a:t>自由</a:t>
            </a:r>
            <a:r>
              <a:rPr lang="zh-TW" altLang="zh-TW" sz="2400" dirty="0" smtClean="0"/>
              <a:t>聯想</a:t>
            </a:r>
            <a:endParaRPr lang="en-US" altLang="zh-TW" sz="2400" dirty="0" smtClean="0"/>
          </a:p>
          <a:p>
            <a:r>
              <a:rPr lang="zh-TW" altLang="zh-TW" sz="2800" dirty="0"/>
              <a:t>產生新的智慧財產的方法</a:t>
            </a:r>
            <a:r>
              <a:rPr lang="zh-TW" altLang="zh-TW" sz="2800" dirty="0" smtClean="0"/>
              <a:t>技巧</a:t>
            </a:r>
            <a:r>
              <a:rPr lang="zh-TW" altLang="en-US" sz="2800" dirty="0" smtClean="0"/>
              <a:t>：</a:t>
            </a:r>
            <a:r>
              <a:rPr lang="zh-TW" altLang="zh-TW" sz="2400" dirty="0"/>
              <a:t>增加功能或提升</a:t>
            </a:r>
            <a:r>
              <a:rPr lang="zh-TW" altLang="zh-TW" sz="2400" dirty="0" smtClean="0"/>
              <a:t>性能</a:t>
            </a:r>
            <a:r>
              <a:rPr lang="zh-TW" altLang="en-US" sz="2400" dirty="0" smtClean="0"/>
              <a:t>、</a:t>
            </a:r>
            <a:r>
              <a:rPr lang="zh-TW" altLang="zh-TW" sz="2400" dirty="0"/>
              <a:t>降低</a:t>
            </a:r>
            <a:r>
              <a:rPr lang="zh-TW" altLang="zh-TW" sz="2400" dirty="0" smtClean="0"/>
              <a:t>成本</a:t>
            </a:r>
            <a:endParaRPr lang="en-US" altLang="zh-TW" sz="2400" dirty="0" smtClean="0"/>
          </a:p>
          <a:p>
            <a:r>
              <a:rPr lang="zh-TW" altLang="zh-TW" sz="2800" dirty="0"/>
              <a:t>最簡設計的方法</a:t>
            </a:r>
            <a:r>
              <a:rPr lang="zh-TW" altLang="zh-TW" sz="2800" dirty="0" smtClean="0"/>
              <a:t>技巧</a:t>
            </a:r>
            <a:r>
              <a:rPr lang="zh-TW" altLang="en-US" sz="2800" dirty="0" smtClean="0"/>
              <a:t>：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</a:t>
            </a:r>
            <a:r>
              <a:rPr lang="zh-TW" altLang="en-US" sz="2400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2400" kern="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在四連桿組的所有潛力尚未被全部派上用場前，絕對不可以貿然嘗試六連桿七接頭</a:t>
            </a:r>
            <a:endParaRPr lang="en-US" altLang="zh-TW" sz="2400" kern="1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02C-1A6D-4F93-82A3-75CFB048479A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46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7772400" cy="1143000"/>
          </a:xfrm>
        </p:spPr>
        <p:txBody>
          <a:bodyPr/>
          <a:lstStyle/>
          <a:p>
            <a:r>
              <a:rPr lang="zh-TW" altLang="en-US" sz="5400" dirty="0" smtClean="0"/>
              <a:t>創意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7686" y="1981200"/>
            <a:ext cx="7380514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400" dirty="0" smtClean="0"/>
              <a:t>    </a:t>
            </a:r>
            <a:r>
              <a:rPr lang="zh-TW" altLang="zh-TW" sz="4400" dirty="0" smtClean="0"/>
              <a:t>有</a:t>
            </a:r>
            <a:r>
              <a:rPr lang="zh-TW" altLang="zh-TW" sz="4400" dirty="0"/>
              <a:t>意義的創意是在學理與實務的規範下，去做別人沒做過的，去想別人不敢想的，並在此過程中創造出新的價值出來。</a:t>
            </a:r>
            <a:endParaRPr lang="en-US" altLang="zh-TW" sz="4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02C-1A6D-4F93-82A3-75CFB048479A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23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4979" y="1461407"/>
            <a:ext cx="7980406" cy="3935063"/>
          </a:xfrm>
        </p:spPr>
        <p:txBody>
          <a:bodyPr/>
          <a:lstStyle/>
          <a:p>
            <a:pPr algn="l"/>
            <a:r>
              <a:rPr lang="zh-TW" altLang="zh-TW" sz="3600" kern="100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成功的研發成果需要</a:t>
            </a:r>
            <a:r>
              <a:rPr lang="zh-TW" altLang="zh-TW" sz="36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耐心</a:t>
            </a:r>
            <a:r>
              <a:rPr lang="zh-TW" altLang="zh-TW" sz="36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地持續改良</a:t>
            </a:r>
            <a:r>
              <a:rPr lang="zh-TW" altLang="en-US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雖</a:t>
            </a:r>
            <a:r>
              <a:rPr lang="zh-TW" altLang="zh-TW" sz="3600" kern="100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有合約的結案日</a:t>
            </a:r>
            <a:r>
              <a:rPr lang="zh-TW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zh-TW" altLang="zh-TW" sz="3600" kern="100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卻沒有心理的結案日</a:t>
            </a:r>
            <a:r>
              <a:rPr lang="zh-TW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一旦</a:t>
            </a:r>
            <a:r>
              <a:rPr lang="zh-TW" altLang="zh-TW" sz="3600" kern="100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簽約合作</a:t>
            </a:r>
            <a:r>
              <a:rPr lang="zh-TW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，就</a:t>
            </a:r>
            <a:r>
              <a:rPr lang="zh-TW" altLang="zh-TW" sz="3600" kern="100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以完全</a:t>
            </a:r>
            <a:r>
              <a:rPr lang="zh-TW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解決</a:t>
            </a:r>
            <a:r>
              <a:rPr lang="en-US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TW" sz="36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合約</a:t>
            </a:r>
            <a:r>
              <a:rPr lang="zh-TW" altLang="zh-TW" sz="36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設定的</a:t>
            </a:r>
            <a:r>
              <a:rPr lang="zh-TW" altLang="zh-TW" sz="36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研發</a:t>
            </a:r>
            <a:r>
              <a:rPr lang="zh-TW" altLang="en-US" sz="36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成果</a:t>
            </a:r>
            <a:r>
              <a:rPr lang="zh-TW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zh-TW" sz="3600" kern="100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唯一</a:t>
            </a:r>
            <a:r>
              <a:rPr lang="zh-TW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目標。</a:t>
            </a:r>
            <a:r>
              <a:rPr lang="en-US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例如</a:t>
            </a:r>
            <a:r>
              <a:rPr lang="en-US" altLang="zh-TW" sz="3600" kern="100" dirty="0" smtClean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……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02C-1A6D-4F93-82A3-75CFB048479A}" type="slidenum">
              <a:rPr lang="en-US" altLang="zh-TW" smtClean="0"/>
              <a:pPr/>
              <a:t>14</a:t>
            </a:fld>
            <a:endParaRPr lang="en-US" altLang="zh-TW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644979" y="318407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4800" b="1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追求完</a:t>
            </a:r>
            <a:r>
              <a:rPr lang="zh-TW" altLang="en-US" sz="4800" b="1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</a:t>
            </a:r>
            <a:r>
              <a:rPr lang="zh-TW" altLang="zh-TW" sz="4800" b="1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4800" b="1" kern="1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決心</a:t>
            </a:r>
            <a:endParaRPr lang="zh-TW" altLang="en-US" sz="4800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38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8300" y="1371600"/>
            <a:ext cx="8489950" cy="4997450"/>
          </a:xfrm>
        </p:spPr>
        <p:txBody>
          <a:bodyPr/>
          <a:lstStyle/>
          <a:p>
            <a:r>
              <a:rPr lang="zh-TW" altLang="zh-TW" sz="4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與合作廠商之長期配合，必須植基於不斷的、有價值的研發成果</a:t>
            </a:r>
            <a:r>
              <a:rPr lang="zh-TW" altLang="zh-TW" sz="40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kern="1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4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研發成果還要在</a:t>
            </a:r>
            <a:r>
              <a:rPr lang="zh-TW" altLang="zh-TW" sz="40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期中及</a:t>
            </a:r>
            <a:r>
              <a:rPr lang="zh-TW" altLang="en-US" sz="4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期末</a:t>
            </a:r>
            <a:r>
              <a:rPr lang="zh-TW" altLang="zh-TW" sz="40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報告</a:t>
            </a:r>
            <a:r>
              <a:rPr lang="zh-TW" altLang="en-US" sz="40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時</a:t>
            </a:r>
            <a:r>
              <a:rPr lang="zh-TW" altLang="zh-TW" sz="40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4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經歷廠商嚴格的檢驗，其審查之嚴格與</a:t>
            </a:r>
            <a:r>
              <a:rPr lang="zh-TW" altLang="zh-TW" sz="40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挑剔</a:t>
            </a:r>
            <a:r>
              <a:rPr lang="zh-TW" altLang="en-US" sz="40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40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絕對</a:t>
            </a:r>
            <a:r>
              <a:rPr lang="zh-TW" altLang="zh-TW" sz="4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不輸</a:t>
            </a:r>
            <a:r>
              <a:rPr lang="zh-TW" altLang="zh-TW" sz="4000" b="1" u="sng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專利審查</a:t>
            </a:r>
            <a:r>
              <a:rPr lang="zh-TW" altLang="zh-TW" sz="4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zh-TW" altLang="zh-TW" sz="4000" b="1" u="sng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論文審查</a:t>
            </a:r>
            <a:r>
              <a:rPr lang="zh-TW" altLang="zh-TW" sz="4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，畢竟廠商追求的是</a:t>
            </a:r>
            <a:r>
              <a:rPr lang="zh-TW" altLang="zh-TW" sz="4000" b="1" u="sng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將本求利</a:t>
            </a:r>
            <a:r>
              <a:rPr lang="zh-TW" altLang="zh-TW" sz="4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zh-TW" altLang="zh-TW" sz="4000" b="1" u="sng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永續</a:t>
            </a:r>
            <a:r>
              <a:rPr lang="zh-TW" altLang="zh-TW" sz="4000" b="1" u="sng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經營</a:t>
            </a:r>
            <a:r>
              <a:rPr lang="zh-TW" altLang="zh-TW" sz="40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4000" kern="1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u="sng" kern="1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02C-1A6D-4F93-82A3-75CFB048479A}" type="slidenum">
              <a:rPr lang="en-US" altLang="zh-TW" smtClean="0"/>
              <a:pPr/>
              <a:t>15</a:t>
            </a:fld>
            <a:endParaRPr lang="en-US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93965" y="0"/>
            <a:ext cx="7772400" cy="1143000"/>
          </a:xfrm>
        </p:spPr>
        <p:txBody>
          <a:bodyPr/>
          <a:lstStyle/>
          <a:p>
            <a:r>
              <a:rPr lang="zh-TW" altLang="en-US" b="1" kern="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長久穩定的合作關係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10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96293"/>
          </a:xfrm>
        </p:spPr>
        <p:txBody>
          <a:bodyPr/>
          <a:lstStyle/>
          <a:p>
            <a:r>
              <a:rPr lang="zh-TW" altLang="en-US" sz="5400" b="1" dirty="0">
                <a:ea typeface="標楷體" panose="03000509000000000000" pitchFamily="65" charset="-120"/>
              </a:rPr>
              <a:t>專利技術報告內文</a:t>
            </a:r>
            <a:r>
              <a:rPr lang="zh-TW" altLang="en-US" sz="5400" b="1" dirty="0" smtClean="0">
                <a:ea typeface="標楷體" panose="03000509000000000000" pitchFamily="65" charset="-120"/>
              </a:rPr>
              <a:t>結構</a:t>
            </a:r>
            <a:r>
              <a:rPr lang="en-US" altLang="zh-TW" sz="5400" b="1" dirty="0" smtClean="0"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ea typeface="標楷體" panose="03000509000000000000" pitchFamily="65" charset="-120"/>
              </a:rPr>
            </a:br>
            <a: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  <a:hlinkClick r:id="rId2" action="ppaction://hlinkfile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  <a:hlinkClick r:id="rId2" action="ppaction://hlinkfile"/>
              </a:rPr>
            </a:b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  <a:hlinkClick r:id="rId2" action="ppaction://hlinkfile"/>
              </a:rPr>
              <a:t>代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  <a:hlinkClick r:id="rId2" action="ppaction://hlinkfile"/>
              </a:rPr>
              <a:t>表</a:t>
            </a: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  <a:hlinkClick r:id="rId2" action="ppaction://hlinkfile"/>
              </a:rPr>
              <a:t>成果技術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  <a:hlinkClick r:id="rId2" action="ppaction://hlinkfile"/>
              </a:rPr>
              <a:t>報告 </a:t>
            </a:r>
            <a: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&amp; 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  <a:hlinkClick r:id="rId3" action="ppaction://hlinkfile"/>
              </a:rPr>
              <a:t>參考</a:t>
            </a: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  <a:hlinkClick r:id="rId3" action="ppaction://hlinkfile"/>
              </a:rPr>
              <a:t>成果技術</a:t>
            </a:r>
            <a:r>
              <a:rPr lang="zh-TW" altLang="en-US" sz="2800" dirty="0" smtClean="0">
                <a:solidFill>
                  <a:schemeClr val="bg1"/>
                </a:solidFill>
                <a:ea typeface="標楷體" panose="03000509000000000000" pitchFamily="65" charset="-120"/>
                <a:hlinkClick r:id="rId3" action="ppaction://hlinkfile"/>
              </a:rPr>
              <a:t>報告</a:t>
            </a:r>
            <a: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chemeClr val="bg1"/>
                </a:solidFill>
                <a:ea typeface="標楷體" panose="03000509000000000000" pitchFamily="65" charset="-120"/>
              </a:rPr>
            </a:br>
            <a:r>
              <a:rPr lang="zh-TW" altLang="en-US" sz="2400" dirty="0" smtClean="0">
                <a:solidFill>
                  <a:schemeClr val="bg1"/>
                </a:solidFill>
                <a:ea typeface="標楷體" panose="03000509000000000000" pitchFamily="65" charset="-120"/>
                <a:hlinkClick r:id="rId4"/>
              </a:rPr>
              <a:t>教育部</a:t>
            </a:r>
            <a:r>
              <a:rPr lang="zh-TW" altLang="en-US" sz="2400" dirty="0">
                <a:solidFill>
                  <a:schemeClr val="bg1"/>
                </a:solidFill>
                <a:ea typeface="標楷體" panose="03000509000000000000" pitchFamily="65" charset="-120"/>
                <a:hlinkClick r:id="rId4"/>
              </a:rPr>
              <a:t>產學合作</a:t>
            </a:r>
            <a:r>
              <a:rPr lang="zh-TW" altLang="en-US" sz="2400" dirty="0" smtClean="0">
                <a:solidFill>
                  <a:schemeClr val="bg1"/>
                </a:solidFill>
                <a:ea typeface="標楷體" panose="03000509000000000000" pitchFamily="65" charset="-120"/>
                <a:hlinkClick r:id="rId4"/>
              </a:rPr>
              <a:t>資訊網</a:t>
            </a:r>
            <a:r>
              <a:rPr lang="en-US" altLang="zh-TW" sz="2400" dirty="0" smtClean="0">
                <a:solidFill>
                  <a:schemeClr val="bg1"/>
                </a:solidFill>
                <a:ea typeface="標楷體" panose="03000509000000000000" pitchFamily="65" charset="-120"/>
                <a:hlinkClick r:id="rId4"/>
              </a:rPr>
              <a:t>—</a:t>
            </a:r>
            <a:r>
              <a:rPr lang="zh-TW" altLang="en-US" sz="2400" dirty="0" smtClean="0">
                <a:solidFill>
                  <a:schemeClr val="bg1"/>
                </a:solidFill>
                <a:ea typeface="標楷體" panose="03000509000000000000" pitchFamily="65" charset="-120"/>
                <a:hlinkClick r:id="rId4"/>
              </a:rPr>
              <a:t>教師技術升等</a:t>
            </a:r>
            <a:r>
              <a:rPr lang="en-US" altLang="zh-TW" sz="2400" dirty="0" smtClean="0">
                <a:solidFill>
                  <a:schemeClr val="bg1"/>
                </a:solidFill>
                <a:ea typeface="標楷體" panose="03000509000000000000" pitchFamily="65" charset="-120"/>
                <a:hlinkClick r:id="rId4"/>
              </a:rPr>
              <a:t>—</a:t>
            </a:r>
            <a:r>
              <a:rPr lang="zh-TW" altLang="en-US" sz="2400" dirty="0" smtClean="0">
                <a:solidFill>
                  <a:schemeClr val="bg1"/>
                </a:solidFill>
                <a:ea typeface="標楷體" panose="03000509000000000000" pitchFamily="65" charset="-120"/>
                <a:hlinkClick r:id="rId4"/>
              </a:rPr>
              <a:t>送審通過資料庫檢索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22864" y="2996293"/>
            <a:ext cx="2628900" cy="3458935"/>
          </a:xfrm>
        </p:spPr>
        <p:txBody>
          <a:bodyPr/>
          <a:lstStyle/>
          <a:p>
            <a:r>
              <a:rPr lang="zh-TW" altLang="en-US" sz="3600" b="1" dirty="0">
                <a:ea typeface="標楷體" panose="03000509000000000000" pitchFamily="65" charset="-120"/>
              </a:rPr>
              <a:t>研發</a:t>
            </a:r>
            <a:r>
              <a:rPr lang="zh-TW" altLang="en-US" sz="3600" b="1" dirty="0" smtClean="0">
                <a:ea typeface="標楷體" panose="03000509000000000000" pitchFamily="65" charset="-120"/>
              </a:rPr>
              <a:t>理念</a:t>
            </a:r>
            <a:endParaRPr lang="en-US" altLang="zh-TW" sz="3600" b="1" dirty="0" smtClean="0"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ea typeface="標楷體" panose="03000509000000000000" pitchFamily="65" charset="-120"/>
              </a:rPr>
              <a:t>學理基礎</a:t>
            </a:r>
            <a:endParaRPr lang="en-US" altLang="zh-TW" sz="3600" b="1" dirty="0" smtClean="0"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ea typeface="標楷體" panose="03000509000000000000" pitchFamily="65" charset="-120"/>
              </a:rPr>
              <a:t>主題內容</a:t>
            </a:r>
            <a:endParaRPr lang="en-US" altLang="zh-TW" sz="3600" b="1" dirty="0" smtClean="0"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ea typeface="標楷體" panose="03000509000000000000" pitchFamily="65" charset="-120"/>
              </a:rPr>
              <a:t>方法技巧</a:t>
            </a:r>
            <a:endParaRPr lang="en-US" altLang="zh-TW" sz="3600" b="1" dirty="0" smtClean="0"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ea typeface="標楷體" panose="03000509000000000000" pitchFamily="65" charset="-120"/>
              </a:rPr>
              <a:t>成果</a:t>
            </a:r>
            <a:r>
              <a:rPr lang="zh-TW" altLang="en-US" sz="3600" b="1" dirty="0">
                <a:ea typeface="標楷體" panose="03000509000000000000" pitchFamily="65" charset="-120"/>
              </a:rPr>
              <a:t>貢獻</a:t>
            </a:r>
            <a:br>
              <a:rPr lang="zh-TW" altLang="en-US" sz="3600" b="1" dirty="0">
                <a:ea typeface="標楷體" panose="03000509000000000000" pitchFamily="65" charset="-120"/>
              </a:rPr>
            </a:b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02C-1A6D-4F93-82A3-75CFB048479A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09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/>
              <a:t>外審評分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6142" y="2326820"/>
            <a:ext cx="6662057" cy="3769179"/>
          </a:xfrm>
        </p:spPr>
        <p:txBody>
          <a:bodyPr/>
          <a:lstStyle/>
          <a:p>
            <a:r>
              <a:rPr lang="zh-TW" altLang="en-US" sz="3600" dirty="0" smtClean="0"/>
              <a:t>院級外審：</a:t>
            </a:r>
            <a:r>
              <a:rPr lang="en-US" altLang="zh-TW" sz="3600" dirty="0" smtClean="0"/>
              <a:t>82</a:t>
            </a:r>
            <a:r>
              <a:rPr lang="zh-TW" altLang="en-US" sz="3600" dirty="0" smtClean="0"/>
              <a:t>、</a:t>
            </a:r>
            <a:r>
              <a:rPr lang="en-US" altLang="zh-TW" sz="3600" dirty="0" smtClean="0"/>
              <a:t>80</a:t>
            </a:r>
            <a:r>
              <a:rPr lang="zh-TW" altLang="en-US" sz="3600" dirty="0" smtClean="0"/>
              <a:t>、</a:t>
            </a:r>
            <a:r>
              <a:rPr lang="en-US" altLang="zh-TW" sz="3600" dirty="0" smtClean="0"/>
              <a:t>80</a:t>
            </a:r>
          </a:p>
          <a:p>
            <a:r>
              <a:rPr lang="zh-TW" altLang="en-US" sz="3600" dirty="0" smtClean="0"/>
              <a:t>校級外審：</a:t>
            </a:r>
            <a:r>
              <a:rPr lang="en-US" altLang="zh-TW" sz="3600" dirty="0" smtClean="0"/>
              <a:t>91</a:t>
            </a:r>
            <a:r>
              <a:rPr lang="zh-TW" altLang="en-US" sz="3600" dirty="0" smtClean="0"/>
              <a:t>、</a:t>
            </a:r>
            <a:r>
              <a:rPr lang="en-US" altLang="zh-TW" sz="3600" dirty="0" smtClean="0"/>
              <a:t>87</a:t>
            </a:r>
            <a:r>
              <a:rPr lang="zh-TW" altLang="en-US" sz="3600" dirty="0" smtClean="0"/>
              <a:t>、</a:t>
            </a:r>
            <a:r>
              <a:rPr lang="en-US" altLang="zh-TW" sz="3600" dirty="0" smtClean="0"/>
              <a:t>85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02C-1A6D-4F93-82A3-75CFB048479A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98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3100" y="457200"/>
            <a:ext cx="7772400" cy="1143000"/>
          </a:xfrm>
        </p:spPr>
        <p:txBody>
          <a:bodyPr/>
          <a:lstStyle/>
          <a:p>
            <a:r>
              <a:rPr lang="zh-TW" altLang="en-US" sz="6000" dirty="0" smtClean="0"/>
              <a:t>小結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82700" y="1981200"/>
            <a:ext cx="7669914" cy="4114800"/>
          </a:xfrm>
        </p:spPr>
        <p:txBody>
          <a:bodyPr/>
          <a:lstStyle/>
          <a:p>
            <a:r>
              <a:rPr lang="zh-TW" altLang="en-US" sz="4400" dirty="0" smtClean="0"/>
              <a:t>腳踏實地 累積成果。</a:t>
            </a:r>
            <a:endParaRPr lang="en-US" altLang="zh-TW" sz="4400" dirty="0" smtClean="0"/>
          </a:p>
          <a:p>
            <a:r>
              <a:rPr lang="zh-TW" altLang="en-US" sz="4400" dirty="0" smtClean="0"/>
              <a:t>真誠詳實 撰寫報告。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02C-1A6D-4F93-82A3-75CFB048479A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37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02C-1A6D-4F93-82A3-75CFB048479A}" type="slidenum">
              <a:rPr lang="en-US" altLang="zh-TW" smtClean="0"/>
              <a:pPr/>
              <a:t>19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420"/>
            <a:ext cx="9144000" cy="4421160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8420"/>
          </a:xfrm>
        </p:spPr>
        <p:txBody>
          <a:bodyPr/>
          <a:lstStyle/>
          <a:p>
            <a:r>
              <a:rPr lang="zh-TW" altLang="en-US" sz="6000" dirty="0" smtClean="0"/>
              <a:t>作品集 </a:t>
            </a:r>
            <a:r>
              <a:rPr lang="en-US" altLang="zh-TW" sz="6000" dirty="0" smtClean="0"/>
              <a:t>I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318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1C15974-76AD-4A36-8E59-514301283CAB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5122" name="投影片編號版面配置區 5"/>
          <p:cNvSpPr txBox="1">
            <a:spLocks noGrp="1"/>
          </p:cNvSpPr>
          <p:nvPr/>
        </p:nvSpPr>
        <p:spPr bwMode="auto">
          <a:xfrm>
            <a:off x="8324850" y="6572250"/>
            <a:ext cx="533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r" eaLnBrk="1" hangingPunct="1"/>
            <a:fld id="{28AFBA9F-B569-4E0D-8FCB-ECD984994110}" type="slidenum">
              <a:rPr lang="en-US" altLang="zh-TW" sz="1400">
                <a:solidFill>
                  <a:schemeClr val="tx1"/>
                </a:solidFill>
                <a:effectLst/>
                <a:ea typeface="新細明體" panose="02020500000000000000" pitchFamily="18" charset="-120"/>
              </a:rPr>
              <a:pPr algn="r" eaLnBrk="1" hangingPunct="1"/>
              <a:t>2</a:t>
            </a:fld>
            <a:endParaRPr lang="en-US" altLang="zh-TW" sz="1400">
              <a:solidFill>
                <a:schemeClr val="tx1"/>
              </a:solidFill>
              <a:effectLst/>
              <a:ea typeface="新細明體" panose="02020500000000000000" pitchFamily="18" charset="-12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00099"/>
            <a:ext cx="9144000" cy="567689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800" dirty="0" smtClean="0"/>
              <a:t>1978~1982: </a:t>
            </a:r>
            <a:r>
              <a:rPr lang="zh-TW" altLang="en-US" sz="2800" dirty="0" smtClean="0"/>
              <a:t>國立交通大學，機械系，學士 </a:t>
            </a:r>
          </a:p>
          <a:p>
            <a:pPr eaLnBrk="1" hangingPunct="1">
              <a:lnSpc>
                <a:spcPct val="80000"/>
              </a:lnSpc>
            </a:pPr>
            <a:r>
              <a:rPr kumimoji="0" lang="en-US" altLang="zh-TW" sz="2800" dirty="0" smtClean="0"/>
              <a:t>1984~1990: </a:t>
            </a:r>
            <a:r>
              <a:rPr kumimoji="0" lang="zh-TW" altLang="en-US" sz="2800" dirty="0" smtClean="0"/>
              <a:t>美國</a:t>
            </a:r>
            <a:r>
              <a:rPr kumimoji="0" lang="en-US" altLang="zh-TW" sz="2800" dirty="0" smtClean="0"/>
              <a:t>Tennessee Tech. University, M.S. &amp; Ph.D.</a:t>
            </a:r>
            <a:endParaRPr kumimoji="0" lang="zh-TW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kumimoji="0" lang="en-US" altLang="zh-TW" sz="2800" dirty="0" smtClean="0">
                <a:solidFill>
                  <a:schemeClr val="tx1"/>
                </a:solidFill>
              </a:rPr>
              <a:t>1991</a:t>
            </a:r>
            <a:r>
              <a:rPr kumimoji="0" lang="en-US" altLang="zh-TW" sz="2800" dirty="0" smtClean="0"/>
              <a:t>~Now: </a:t>
            </a:r>
            <a:r>
              <a:rPr kumimoji="0" lang="zh-TW" altLang="en-US" sz="2800" dirty="0" smtClean="0"/>
              <a:t>國立臺北科技大學 機械系 副教授 </a:t>
            </a:r>
            <a:r>
              <a:rPr kumimoji="0" lang="en-US" altLang="zh-TW" sz="2800" dirty="0" smtClean="0"/>
              <a:t>&amp; </a:t>
            </a:r>
            <a:r>
              <a:rPr kumimoji="0" lang="zh-TW" altLang="en-US" sz="2800" dirty="0" smtClean="0"/>
              <a:t>教授</a:t>
            </a:r>
          </a:p>
          <a:p>
            <a:pPr eaLnBrk="1" hangingPunct="1">
              <a:lnSpc>
                <a:spcPct val="80000"/>
              </a:lnSpc>
            </a:pPr>
            <a:r>
              <a:rPr kumimoji="0" lang="en-US" altLang="zh-TW" sz="2800" dirty="0" smtClean="0"/>
              <a:t>2003~Now: </a:t>
            </a:r>
            <a:r>
              <a:rPr kumimoji="0" lang="zh-TW" altLang="en-US" sz="2800" dirty="0" smtClean="0"/>
              <a:t>積極投入產學合作，協助業界：突破專利、</a:t>
            </a:r>
            <a:endParaRPr kumimoji="0" lang="en-US" altLang="zh-TW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kumimoji="0" lang="en-US" altLang="zh-TW" sz="2800" dirty="0"/>
              <a:t> </a:t>
            </a:r>
            <a:r>
              <a:rPr kumimoji="0" lang="en-US" altLang="zh-TW" sz="2800" dirty="0" smtClean="0"/>
              <a:t>                       </a:t>
            </a:r>
            <a:r>
              <a:rPr kumimoji="0" lang="zh-TW" altLang="en-US" sz="2800" dirty="0" smtClean="0"/>
              <a:t>降低成本、提升性能、增加功能</a:t>
            </a:r>
          </a:p>
          <a:p>
            <a:pPr eaLnBrk="1" hangingPunct="1">
              <a:lnSpc>
                <a:spcPct val="80000"/>
              </a:lnSpc>
            </a:pPr>
            <a:r>
              <a:rPr kumimoji="0" lang="zh-TW" altLang="en-US" sz="2800" dirty="0" smtClean="0"/>
              <a:t>研究領域：</a:t>
            </a:r>
            <a:r>
              <a:rPr kumimoji="0" lang="zh-TW" altLang="en-US" sz="2800" dirty="0" smtClean="0">
                <a:solidFill>
                  <a:srgbClr val="FFFF00"/>
                </a:solidFill>
              </a:rPr>
              <a:t>產品及設備之創意設計</a:t>
            </a:r>
            <a:r>
              <a:rPr kumimoji="0" lang="zh-TW" altLang="en-US" sz="2800" dirty="0" smtClean="0"/>
              <a:t>，包括：</a:t>
            </a:r>
            <a:endParaRPr kumimoji="0" lang="en-US" altLang="zh-TW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kumimoji="0" lang="zh-TW" altLang="en-US" sz="2800" dirty="0" smtClean="0"/>
              <a:t>      </a:t>
            </a:r>
            <a:r>
              <a:rPr lang="zh-TW" altLang="en-US" sz="2800" dirty="0" smtClean="0"/>
              <a:t>輪</a:t>
            </a:r>
            <a:r>
              <a:rPr lang="zh-TW" altLang="zh-TW" sz="2800" dirty="0" smtClean="0"/>
              <a:t>椅</a:t>
            </a:r>
            <a:r>
              <a:rPr lang="zh-TW" altLang="zh-TW" sz="2800" dirty="0"/>
              <a:t>設計、病床設計、傘具設計</a:t>
            </a:r>
            <a:r>
              <a:rPr lang="zh-TW" altLang="zh-TW" sz="2800" dirty="0" smtClean="0"/>
              <a:t>、傢俱設計、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      </a:t>
            </a:r>
            <a:r>
              <a:rPr lang="zh-TW" altLang="zh-TW" sz="2800" dirty="0" smtClean="0"/>
              <a:t>醫療輔具設計、太陽能</a:t>
            </a:r>
            <a:r>
              <a:rPr lang="zh-TW" altLang="zh-TW" sz="2800" dirty="0"/>
              <a:t>追日系統設計、代步車設計</a:t>
            </a:r>
            <a:r>
              <a:rPr lang="zh-TW" altLang="zh-TW" sz="2800" dirty="0" smtClean="0"/>
              <a:t>、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  </a:t>
            </a:r>
            <a:r>
              <a:rPr lang="zh-TW" altLang="en-US" sz="2800" dirty="0" smtClean="0"/>
              <a:t>    </a:t>
            </a:r>
            <a:r>
              <a:rPr lang="zh-TW" altLang="zh-TW" sz="2800" dirty="0" smtClean="0"/>
              <a:t>生活</a:t>
            </a:r>
            <a:r>
              <a:rPr lang="zh-TW" altLang="zh-TW" sz="2800" dirty="0"/>
              <a:t>用品設計、自行車設計、運動</a:t>
            </a:r>
            <a:r>
              <a:rPr lang="zh-TW" altLang="en-US" sz="2800" dirty="0"/>
              <a:t>及健身</a:t>
            </a:r>
            <a:r>
              <a:rPr lang="zh-TW" altLang="zh-TW" sz="2800" dirty="0"/>
              <a:t>器材設計、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  </a:t>
            </a:r>
            <a:r>
              <a:rPr lang="zh-TW" altLang="en-US" sz="2800" dirty="0" smtClean="0"/>
              <a:t>    </a:t>
            </a:r>
            <a:r>
              <a:rPr lang="zh-TW" altLang="zh-TW" sz="2800" dirty="0" smtClean="0"/>
              <a:t>引擎</a:t>
            </a:r>
            <a:r>
              <a:rPr lang="zh-TW" altLang="zh-TW" sz="2800" dirty="0"/>
              <a:t>機構設計、懸吊及轉向機構設計、手工具設計、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  </a:t>
            </a:r>
            <a:r>
              <a:rPr lang="zh-TW" altLang="en-US" sz="2800" dirty="0" smtClean="0"/>
              <a:t>    體</a:t>
            </a:r>
            <a:r>
              <a:rPr lang="zh-TW" altLang="zh-TW" sz="2800" dirty="0"/>
              <a:t>感遊戲機設計、</a:t>
            </a:r>
            <a:r>
              <a:rPr lang="zh-TW" altLang="en-US" sz="2800" dirty="0"/>
              <a:t>圓編</a:t>
            </a:r>
            <a:r>
              <a:rPr lang="zh-TW" altLang="zh-TW" sz="2800" dirty="0"/>
              <a:t>針織機設計、製程設備設計、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  </a:t>
            </a:r>
            <a:r>
              <a:rPr lang="zh-TW" altLang="en-US" sz="2800" dirty="0" smtClean="0"/>
              <a:t>    </a:t>
            </a:r>
            <a:r>
              <a:rPr lang="zh-TW" altLang="zh-TW" sz="2800" dirty="0" smtClean="0"/>
              <a:t>斷路</a:t>
            </a:r>
            <a:r>
              <a:rPr lang="zh-TW" altLang="zh-TW" sz="2800" dirty="0"/>
              <a:t>器設計、自動化設備設計、螢幕轉向機構設計、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  </a:t>
            </a:r>
            <a:r>
              <a:rPr lang="zh-TW" altLang="en-US" sz="2800" dirty="0" smtClean="0"/>
              <a:t>    </a:t>
            </a:r>
            <a:r>
              <a:rPr lang="zh-TW" altLang="zh-TW" sz="2800" dirty="0" smtClean="0"/>
              <a:t>電動</a:t>
            </a:r>
            <a:r>
              <a:rPr lang="zh-TW" altLang="zh-TW" sz="2800" dirty="0"/>
              <a:t>工具設計</a:t>
            </a:r>
            <a:r>
              <a:rPr lang="zh-TW" altLang="en-US" sz="2800" dirty="0"/>
              <a:t>、保建用品設計、家電產品機構設計、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  </a:t>
            </a:r>
            <a:r>
              <a:rPr lang="zh-TW" altLang="en-US" sz="2800" dirty="0" smtClean="0"/>
              <a:t>    文</a:t>
            </a:r>
            <a:r>
              <a:rPr lang="zh-TW" altLang="zh-TW" sz="2800" dirty="0" smtClean="0"/>
              <a:t>具</a:t>
            </a:r>
            <a:r>
              <a:rPr lang="zh-TW" altLang="zh-TW" sz="2800" dirty="0"/>
              <a:t>設計、咖啡機設計、吊牌</a:t>
            </a:r>
            <a:r>
              <a:rPr lang="zh-TW" altLang="en-US" sz="2800" dirty="0"/>
              <a:t>機</a:t>
            </a:r>
            <a:r>
              <a:rPr lang="zh-TW" altLang="zh-TW" sz="2800" dirty="0"/>
              <a:t>設計、工具機設計、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  </a:t>
            </a:r>
            <a:r>
              <a:rPr lang="zh-TW" altLang="en-US" sz="2800" dirty="0" smtClean="0"/>
              <a:t>    曝光</a:t>
            </a:r>
            <a:r>
              <a:rPr lang="zh-TW" altLang="en-US" sz="2800" dirty="0"/>
              <a:t>機設計、</a:t>
            </a:r>
            <a:r>
              <a:rPr lang="zh-TW" altLang="zh-TW" sz="2800" dirty="0"/>
              <a:t>鉸鏈設計</a:t>
            </a:r>
            <a:r>
              <a:rPr lang="zh-TW" altLang="en-US" sz="2800" dirty="0"/>
              <a:t>、國防科技</a:t>
            </a:r>
            <a:endParaRPr kumimoji="0" lang="zh-TW" alt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924050" y="1"/>
            <a:ext cx="4838700" cy="8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4400" b="1" dirty="0">
                <a:solidFill>
                  <a:srgbClr val="FFFF00"/>
                </a:solidFill>
                <a:effectLst/>
              </a:rPr>
              <a:t>簡歷</a:t>
            </a:r>
          </a:p>
        </p:txBody>
      </p:sp>
    </p:spTree>
    <p:extLst>
      <p:ext uri="{BB962C8B-B14F-4D97-AF65-F5344CB8AC3E}">
        <p14:creationId xmlns:p14="http://schemas.microsoft.com/office/powerpoint/2010/main" val="9614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02C-1A6D-4F93-82A3-75CFB048479A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423"/>
            <a:ext cx="9144000" cy="4395154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8420"/>
          </a:xfrm>
        </p:spPr>
        <p:txBody>
          <a:bodyPr/>
          <a:lstStyle/>
          <a:p>
            <a:r>
              <a:rPr lang="zh-TW" altLang="en-US" sz="6000" dirty="0" smtClean="0"/>
              <a:t>作品集 </a:t>
            </a:r>
            <a:r>
              <a:rPr lang="en-US" altLang="zh-TW" sz="6000" dirty="0" smtClean="0"/>
              <a:t>II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412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02C-1A6D-4F93-82A3-75CFB048479A}" type="slidenum">
              <a:rPr lang="en-US" altLang="zh-TW" smtClean="0"/>
              <a:pPr/>
              <a:t>21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8420"/>
          </a:xfrm>
        </p:spPr>
        <p:txBody>
          <a:bodyPr/>
          <a:lstStyle/>
          <a:p>
            <a:r>
              <a:rPr lang="zh-TW" altLang="en-US" sz="6000" dirty="0" smtClean="0"/>
              <a:t>作品集 </a:t>
            </a:r>
            <a:r>
              <a:rPr lang="en-US" altLang="zh-TW" sz="6000" dirty="0" smtClean="0"/>
              <a:t>III</a:t>
            </a:r>
            <a:endParaRPr lang="zh-TW" altLang="en-US" sz="6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636"/>
            <a:ext cx="9144000" cy="32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5557" y="5442"/>
            <a:ext cx="8139793" cy="1496787"/>
          </a:xfrm>
        </p:spPr>
        <p:txBody>
          <a:bodyPr/>
          <a:lstStyle/>
          <a:p>
            <a:pPr algn="r"/>
            <a:r>
              <a:rPr lang="zh-TW" altLang="en-US" dirty="0"/>
              <a:t>專科以上學校教師資格審定</a:t>
            </a:r>
            <a:r>
              <a:rPr lang="zh-TW" altLang="en-US" dirty="0" smtClean="0"/>
              <a:t>辦法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zh-TW" sz="2400" dirty="0">
                <a:solidFill>
                  <a:schemeClr val="bg1"/>
                </a:solidFill>
              </a:rPr>
              <a:t>( </a:t>
            </a:r>
            <a:r>
              <a:rPr lang="zh-TW" altLang="en-US" sz="2400" dirty="0">
                <a:solidFill>
                  <a:schemeClr val="bg1"/>
                </a:solidFill>
              </a:rPr>
              <a:t>民國 </a:t>
            </a:r>
            <a:r>
              <a:rPr lang="en-US" altLang="zh-TW" sz="2400" dirty="0">
                <a:solidFill>
                  <a:schemeClr val="bg1"/>
                </a:solidFill>
              </a:rPr>
              <a:t>99 </a:t>
            </a:r>
            <a:r>
              <a:rPr lang="zh-TW" altLang="en-US" sz="2400" dirty="0">
                <a:solidFill>
                  <a:schemeClr val="bg1"/>
                </a:solidFill>
              </a:rPr>
              <a:t>年 </a:t>
            </a:r>
            <a:r>
              <a:rPr lang="en-US" altLang="zh-TW" sz="2400" dirty="0">
                <a:solidFill>
                  <a:schemeClr val="bg1"/>
                </a:solidFill>
              </a:rPr>
              <a:t>11 </a:t>
            </a:r>
            <a:r>
              <a:rPr lang="zh-TW" altLang="en-US" sz="2400" dirty="0">
                <a:solidFill>
                  <a:schemeClr val="bg1"/>
                </a:solidFill>
              </a:rPr>
              <a:t>月 </a:t>
            </a:r>
            <a:r>
              <a:rPr lang="en-US" altLang="zh-TW" sz="2400" dirty="0">
                <a:solidFill>
                  <a:schemeClr val="bg1"/>
                </a:solidFill>
              </a:rPr>
              <a:t>24 </a:t>
            </a:r>
            <a:r>
              <a:rPr lang="zh-TW" altLang="en-US" sz="2400" dirty="0">
                <a:solidFill>
                  <a:schemeClr val="bg1"/>
                </a:solidFill>
              </a:rPr>
              <a:t>日 修正 </a:t>
            </a:r>
            <a:r>
              <a:rPr lang="en-US" altLang="zh-TW" sz="2400" dirty="0" smtClean="0">
                <a:solidFill>
                  <a:schemeClr val="bg1"/>
                </a:solidFill>
              </a:rPr>
              <a:t>)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02C-1A6D-4F93-82A3-75CFB048479A}" type="slidenum">
              <a:rPr lang="en-US" altLang="zh-TW" smtClean="0"/>
              <a:pPr/>
              <a:t>3</a:t>
            </a:fld>
            <a:endParaRPr lang="en-US" altLang="zh-TW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0" y="1387929"/>
            <a:ext cx="9143999" cy="504552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600" b="1" dirty="0"/>
              <a:t>第 </a:t>
            </a:r>
            <a:r>
              <a:rPr lang="en-US" altLang="zh-TW" sz="2600" b="1" dirty="0"/>
              <a:t>18 </a:t>
            </a:r>
            <a:r>
              <a:rPr lang="zh-TW" altLang="en-US" sz="2600" b="1" dirty="0"/>
              <a:t>條</a:t>
            </a:r>
            <a:r>
              <a:rPr lang="zh-TW" altLang="en-US" sz="2600" dirty="0"/>
              <a:t/>
            </a:r>
            <a:br>
              <a:rPr lang="zh-TW" altLang="en-US" sz="2600" dirty="0"/>
            </a:br>
            <a:r>
              <a:rPr lang="zh-TW" altLang="en-US" sz="2600" dirty="0"/>
              <a:t>依本條例第十四條第三項規定以作品、成就證明或技術報告代替專門</a:t>
            </a:r>
            <a:r>
              <a:rPr lang="zh-TW" altLang="en-US" sz="2600" dirty="0" smtClean="0"/>
              <a:t>著作送</a:t>
            </a:r>
            <a:r>
              <a:rPr lang="zh-TW" altLang="en-US" sz="2600" dirty="0"/>
              <a:t>審者，其條件如下：</a:t>
            </a:r>
            <a:br>
              <a:rPr lang="zh-TW" altLang="en-US" sz="2600" dirty="0"/>
            </a:br>
            <a:r>
              <a:rPr lang="zh-TW" altLang="en-US" sz="2600" dirty="0"/>
              <a:t>一</a:t>
            </a:r>
            <a:r>
              <a:rPr lang="zh-TW" altLang="en-US" sz="2600" dirty="0" smtClean="0"/>
              <a:t>、</a:t>
            </a:r>
            <a:r>
              <a:rPr lang="zh-TW" altLang="en-US" sz="2600" dirty="0"/>
              <a:t>藝術類科教師</a:t>
            </a:r>
            <a:r>
              <a:rPr lang="en-US" altLang="zh-TW" sz="2600" dirty="0" smtClean="0"/>
              <a:t>……..</a:t>
            </a:r>
          </a:p>
          <a:p>
            <a:pPr marL="0" indent="0">
              <a:buNone/>
            </a:pPr>
            <a:r>
              <a:rPr lang="zh-TW" altLang="en-US" sz="2600" dirty="0" smtClean="0"/>
              <a:t>二</a:t>
            </a:r>
            <a:r>
              <a:rPr lang="zh-TW" altLang="en-US" sz="2600" dirty="0"/>
              <a:t>、</a:t>
            </a:r>
            <a:r>
              <a:rPr lang="zh-TW" altLang="en-US" sz="2600" dirty="0">
                <a:solidFill>
                  <a:srgbClr val="FFFF00"/>
                </a:solidFill>
              </a:rPr>
              <a:t>應用科技類科教師，對特定技術之學理或實作有創新、改進或延伸</a:t>
            </a:r>
            <a:r>
              <a:rPr lang="zh-TW" altLang="en-US" sz="2600" dirty="0" smtClean="0">
                <a:solidFill>
                  <a:srgbClr val="FFFF00"/>
                </a:solidFill>
              </a:rPr>
              <a:t>應用</a:t>
            </a:r>
            <a:r>
              <a:rPr lang="zh-TW" altLang="en-US" sz="2600" dirty="0">
                <a:solidFill>
                  <a:srgbClr val="FFFF00"/>
                </a:solidFill>
              </a:rPr>
              <a:t>之具體成果者，得以技術報告送審；其審查範圍如下：</a:t>
            </a:r>
            <a:br>
              <a:rPr lang="zh-TW" altLang="en-US" sz="2600" dirty="0">
                <a:solidFill>
                  <a:srgbClr val="FFFF00"/>
                </a:solidFill>
              </a:rPr>
            </a:br>
            <a:r>
              <a:rPr lang="zh-TW" altLang="en-US" sz="2600" dirty="0" smtClean="0">
                <a:solidFill>
                  <a:srgbClr val="FFFF00"/>
                </a:solidFill>
              </a:rPr>
              <a:t>（</a:t>
            </a:r>
            <a:r>
              <a:rPr lang="zh-TW" altLang="en-US" sz="2600" dirty="0">
                <a:solidFill>
                  <a:srgbClr val="FFFF00"/>
                </a:solidFill>
              </a:rPr>
              <a:t>一）有關專利或創新之成果。</a:t>
            </a:r>
            <a:br>
              <a:rPr lang="zh-TW" altLang="en-US" sz="2600" dirty="0">
                <a:solidFill>
                  <a:srgbClr val="FFFF00"/>
                </a:solidFill>
              </a:rPr>
            </a:br>
            <a:r>
              <a:rPr lang="zh-TW" altLang="en-US" sz="2600" dirty="0" smtClean="0">
                <a:solidFill>
                  <a:srgbClr val="FFFF00"/>
                </a:solidFill>
              </a:rPr>
              <a:t>（二</a:t>
            </a:r>
            <a:r>
              <a:rPr lang="zh-TW" altLang="en-US" sz="2600" dirty="0">
                <a:solidFill>
                  <a:srgbClr val="FFFF00"/>
                </a:solidFill>
              </a:rPr>
              <a:t>）有關專業技術或管理之個案研究，經整理分析</a:t>
            </a:r>
            <a:r>
              <a:rPr lang="zh-TW" altLang="en-US" sz="2600" dirty="0" smtClean="0">
                <a:solidFill>
                  <a:srgbClr val="FFFF00"/>
                </a:solidFill>
              </a:rPr>
              <a:t>具整體性</a:t>
            </a:r>
            <a:endParaRPr lang="en-US" altLang="zh-TW" sz="26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zh-TW" altLang="en-US" sz="2600" dirty="0">
                <a:solidFill>
                  <a:srgbClr val="FFFF00"/>
                </a:solidFill>
              </a:rPr>
              <a:t> </a:t>
            </a:r>
            <a:r>
              <a:rPr lang="zh-TW" altLang="en-US" sz="2600" dirty="0" smtClean="0">
                <a:solidFill>
                  <a:srgbClr val="FFFF00"/>
                </a:solidFill>
              </a:rPr>
              <a:t>           及獨特見解貢獻</a:t>
            </a:r>
            <a:r>
              <a:rPr lang="zh-TW" altLang="en-US" sz="2600" dirty="0">
                <a:solidFill>
                  <a:srgbClr val="FFFF00"/>
                </a:solidFill>
              </a:rPr>
              <a:t>之報告。</a:t>
            </a:r>
            <a:br>
              <a:rPr lang="zh-TW" altLang="en-US" sz="2600" dirty="0">
                <a:solidFill>
                  <a:srgbClr val="FFFF00"/>
                </a:solidFill>
              </a:rPr>
            </a:br>
            <a:r>
              <a:rPr lang="zh-TW" altLang="en-US" sz="2600" dirty="0" smtClean="0">
                <a:solidFill>
                  <a:srgbClr val="FFFF00"/>
                </a:solidFill>
              </a:rPr>
              <a:t>（</a:t>
            </a:r>
            <a:r>
              <a:rPr lang="zh-TW" altLang="en-US" sz="2600" dirty="0">
                <a:solidFill>
                  <a:srgbClr val="FFFF00"/>
                </a:solidFill>
              </a:rPr>
              <a:t>三）有關產學合作實務改善專案具有特殊貢獻之研發成果。</a:t>
            </a:r>
            <a:br>
              <a:rPr lang="zh-TW" altLang="en-US" sz="2600" dirty="0">
                <a:solidFill>
                  <a:srgbClr val="FFFF00"/>
                </a:solidFill>
              </a:rPr>
            </a:br>
            <a:r>
              <a:rPr lang="zh-TW" altLang="en-US" sz="2600" dirty="0"/>
              <a:t>三</a:t>
            </a:r>
            <a:r>
              <a:rPr lang="zh-TW" altLang="en-US" sz="2600" dirty="0" smtClean="0"/>
              <a:t>、</a:t>
            </a:r>
            <a:r>
              <a:rPr lang="zh-TW" altLang="en-US" sz="2600" dirty="0"/>
              <a:t>體育類科教師</a:t>
            </a:r>
            <a:r>
              <a:rPr lang="en-US" altLang="zh-TW" sz="2600" dirty="0" smtClean="0"/>
              <a:t>……….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2069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5125" y="79375"/>
            <a:ext cx="8413750" cy="1708604"/>
          </a:xfrm>
        </p:spPr>
        <p:txBody>
          <a:bodyPr/>
          <a:lstStyle/>
          <a:p>
            <a:r>
              <a:rPr lang="zh-TW" altLang="zh-TW" sz="3600" b="1" dirty="0"/>
              <a:t>國立臺北科技大學建教合作收支管理</a:t>
            </a:r>
            <a:r>
              <a:rPr lang="zh-TW" altLang="zh-TW" sz="3600" b="1" dirty="0" smtClean="0"/>
              <a:t>辦法修正對照表</a:t>
            </a:r>
            <a:endParaRPr lang="zh-TW" altLang="en-US" sz="3600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961041"/>
              </p:ext>
            </p:extLst>
          </p:nvPr>
        </p:nvGraphicFramePr>
        <p:xfrm>
          <a:off x="268969" y="2315090"/>
          <a:ext cx="8655048" cy="3375532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355974"/>
                <a:gridCol w="3249386"/>
                <a:gridCol w="2049688"/>
              </a:tblGrid>
              <a:tr h="337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修    正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　條　文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5519" marR="555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原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　條　文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5519" marR="555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說明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5519" marR="555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09772">
                <a:tc>
                  <a:txBody>
                    <a:bodyPr/>
                    <a:lstStyle/>
                    <a:p>
                      <a:pPr marL="297180" indent="-29718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297180" indent="-29718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第六條</a:t>
                      </a:r>
                      <a:endParaRPr lang="en-US" altLang="zh-TW" sz="2400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297180" indent="-29718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indent="-76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建教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合作案人事費</a:t>
                      </a:r>
                      <a:r>
                        <a:rPr lang="zh-TW" sz="2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支領</a:t>
                      </a:r>
                      <a:endParaRPr lang="en-US" altLang="zh-TW" sz="24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76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76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標準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如下</a:t>
                      </a:r>
                      <a:r>
                        <a:rPr lang="zh-TW" sz="2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：</a:t>
                      </a:r>
                      <a:endParaRPr lang="en-US" altLang="zh-TW" sz="24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76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63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計畫主持人：每件</a:t>
                      </a:r>
                      <a:r>
                        <a:rPr lang="zh-TW" sz="24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不得</a:t>
                      </a:r>
                      <a:endParaRPr lang="en-US" altLang="zh-TW" sz="2400" b="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63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400" b="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63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超過</a:t>
                      </a:r>
                      <a:r>
                        <a:rPr lang="zh-TW" sz="24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其學術研究費</a:t>
                      </a:r>
                      <a:r>
                        <a:rPr lang="zh-TW" sz="24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百分</a:t>
                      </a:r>
                      <a:endParaRPr lang="en-US" altLang="zh-TW" sz="2400" b="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63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400" b="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635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之六十五</a:t>
                      </a:r>
                      <a:r>
                        <a:rPr lang="zh-TW" sz="24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</a:p>
                    <a:p>
                      <a:pPr indent="-76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55519" marR="555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7175" indent="-29083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marL="257175" indent="-29083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第六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條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indent="-76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  <a:p>
                      <a:pPr indent="-76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建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教</a:t>
                      </a:r>
                      <a:r>
                        <a:rPr lang="zh-TW" sz="2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合</a:t>
                      </a: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作案</a:t>
                      </a:r>
                      <a:r>
                        <a:rPr lang="zh-TW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人事費支領</a:t>
                      </a:r>
                      <a:endParaRPr lang="en-US" altLang="zh-TW" sz="24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76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76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標準如下：</a:t>
                      </a:r>
                      <a:endParaRPr lang="en-US" altLang="zh-TW" sz="24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76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altLang="zh-TW" sz="24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152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計畫主持人：每件不得</a:t>
                      </a:r>
                      <a:endParaRPr lang="en-US" altLang="zh-TW" sz="2400" b="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152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400" b="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152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超過其學術研究費百分</a:t>
                      </a:r>
                      <a:endParaRPr lang="en-US" altLang="zh-TW" sz="2400" b="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152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400" b="0" kern="1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152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400" b="0" kern="1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之六十五；</a:t>
                      </a:r>
                      <a:r>
                        <a:rPr lang="zh-TW" sz="2400" b="0" kern="1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月</a:t>
                      </a:r>
                      <a:r>
                        <a:rPr lang="zh-TW" sz="2400" b="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支酬勞</a:t>
                      </a:r>
                      <a:r>
                        <a:rPr lang="zh-TW" sz="2400" b="0" kern="1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總</a:t>
                      </a:r>
                      <a:endParaRPr lang="en-US" altLang="zh-TW" sz="2400" b="0" kern="1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152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400" b="0" kern="1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indent="-1524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額不得超過</a:t>
                      </a:r>
                      <a:r>
                        <a:rPr lang="zh-TW" sz="2400" b="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薪給總額</a:t>
                      </a:r>
                      <a:r>
                        <a:rPr lang="zh-TW" sz="24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</a:p>
                    <a:p>
                      <a:pPr indent="-762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zh-TW" sz="2400" kern="100" dirty="0" smtClean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55519" marR="555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altLang="zh-TW" sz="2400" b="1" kern="1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altLang="zh-TW" sz="2400" b="1" kern="1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altLang="zh-TW" sz="2400" b="1" kern="1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2400" b="0" kern="1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為</a:t>
                      </a:r>
                      <a:r>
                        <a:rPr lang="zh-TW" sz="2400" b="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鼓勵</a:t>
                      </a:r>
                      <a:r>
                        <a:rPr lang="zh-TW" sz="2400" b="0" kern="1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教師</a:t>
                      </a:r>
                      <a:endParaRPr lang="en-US" altLang="zh-TW" sz="2400" b="0" kern="1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altLang="zh-TW" sz="2400" b="0" kern="1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2400" b="0" kern="1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辦理</a:t>
                      </a:r>
                      <a:r>
                        <a:rPr lang="zh-TW" sz="2400" b="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建教</a:t>
                      </a:r>
                      <a:r>
                        <a:rPr lang="zh-TW" sz="2400" b="0" kern="1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合</a:t>
                      </a:r>
                      <a:endParaRPr lang="en-US" altLang="zh-TW" sz="2400" b="0" kern="1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altLang="zh-TW" sz="2400" b="0" kern="1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2400" b="0" kern="1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作案</a:t>
                      </a:r>
                      <a:r>
                        <a:rPr lang="zh-TW" sz="2400" b="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，</a:t>
                      </a:r>
                      <a:r>
                        <a:rPr lang="zh-TW" sz="2400" b="0" kern="1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刪除</a:t>
                      </a:r>
                      <a:endParaRPr lang="en-US" altLang="zh-TW" sz="2400" b="0" kern="1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altLang="zh-TW" sz="2400" b="0" kern="1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2400" b="0" kern="1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其</a:t>
                      </a:r>
                      <a:r>
                        <a:rPr lang="zh-TW" sz="2400" b="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月支</a:t>
                      </a:r>
                      <a:r>
                        <a:rPr lang="zh-TW" sz="2400" b="0" kern="1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酬</a:t>
                      </a:r>
                      <a:r>
                        <a:rPr lang="zh-TW" altLang="en-US" sz="2400" b="0" kern="1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勞</a:t>
                      </a:r>
                      <a:endParaRPr lang="en-US" altLang="zh-TW" sz="2400" b="0" kern="1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altLang="zh-TW" sz="2400" b="0" kern="1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lvl="0" indent="0" algn="just">
                        <a:lnSpc>
                          <a:spcPts val="13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sz="2400" b="0" kern="1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之</a:t>
                      </a:r>
                      <a:r>
                        <a:rPr lang="zh-TW" sz="2400" b="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限制</a:t>
                      </a:r>
                      <a:r>
                        <a:rPr lang="zh-TW" sz="2400" b="0" kern="1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55519" marR="55519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02C-1A6D-4F93-82A3-75CFB048479A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11350" y="1686378"/>
            <a:ext cx="532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cs typeface="Times New Roman" panose="02020603050405020304" pitchFamily="18" charset="0"/>
              </a:rPr>
              <a:t>98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cs typeface="Times New Roman" panose="02020603050405020304" pitchFamily="18" charset="0"/>
              </a:rPr>
              <a:t>13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cs typeface="Times New Roman" panose="02020603050405020304" pitchFamily="18" charset="0"/>
              </a:rPr>
              <a:t>日校務基金管理委員會通過</a:t>
            </a:r>
            <a:r>
              <a:rPr kumimoji="0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500" y="190500"/>
            <a:ext cx="8763000" cy="1398624"/>
          </a:xfrm>
        </p:spPr>
        <p:txBody>
          <a:bodyPr/>
          <a:lstStyle/>
          <a:p>
            <a:r>
              <a:rPr lang="zh-TW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工程領域的研究</a:t>
            </a:r>
            <a:r>
              <a:rPr lang="zh-TW" altLang="zh-TW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工作</a:t>
            </a:r>
            <a:r>
              <a:rPr lang="zh-TW" altLang="en-US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分類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0611" y="1699437"/>
            <a:ext cx="7862777" cy="4762500"/>
          </a:xfrm>
        </p:spPr>
        <p:txBody>
          <a:bodyPr/>
          <a:lstStyle/>
          <a:p>
            <a:pPr lvl="0" algn="just">
              <a:spcAft>
                <a:spcPts val="0"/>
              </a:spcAft>
              <a:buFont typeface="+mj-lt"/>
              <a:buAutoNum type="arabicPeriod"/>
              <a:tabLst>
                <a:tab pos="419100" algn="l"/>
              </a:tabLs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致力於</a:t>
            </a:r>
            <a:r>
              <a:rPr lang="zh-TW" altLang="zh-TW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學理精進的</a:t>
            </a:r>
            <a:r>
              <a:rPr lang="zh-TW" altLang="zh-TW" b="1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學術研究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，可提升國家與企業的</a:t>
            </a:r>
            <a:r>
              <a:rPr lang="zh-TW" altLang="zh-TW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科技實力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；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  <a:tabLst>
                <a:tab pos="419100" algn="l"/>
              </a:tabLs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致力於</a:t>
            </a:r>
            <a:r>
              <a:rPr lang="zh-TW" altLang="zh-TW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學理應用的</a:t>
            </a:r>
            <a:r>
              <a:rPr lang="zh-TW" altLang="zh-TW" b="1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實務研究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，可提升國家與企業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的</a:t>
            </a:r>
            <a:r>
              <a:rPr lang="zh-TW" altLang="en-US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商業</a:t>
            </a:r>
            <a:r>
              <a:rPr lang="zh-TW" altLang="zh-TW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競爭力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r>
              <a:rPr lang="zh-TW" altLang="zh-TW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實務研究需要面對嚴格挑剔研發成果的合作廠商，有時僅以一句「賣相不好」或「成本太高」，就可全盤推翻，重新洗牌，整體設計工作回到原點，重提新構想。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02C-1A6D-4F93-82A3-75CFB048479A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25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9448" y="1"/>
            <a:ext cx="7772400" cy="1078172"/>
          </a:xfrm>
        </p:spPr>
        <p:txBody>
          <a:bodyPr/>
          <a:lstStyle/>
          <a:p>
            <a:r>
              <a:rPr lang="zh-TW" altLang="zh-TW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實務研究的影響及其重要性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5098" y="1078173"/>
            <a:ext cx="8801100" cy="5494077"/>
          </a:xfrm>
        </p:spPr>
        <p:txBody>
          <a:bodyPr/>
          <a:lstStyle/>
          <a:p>
            <a:pPr lvl="0" algn="just">
              <a:spcAft>
                <a:spcPts val="0"/>
              </a:spcAft>
              <a:buFont typeface="+mj-lt"/>
              <a:buAutoNum type="arabicPeriod"/>
              <a:tabLst>
                <a:tab pos="419100" algn="l"/>
              </a:tabLst>
            </a:pP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對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大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學部及研究所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的</a:t>
            </a:r>
            <a:r>
              <a:rPr lang="zh-TW" altLang="zh-TW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學生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而言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讓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他們提早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接觸業界研發的熱力，</a:t>
            </a:r>
            <a:r>
              <a:rPr lang="zh-TW" altLang="zh-TW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學習產品研發的方法與技巧，培養企業所需的專業精神與專業態度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  <a:tabLst>
                <a:tab pos="419100" algn="l"/>
              </a:tabLst>
            </a:pP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對</a:t>
            </a:r>
            <a:r>
              <a:rPr lang="zh-TW" altLang="en-US" kern="1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教師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本身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而言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，藉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由每次產學合作計畫的推動，可以</a:t>
            </a:r>
            <a:r>
              <a:rPr lang="zh-TW" altLang="zh-TW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深入的學習各個企業領域之專業知識、經驗、技巧和該領域的習用</a:t>
            </a:r>
            <a:r>
              <a:rPr lang="zh-TW" altLang="zh-TW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技術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  <a:tabLst>
                <a:tab pos="419100" algn="l"/>
              </a:tabLst>
            </a:pP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對</a:t>
            </a:r>
            <a:r>
              <a:rPr lang="zh-TW" altLang="zh-TW" kern="100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學校、學術界、企業界及國家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而言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可以</a:t>
            </a:r>
            <a:r>
              <a:rPr lang="zh-TW" altLang="zh-TW" u="sng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提升</a:t>
            </a:r>
            <a:r>
              <a:rPr lang="zh-TW" altLang="zh-TW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校譽、擴大學術研究資源及產學合作績效、增加企業產品的附加價值、強化</a:t>
            </a:r>
            <a:r>
              <a:rPr lang="en-US" altLang="zh-TW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MIT</a:t>
            </a:r>
            <a:r>
              <a:rPr lang="zh-TW" altLang="zh-TW" u="sng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產品的國際競爭力</a:t>
            </a:r>
            <a:r>
              <a:rPr lang="zh-TW" altLang="zh-TW" kern="1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E302C-1A6D-4F93-82A3-75CFB048479A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40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44D17FC-CC6A-4C1A-8267-6BF20A6F29F0}" type="slidenum">
              <a:rPr lang="en-US" altLang="zh-TW">
                <a:solidFill>
                  <a:srgbClr val="FFFFFF"/>
                </a:solidFill>
              </a:rPr>
              <a:pPr/>
              <a:t>7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971" y="0"/>
            <a:ext cx="8322129" cy="1158422"/>
          </a:xfrm>
        </p:spPr>
        <p:txBody>
          <a:bodyPr/>
          <a:lstStyle/>
          <a:p>
            <a:pPr algn="l"/>
            <a:r>
              <a:rPr lang="zh-TW" altLang="en-US" sz="5400" dirty="0" smtClean="0"/>
              <a:t>兩個研發理念 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081" y="1053193"/>
            <a:ext cx="8435169" cy="5452836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FFFF00"/>
                </a:solidFill>
              </a:rPr>
              <a:t>安全</a:t>
            </a:r>
            <a:r>
              <a:rPr lang="en-US" altLang="zh-TW" dirty="0" smtClean="0"/>
              <a:t>: </a:t>
            </a:r>
            <a:r>
              <a:rPr lang="zh-TW" altLang="en-US" dirty="0" smtClean="0"/>
              <a:t>產品設計首重安全，包括：強度設計、防傾設計、防夾手設計、、、，不一而足，最徹底的安全設計就是</a:t>
            </a:r>
            <a:r>
              <a:rPr lang="zh-TW" altLang="en-US" u="sng" dirty="0" smtClean="0"/>
              <a:t>「凡事都做最壞的打算」，也就是防護各種最極端的操作及誤用</a:t>
            </a:r>
            <a:r>
              <a:rPr lang="zh-TW" altLang="en-US" dirty="0" smtClean="0"/>
              <a:t>。 </a:t>
            </a:r>
          </a:p>
          <a:p>
            <a:r>
              <a:rPr lang="zh-TW" altLang="en-US" sz="3600" dirty="0" smtClean="0">
                <a:solidFill>
                  <a:srgbClr val="FFFF00"/>
                </a:solidFill>
              </a:rPr>
              <a:t>簡單</a:t>
            </a:r>
            <a:r>
              <a:rPr lang="en-US" altLang="zh-TW" dirty="0" smtClean="0"/>
              <a:t>: </a:t>
            </a:r>
            <a:r>
              <a:rPr lang="zh-TW" altLang="en-US" dirty="0" smtClean="0"/>
              <a:t>設計各種產品時，應將「簡單」兩字奉為最高指導原則，因為簡單的設計代表著：</a:t>
            </a:r>
            <a:r>
              <a:rPr lang="zh-TW" altLang="en-US" u="sng" dirty="0" smtClean="0"/>
              <a:t>較低的成本、較少的零件、較少的故障、較小的體積、較輕的重量、較容易的加工組裝及較輕鬆的售後服務</a:t>
            </a:r>
            <a:r>
              <a:rPr lang="zh-TW" altLang="en-US" dirty="0" smtClean="0"/>
              <a:t>。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4988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2399"/>
          </a:xfrm>
        </p:spPr>
        <p:txBody>
          <a:bodyPr/>
          <a:lstStyle/>
          <a:p>
            <a:r>
              <a:rPr lang="zh-TW" altLang="en-US" sz="5400" dirty="0" smtClean="0"/>
              <a:t>三個突</a:t>
            </a:r>
            <a:r>
              <a:rPr lang="zh-TW" altLang="zh-TW" sz="5400" dirty="0" smtClean="0"/>
              <a:t>破</a:t>
            </a:r>
            <a:r>
              <a:rPr lang="zh-TW" altLang="en-US" sz="5400" dirty="0" smtClean="0"/>
              <a:t>方向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800" dirty="0" smtClean="0">
                <a:solidFill>
                  <a:schemeClr val="bg1"/>
                </a:solidFill>
              </a:rPr>
              <a:t>---</a:t>
            </a:r>
            <a:r>
              <a:rPr lang="zh-TW" altLang="en-US" sz="2800" dirty="0" smtClean="0">
                <a:solidFill>
                  <a:schemeClr val="bg1"/>
                </a:solidFill>
              </a:rPr>
              <a:t>要</a:t>
            </a:r>
            <a:r>
              <a:rPr lang="zh-TW" altLang="en-US" sz="2800" u="sng" dirty="0" smtClean="0">
                <a:solidFill>
                  <a:schemeClr val="bg1"/>
                </a:solidFill>
              </a:rPr>
              <a:t>突破</a:t>
            </a:r>
            <a:r>
              <a:rPr lang="zh-TW" altLang="en-US" sz="2800" dirty="0" smtClean="0">
                <a:solidFill>
                  <a:schemeClr val="bg1"/>
                </a:solidFill>
              </a:rPr>
              <a:t>專利，不要</a:t>
            </a:r>
            <a:r>
              <a:rPr lang="zh-TW" altLang="en-US" sz="2800" u="sng" dirty="0" smtClean="0">
                <a:solidFill>
                  <a:schemeClr val="bg1"/>
                </a:solidFill>
              </a:rPr>
              <a:t>迴避</a:t>
            </a:r>
            <a:r>
              <a:rPr lang="zh-TW" altLang="en-US" sz="2800" dirty="0" smtClean="0">
                <a:solidFill>
                  <a:schemeClr val="bg1"/>
                </a:solidFill>
              </a:rPr>
              <a:t>專利</a:t>
            </a:r>
            <a:r>
              <a:rPr lang="en-US" altLang="zh-TW" sz="2800" dirty="0" smtClean="0">
                <a:solidFill>
                  <a:schemeClr val="bg1"/>
                </a:solidFill>
              </a:rPr>
              <a:t>---</a:t>
            </a:r>
            <a:endParaRPr lang="zh-TW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9574" y="1592036"/>
            <a:ext cx="8328025" cy="4618265"/>
          </a:xfrm>
        </p:spPr>
        <p:txBody>
          <a:bodyPr/>
          <a:lstStyle/>
          <a:p>
            <a:pPr>
              <a:defRPr/>
            </a:pPr>
            <a:r>
              <a:rPr lang="zh-TW" altLang="zh-TW" sz="3600" dirty="0">
                <a:solidFill>
                  <a:srgbClr val="FFFF00"/>
                </a:solidFill>
              </a:rPr>
              <a:t>新增功能</a:t>
            </a:r>
            <a:r>
              <a:rPr lang="zh-TW" altLang="en-US" sz="3600" dirty="0">
                <a:solidFill>
                  <a:srgbClr val="FFFF00"/>
                </a:solidFill>
              </a:rPr>
              <a:t> </a:t>
            </a:r>
            <a:r>
              <a:rPr lang="zh-TW" altLang="zh-TW" sz="2800" dirty="0" smtClean="0"/>
              <a:t>在</a:t>
            </a:r>
            <a:r>
              <a:rPr lang="zh-TW" altLang="zh-TW" sz="2800" dirty="0"/>
              <a:t>現有產品或設備中，新增實用且便利的功能，以提升產品或設備的附加價值，同時加強產品或設備的競爭力。</a:t>
            </a:r>
            <a:endParaRPr lang="en-US" altLang="zh-TW" sz="2800" dirty="0" smtClean="0"/>
          </a:p>
          <a:p>
            <a:pPr>
              <a:defRPr/>
            </a:pPr>
            <a:r>
              <a:rPr lang="zh-TW" altLang="zh-TW" sz="3600" dirty="0">
                <a:solidFill>
                  <a:srgbClr val="FFFF00"/>
                </a:solidFill>
              </a:rPr>
              <a:t>提升性能</a:t>
            </a:r>
            <a:r>
              <a:rPr lang="zh-TW" altLang="en-US" sz="3600" dirty="0">
                <a:solidFill>
                  <a:srgbClr val="FFFF00"/>
                </a:solidFill>
              </a:rPr>
              <a:t> </a:t>
            </a:r>
            <a:r>
              <a:rPr lang="zh-TW" altLang="zh-TW" sz="2800" dirty="0" smtClean="0"/>
              <a:t>提升</a:t>
            </a:r>
            <a:r>
              <a:rPr lang="zh-TW" altLang="zh-TW" sz="2800" dirty="0"/>
              <a:t>現有產品或設備的性能，以增進效益或提高</a:t>
            </a:r>
            <a:r>
              <a:rPr lang="zh-TW" altLang="zh-TW" sz="2800" dirty="0" smtClean="0"/>
              <a:t>產能。</a:t>
            </a:r>
            <a:endParaRPr lang="zh-TW" altLang="zh-TW" sz="2800" dirty="0"/>
          </a:p>
          <a:p>
            <a:pPr>
              <a:defRPr/>
            </a:pPr>
            <a:r>
              <a:rPr lang="zh-TW" altLang="zh-TW" sz="3600" dirty="0">
                <a:solidFill>
                  <a:srgbClr val="FFFF00"/>
                </a:solidFill>
              </a:rPr>
              <a:t>降低成本</a:t>
            </a:r>
            <a:r>
              <a:rPr lang="zh-TW" altLang="en-US" sz="3600" dirty="0">
                <a:solidFill>
                  <a:srgbClr val="FFFF00"/>
                </a:solidFill>
              </a:rPr>
              <a:t> </a:t>
            </a:r>
            <a:r>
              <a:rPr lang="zh-TW" altLang="zh-TW" sz="2800" dirty="0" smtClean="0"/>
              <a:t>降低</a:t>
            </a:r>
            <a:r>
              <a:rPr lang="zh-TW" altLang="zh-TW" sz="2800" dirty="0"/>
              <a:t>產品或設備的生產成本、運輸成本、維護成本</a:t>
            </a:r>
            <a:r>
              <a:rPr lang="en-US" altLang="zh-TW" sz="2800" dirty="0"/>
              <a:t>….</a:t>
            </a:r>
            <a:r>
              <a:rPr lang="zh-TW" altLang="zh-TW" sz="2800" dirty="0"/>
              <a:t>等等，可有效提升企業獲利，鞏固</a:t>
            </a:r>
            <a:r>
              <a:rPr lang="zh-TW" altLang="zh-TW" sz="2800" dirty="0" smtClean="0"/>
              <a:t>企業將本求利</a:t>
            </a:r>
            <a:r>
              <a:rPr lang="zh-TW" altLang="zh-TW" sz="2800" dirty="0"/>
              <a:t>和永續經營的生存之道。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TW" sz="3600" dirty="0" smtClean="0"/>
          </a:p>
          <a:p>
            <a:pPr>
              <a:defRPr/>
            </a:pPr>
            <a:endParaRPr lang="zh-TW" altLang="en-US" sz="3600" dirty="0"/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algn="ctr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algn="ctr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algn="ctr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algn="ctr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r"/>
            <a:fld id="{06B3DC28-80E4-484D-9F9A-8BC88A798217}" type="slidenum">
              <a:rPr lang="en-US" altLang="zh-TW" sz="1400">
                <a:solidFill>
                  <a:schemeClr val="tx1"/>
                </a:solidFill>
                <a:ea typeface="新細明體" panose="02020500000000000000" pitchFamily="18" charset="-120"/>
              </a:rPr>
              <a:pPr algn="r"/>
              <a:t>8</a:t>
            </a:fld>
            <a:endParaRPr lang="en-US" altLang="zh-TW" sz="14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28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955221"/>
          </a:xfrm>
        </p:spPr>
        <p:txBody>
          <a:bodyPr/>
          <a:lstStyle/>
          <a:p>
            <a:r>
              <a:rPr lang="zh-TW" altLang="en-US" sz="5400" dirty="0" smtClean="0"/>
              <a:t>四個關鍵基礎</a:t>
            </a: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" y="840920"/>
            <a:ext cx="9144000" cy="5731329"/>
          </a:xfrm>
        </p:spPr>
        <p:txBody>
          <a:bodyPr/>
          <a:lstStyle/>
          <a:p>
            <a:r>
              <a:rPr lang="zh-TW" altLang="en-US" sz="3600" dirty="0">
                <a:solidFill>
                  <a:srgbClr val="FFFF00"/>
                </a:solidFill>
              </a:rPr>
              <a:t>學理</a:t>
            </a:r>
            <a:r>
              <a:rPr lang="zh-TW" altLang="en-US" sz="4000" dirty="0" smtClean="0">
                <a:solidFill>
                  <a:srgbClr val="FFFF00"/>
                </a:solidFill>
              </a:rPr>
              <a:t> </a:t>
            </a:r>
            <a:r>
              <a:rPr lang="zh-TW" altLang="zh-TW" sz="2800" dirty="0" smtClean="0"/>
              <a:t>堅實</a:t>
            </a:r>
            <a:r>
              <a:rPr lang="zh-TW" altLang="zh-TW" sz="2800" dirty="0"/>
              <a:t>的學理基礎是成功的實務研究的必備條件，否則會流於隨機的發想與運氣，無法落實永續發展。</a:t>
            </a:r>
            <a:endParaRPr lang="en-US" altLang="zh-TW" sz="2800" dirty="0" smtClean="0">
              <a:solidFill>
                <a:srgbClr val="FFFF00"/>
              </a:solidFill>
            </a:endParaRPr>
          </a:p>
          <a:p>
            <a:r>
              <a:rPr lang="zh-TW" altLang="en-US" sz="3600" dirty="0">
                <a:solidFill>
                  <a:srgbClr val="FFFF00"/>
                </a:solidFill>
              </a:rPr>
              <a:t>實務</a:t>
            </a:r>
            <a:r>
              <a:rPr lang="zh-TW" altLang="en-US" sz="4000" dirty="0" smtClean="0">
                <a:solidFill>
                  <a:srgbClr val="FFFF00"/>
                </a:solidFill>
              </a:rPr>
              <a:t> </a:t>
            </a:r>
            <a:r>
              <a:rPr lang="zh-TW" altLang="zh-TW" sz="2800" dirty="0" smtClean="0"/>
              <a:t>實務</a:t>
            </a:r>
            <a:r>
              <a:rPr lang="zh-TW" altLang="zh-TW" sz="2800" dirty="0"/>
              <a:t>經驗是連結學理與應用的橋梁</a:t>
            </a:r>
            <a:r>
              <a:rPr lang="zh-TW" altLang="zh-TW" sz="2800" dirty="0" smtClean="0"/>
              <a:t>，</a:t>
            </a:r>
            <a:r>
              <a:rPr lang="zh-TW" altLang="zh-TW" sz="2800" dirty="0"/>
              <a:t>包括：資料的分類分析、電腦建模的可加工性與可組裝性、電腦輔助分析的輸入設定與輸出判讀、原型的製作與測試。 </a:t>
            </a:r>
            <a:endParaRPr lang="en-US" altLang="zh-TW" sz="2800" dirty="0" smtClean="0"/>
          </a:p>
          <a:p>
            <a:r>
              <a:rPr lang="zh-TW" altLang="en-US" sz="3600" dirty="0">
                <a:solidFill>
                  <a:srgbClr val="FFFF00"/>
                </a:solidFill>
              </a:rPr>
              <a:t>創意</a:t>
            </a:r>
            <a:r>
              <a:rPr lang="zh-TW" altLang="en-US" sz="4400" dirty="0" smtClean="0">
                <a:solidFill>
                  <a:srgbClr val="FFFF00"/>
                </a:solidFill>
              </a:rPr>
              <a:t> </a:t>
            </a:r>
            <a:r>
              <a:rPr lang="zh-TW" altLang="zh-TW" sz="2800" dirty="0" smtClean="0"/>
              <a:t>有意義的創意是在學理與實務的規範下，去做別人沒做過的，去想別人不敢想的，並在此過程中創造出新的價值出來。</a:t>
            </a:r>
            <a:endParaRPr lang="en-US" altLang="zh-TW" sz="2800" dirty="0" smtClean="0">
              <a:solidFill>
                <a:srgbClr val="FFFF00"/>
              </a:solidFill>
            </a:endParaRPr>
          </a:p>
          <a:p>
            <a:r>
              <a:rPr lang="zh-TW" altLang="en-US" sz="3600" dirty="0">
                <a:solidFill>
                  <a:srgbClr val="FFFF00"/>
                </a:solidFill>
              </a:rPr>
              <a:t>態度</a:t>
            </a:r>
            <a:r>
              <a:rPr lang="zh-TW" altLang="en-US" sz="4400" dirty="0" smtClean="0">
                <a:solidFill>
                  <a:srgbClr val="FFFF00"/>
                </a:solidFill>
              </a:rPr>
              <a:t> </a:t>
            </a:r>
            <a:r>
              <a:rPr lang="zh-TW" altLang="zh-TW" sz="2800" dirty="0" smtClean="0"/>
              <a:t>實務</a:t>
            </a:r>
            <a:r>
              <a:rPr lang="zh-TW" altLang="zh-TW" sz="2800" dirty="0"/>
              <a:t>研究致勝的態度首推追求完美的決心及持續改良的耐心，不放過任何一個細節，不妄下斷語。</a:t>
            </a:r>
            <a:endParaRPr lang="zh-TW" alt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algn="ctr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algn="ctr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algn="ctr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algn="ctr"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r"/>
            <a:fld id="{89D318A5-19B0-4FF4-A0D8-420B66C220C1}" type="slidenum">
              <a:rPr lang="en-US" altLang="zh-TW" sz="1400">
                <a:solidFill>
                  <a:schemeClr val="tx1"/>
                </a:solidFill>
                <a:ea typeface="新細明體" panose="02020500000000000000" pitchFamily="18" charset="-120"/>
              </a:rPr>
              <a:pPr algn="r"/>
              <a:t>9</a:t>
            </a:fld>
            <a:endParaRPr lang="en-US" altLang="zh-TW" sz="14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10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簡報母片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簡報母片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簡報母片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母片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母片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母片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母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母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母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D:\簡報母片.ppt</Template>
  <TotalTime>7567</TotalTime>
  <Words>1202</Words>
  <Application>Microsoft Office PowerPoint</Application>
  <PresentationFormat>如螢幕大小 (4:3)</PresentationFormat>
  <Paragraphs>137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簡報母片</vt:lpstr>
      <vt:lpstr>技術報告升等經驗分享  實務研發之漫漫長路</vt:lpstr>
      <vt:lpstr>PowerPoint 簡報</vt:lpstr>
      <vt:lpstr>專科以上學校教師資格審定辦法  ( 民國 99 年 11 月 24 日 修正 )</vt:lpstr>
      <vt:lpstr>國立臺北科技大學建教合作收支管理辦法修正對照表</vt:lpstr>
      <vt:lpstr>工程領域的研究工作分類</vt:lpstr>
      <vt:lpstr>實務研究的影響及其重要性</vt:lpstr>
      <vt:lpstr>兩個研發理念 </vt:lpstr>
      <vt:lpstr>三個突破方向  ---要突破專利，不要迴避專利---</vt:lpstr>
      <vt:lpstr>四個關鍵基礎</vt:lpstr>
      <vt:lpstr>PowerPoint 簡報</vt:lpstr>
      <vt:lpstr>實務研發的流程</vt:lpstr>
      <vt:lpstr>實務研發的方法技巧</vt:lpstr>
      <vt:lpstr>創意</vt:lpstr>
      <vt:lpstr>成功的研發成果需要耐心地持續改良， 雖有合約的結案日， 但卻沒有心理的結案日， 一旦簽約合作，就以完全解決 合約設定的研發成果為唯一目標。 例如……</vt:lpstr>
      <vt:lpstr>長久穩定的合作關係</vt:lpstr>
      <vt:lpstr>專利技術報告內文結構  代表成果技術報告 &amp; 參考成果技術報告  教育部產學合作資訊網—教師技術升等—送審通過資料庫檢索</vt:lpstr>
      <vt:lpstr>外審評分</vt:lpstr>
      <vt:lpstr>小結</vt:lpstr>
      <vt:lpstr>作品集 I</vt:lpstr>
      <vt:lpstr>作品集 II</vt:lpstr>
      <vt:lpstr>作品集 III</vt:lpstr>
    </vt:vector>
  </TitlesOfParts>
  <Company>jenny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輪椅設計系統之研發</dc:title>
  <dc:creator>jenny</dc:creator>
  <cp:lastModifiedBy>user</cp:lastModifiedBy>
  <cp:revision>700</cp:revision>
  <dcterms:created xsi:type="dcterms:W3CDTF">2003-06-15T07:26:46Z</dcterms:created>
  <dcterms:modified xsi:type="dcterms:W3CDTF">2015-01-13T09:55:34Z</dcterms:modified>
</cp:coreProperties>
</file>