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185">
  <p:sldMasterIdLst>
    <p:sldMasterId id="2147483799" r:id="rId1"/>
  </p:sldMasterIdLst>
  <p:notesMasterIdLst>
    <p:notesMasterId r:id="rId54"/>
  </p:notesMasterIdLst>
  <p:sldIdLst>
    <p:sldId id="256" r:id="rId2"/>
    <p:sldId id="339" r:id="rId3"/>
    <p:sldId id="340" r:id="rId4"/>
    <p:sldId id="342" r:id="rId5"/>
    <p:sldId id="291" r:id="rId6"/>
    <p:sldId id="360" r:id="rId7"/>
    <p:sldId id="361" r:id="rId8"/>
    <p:sldId id="279" r:id="rId9"/>
    <p:sldId id="288" r:id="rId10"/>
    <p:sldId id="289" r:id="rId11"/>
    <p:sldId id="290" r:id="rId12"/>
    <p:sldId id="369" r:id="rId13"/>
    <p:sldId id="344" r:id="rId14"/>
    <p:sldId id="356" r:id="rId15"/>
    <p:sldId id="357" r:id="rId16"/>
    <p:sldId id="358" r:id="rId17"/>
    <p:sldId id="359" r:id="rId18"/>
    <p:sldId id="302" r:id="rId19"/>
    <p:sldId id="354" r:id="rId20"/>
    <p:sldId id="355" r:id="rId21"/>
    <p:sldId id="307" r:id="rId22"/>
    <p:sldId id="345" r:id="rId23"/>
    <p:sldId id="346" r:id="rId24"/>
    <p:sldId id="310" r:id="rId25"/>
    <p:sldId id="313" r:id="rId26"/>
    <p:sldId id="334" r:id="rId27"/>
    <p:sldId id="316" r:id="rId28"/>
    <p:sldId id="336" r:id="rId29"/>
    <p:sldId id="314" r:id="rId30"/>
    <p:sldId id="315" r:id="rId31"/>
    <p:sldId id="317" r:id="rId32"/>
    <p:sldId id="318" r:id="rId33"/>
    <p:sldId id="337" r:id="rId34"/>
    <p:sldId id="319" r:id="rId35"/>
    <p:sldId id="320" r:id="rId36"/>
    <p:sldId id="321" r:id="rId37"/>
    <p:sldId id="322" r:id="rId38"/>
    <p:sldId id="323" r:id="rId39"/>
    <p:sldId id="324" r:id="rId40"/>
    <p:sldId id="325" r:id="rId41"/>
    <p:sldId id="326" r:id="rId42"/>
    <p:sldId id="338" r:id="rId43"/>
    <p:sldId id="327" r:id="rId44"/>
    <p:sldId id="328" r:id="rId45"/>
    <p:sldId id="329" r:id="rId46"/>
    <p:sldId id="330" r:id="rId47"/>
    <p:sldId id="331" r:id="rId48"/>
    <p:sldId id="332" r:id="rId49"/>
    <p:sldId id="333" r:id="rId50"/>
    <p:sldId id="347" r:id="rId51"/>
    <p:sldId id="348" r:id="rId52"/>
    <p:sldId id="335" r:id="rId53"/>
  </p:sldIdLst>
  <p:sldSz cx="9144000" cy="6858000" type="screen4x3"/>
  <p:notesSz cx="6858000" cy="9144000"/>
  <p:defaultTextStyle>
    <a:defPPr>
      <a:defRPr lang="en-US"/>
    </a:defPPr>
    <a:lvl1pPr algn="l" rtl="0" fontAlgn="base">
      <a:spcBef>
        <a:spcPct val="0"/>
      </a:spcBef>
      <a:spcAft>
        <a:spcPct val="0"/>
      </a:spcAft>
      <a:defRPr kumimoji="1" kern="1200">
        <a:solidFill>
          <a:schemeClr val="tx1"/>
        </a:solidFill>
        <a:latin typeface="Verdana" pitchFamily="34" charset="0"/>
        <a:ea typeface="新細明體" charset="-120"/>
        <a:cs typeface="+mn-cs"/>
      </a:defRPr>
    </a:lvl1pPr>
    <a:lvl2pPr marL="457200" algn="l" rtl="0" fontAlgn="base">
      <a:spcBef>
        <a:spcPct val="0"/>
      </a:spcBef>
      <a:spcAft>
        <a:spcPct val="0"/>
      </a:spcAft>
      <a:defRPr kumimoji="1" kern="1200">
        <a:solidFill>
          <a:schemeClr val="tx1"/>
        </a:solidFill>
        <a:latin typeface="Verdana" pitchFamily="34" charset="0"/>
        <a:ea typeface="新細明體" charset="-120"/>
        <a:cs typeface="+mn-cs"/>
      </a:defRPr>
    </a:lvl2pPr>
    <a:lvl3pPr marL="914400" algn="l" rtl="0" fontAlgn="base">
      <a:spcBef>
        <a:spcPct val="0"/>
      </a:spcBef>
      <a:spcAft>
        <a:spcPct val="0"/>
      </a:spcAft>
      <a:defRPr kumimoji="1" kern="1200">
        <a:solidFill>
          <a:schemeClr val="tx1"/>
        </a:solidFill>
        <a:latin typeface="Verdana" pitchFamily="34" charset="0"/>
        <a:ea typeface="新細明體" charset="-120"/>
        <a:cs typeface="+mn-cs"/>
      </a:defRPr>
    </a:lvl3pPr>
    <a:lvl4pPr marL="1371600" algn="l" rtl="0" fontAlgn="base">
      <a:spcBef>
        <a:spcPct val="0"/>
      </a:spcBef>
      <a:spcAft>
        <a:spcPct val="0"/>
      </a:spcAft>
      <a:defRPr kumimoji="1" kern="1200">
        <a:solidFill>
          <a:schemeClr val="tx1"/>
        </a:solidFill>
        <a:latin typeface="Verdana" pitchFamily="34" charset="0"/>
        <a:ea typeface="新細明體" charset="-120"/>
        <a:cs typeface="+mn-cs"/>
      </a:defRPr>
    </a:lvl4pPr>
    <a:lvl5pPr marL="1828800" algn="l" rtl="0" fontAlgn="base">
      <a:spcBef>
        <a:spcPct val="0"/>
      </a:spcBef>
      <a:spcAft>
        <a:spcPct val="0"/>
      </a:spcAft>
      <a:defRPr kumimoji="1" kern="1200">
        <a:solidFill>
          <a:schemeClr val="tx1"/>
        </a:solidFill>
        <a:latin typeface="Verdana" pitchFamily="34" charset="0"/>
        <a:ea typeface="新細明體" charset="-120"/>
        <a:cs typeface="+mn-cs"/>
      </a:defRPr>
    </a:lvl5pPr>
    <a:lvl6pPr marL="2286000" algn="l" defTabSz="914400" rtl="0" eaLnBrk="1" latinLnBrk="0" hangingPunct="1">
      <a:defRPr kumimoji="1" kern="1200">
        <a:solidFill>
          <a:schemeClr val="tx1"/>
        </a:solidFill>
        <a:latin typeface="Verdana" pitchFamily="34" charset="0"/>
        <a:ea typeface="新細明體" charset="-120"/>
        <a:cs typeface="+mn-cs"/>
      </a:defRPr>
    </a:lvl6pPr>
    <a:lvl7pPr marL="2743200" algn="l" defTabSz="914400" rtl="0" eaLnBrk="1" latinLnBrk="0" hangingPunct="1">
      <a:defRPr kumimoji="1" kern="1200">
        <a:solidFill>
          <a:schemeClr val="tx1"/>
        </a:solidFill>
        <a:latin typeface="Verdana" pitchFamily="34" charset="0"/>
        <a:ea typeface="新細明體" charset="-120"/>
        <a:cs typeface="+mn-cs"/>
      </a:defRPr>
    </a:lvl7pPr>
    <a:lvl8pPr marL="3200400" algn="l" defTabSz="914400" rtl="0" eaLnBrk="1" latinLnBrk="0" hangingPunct="1">
      <a:defRPr kumimoji="1" kern="1200">
        <a:solidFill>
          <a:schemeClr val="tx1"/>
        </a:solidFill>
        <a:latin typeface="Verdana" pitchFamily="34" charset="0"/>
        <a:ea typeface="新細明體" charset="-120"/>
        <a:cs typeface="+mn-cs"/>
      </a:defRPr>
    </a:lvl8pPr>
    <a:lvl9pPr marL="3657600" algn="l" defTabSz="914400" rtl="0" eaLnBrk="1" latinLnBrk="0" hangingPunct="1">
      <a:defRPr kumimoji="1" kern="1200">
        <a:solidFill>
          <a:schemeClr val="tx1"/>
        </a:solidFill>
        <a:latin typeface="Verdana" pitchFamily="34"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333300"/>
    <a:srgbClr val="78623E"/>
    <a:srgbClr val="B2B2B2"/>
    <a:srgbClr val="FFFF00"/>
    <a:srgbClr val="800000"/>
    <a:srgbClr val="003300"/>
    <a:srgbClr val="0000FF"/>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0" autoAdjust="0"/>
    <p:restoredTop sz="94500" autoAdjust="0"/>
  </p:normalViewPr>
  <p:slideViewPr>
    <p:cSldViewPr>
      <p:cViewPr varScale="1">
        <p:scale>
          <a:sx n="64" d="100"/>
          <a:sy n="64" d="100"/>
        </p:scale>
        <p:origin x="-1266"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9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er\Desktop\&#21319;&#31561;&#25945;&#25480;&#36039;&#26009;\&#24288;&#21830;401\&#31119;&#30922;\&#31119;&#3092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ltLang="zh-TW" sz="2800" baseline="0" dirty="0">
                <a:latin typeface="Times New Roman" panose="02020603050405020304" pitchFamily="18" charset="0"/>
                <a:ea typeface="新細明體" panose="02020500000000000000" pitchFamily="18" charset="-120"/>
              </a:rPr>
              <a:t>XX</a:t>
            </a:r>
            <a:r>
              <a:rPr lang="zh-TW" altLang="en-US" sz="2800" baseline="0" dirty="0">
                <a:latin typeface="Times New Roman" panose="02020603050405020304" pitchFamily="18" charset="0"/>
                <a:ea typeface="新細明體" panose="02020500000000000000" pitchFamily="18" charset="-120"/>
              </a:rPr>
              <a:t>公司</a:t>
            </a:r>
            <a:r>
              <a:rPr lang="en-US" altLang="zh-TW" sz="2800" baseline="0" dirty="0">
                <a:latin typeface="Times New Roman" panose="02020603050405020304" pitchFamily="18" charset="0"/>
                <a:ea typeface="新細明體" panose="02020500000000000000" pitchFamily="18" charset="-120"/>
              </a:rPr>
              <a:t>97</a:t>
            </a:r>
            <a:r>
              <a:rPr lang="zh-TW" altLang="en-US" sz="2800" baseline="0" dirty="0">
                <a:latin typeface="Times New Roman" panose="02020603050405020304" pitchFamily="18" charset="0"/>
                <a:ea typeface="新細明體" panose="02020500000000000000" pitchFamily="18" charset="-120"/>
              </a:rPr>
              <a:t>年至</a:t>
            </a:r>
            <a:r>
              <a:rPr lang="en-US" altLang="zh-TW" sz="2800" baseline="0" dirty="0">
                <a:latin typeface="Times New Roman" panose="02020603050405020304" pitchFamily="18" charset="0"/>
                <a:ea typeface="新細明體" panose="02020500000000000000" pitchFamily="18" charset="-120"/>
              </a:rPr>
              <a:t>100</a:t>
            </a:r>
            <a:r>
              <a:rPr lang="zh-TW" altLang="en-US" sz="2800" baseline="0" dirty="0">
                <a:latin typeface="Times New Roman" panose="02020603050405020304" pitchFamily="18" charset="0"/>
                <a:ea typeface="新細明體" panose="02020500000000000000" pitchFamily="18" charset="-120"/>
              </a:rPr>
              <a:t>年營業額成長趨勢</a:t>
            </a:r>
          </a:p>
        </c:rich>
      </c:tx>
      <c:layout/>
      <c:overlay val="0"/>
    </c:title>
    <c:autoTitleDeleted val="0"/>
    <c:plotArea>
      <c:layout/>
      <c:barChart>
        <c:barDir val="col"/>
        <c:grouping val="clustered"/>
        <c:varyColors val="0"/>
        <c:ser>
          <c:idx val="0"/>
          <c:order val="0"/>
          <c:tx>
            <c:strRef>
              <c:f>工作表1!$C$2</c:f>
              <c:strCache>
                <c:ptCount val="1"/>
                <c:pt idx="0">
                  <c:v>營業額</c:v>
                </c:pt>
              </c:strCache>
            </c:strRef>
          </c:tx>
          <c:invertIfNegative val="0"/>
          <c:cat>
            <c:strRef>
              <c:f>工作表1!$B$3:$B$7</c:f>
              <c:strCache>
                <c:ptCount val="5"/>
                <c:pt idx="0">
                  <c:v>97年7-8月</c:v>
                </c:pt>
                <c:pt idx="1">
                  <c:v>98年1-2月</c:v>
                </c:pt>
                <c:pt idx="2">
                  <c:v>98年7-8月</c:v>
                </c:pt>
                <c:pt idx="3">
                  <c:v>99年5-6月</c:v>
                </c:pt>
                <c:pt idx="4">
                  <c:v>100年7-8月</c:v>
                </c:pt>
              </c:strCache>
            </c:strRef>
          </c:cat>
          <c:val>
            <c:numRef>
              <c:f>工作表1!$C$3:$C$7</c:f>
              <c:numCache>
                <c:formatCode>#,##0</c:formatCode>
                <c:ptCount val="5"/>
                <c:pt idx="0">
                  <c:v>1946801</c:v>
                </c:pt>
                <c:pt idx="1">
                  <c:v>2007354</c:v>
                </c:pt>
                <c:pt idx="2">
                  <c:v>2386524</c:v>
                </c:pt>
                <c:pt idx="3">
                  <c:v>3321278</c:v>
                </c:pt>
                <c:pt idx="4">
                  <c:v>4082450</c:v>
                </c:pt>
              </c:numCache>
            </c:numRef>
          </c:val>
        </c:ser>
        <c:dLbls>
          <c:showLegendKey val="0"/>
          <c:showVal val="0"/>
          <c:showCatName val="0"/>
          <c:showSerName val="0"/>
          <c:showPercent val="0"/>
          <c:showBubbleSize val="0"/>
        </c:dLbls>
        <c:gapWidth val="150"/>
        <c:axId val="138610176"/>
        <c:axId val="102615872"/>
      </c:barChart>
      <c:catAx>
        <c:axId val="138610176"/>
        <c:scaling>
          <c:orientation val="minMax"/>
        </c:scaling>
        <c:delete val="0"/>
        <c:axPos val="b"/>
        <c:majorTickMark val="out"/>
        <c:minorTickMark val="none"/>
        <c:tickLblPos val="nextTo"/>
        <c:txPr>
          <a:bodyPr/>
          <a:lstStyle/>
          <a:p>
            <a:pPr>
              <a:defRPr sz="1200" b="1" baseline="0">
                <a:latin typeface="Times New Roman" panose="02020603050405020304" pitchFamily="18" charset="0"/>
                <a:ea typeface="新細明體" panose="02020500000000000000" pitchFamily="18" charset="-120"/>
              </a:defRPr>
            </a:pPr>
            <a:endParaRPr lang="zh-TW"/>
          </a:p>
        </c:txPr>
        <c:crossAx val="102615872"/>
        <c:crosses val="autoZero"/>
        <c:auto val="1"/>
        <c:lblAlgn val="ctr"/>
        <c:lblOffset val="100"/>
        <c:noMultiLvlLbl val="0"/>
      </c:catAx>
      <c:valAx>
        <c:axId val="102615872"/>
        <c:scaling>
          <c:orientation val="minMax"/>
        </c:scaling>
        <c:delete val="0"/>
        <c:axPos val="l"/>
        <c:majorGridlines/>
        <c:numFmt formatCode="#,##0" sourceLinked="1"/>
        <c:majorTickMark val="out"/>
        <c:minorTickMark val="none"/>
        <c:tickLblPos val="nextTo"/>
        <c:txPr>
          <a:bodyPr/>
          <a:lstStyle/>
          <a:p>
            <a:pPr>
              <a:defRPr b="1">
                <a:latin typeface="Times New Roman" panose="02020603050405020304" pitchFamily="18" charset="0"/>
                <a:cs typeface="Times New Roman" panose="02020603050405020304" pitchFamily="18" charset="0"/>
              </a:defRPr>
            </a:pPr>
            <a:endParaRPr lang="zh-TW"/>
          </a:p>
        </c:txPr>
        <c:crossAx val="138610176"/>
        <c:crosses val="autoZero"/>
        <c:crossBetween val="between"/>
      </c:valAx>
    </c:plotArea>
    <c:legend>
      <c:legendPos val="r"/>
      <c:layout/>
      <c:overlay val="0"/>
      <c:txPr>
        <a:bodyPr/>
        <a:lstStyle/>
        <a:p>
          <a:pPr>
            <a:defRPr b="1">
              <a:latin typeface="新細明體" panose="02020500000000000000" pitchFamily="18" charset="-120"/>
              <a:ea typeface="新細明體" panose="02020500000000000000" pitchFamily="18" charset="-120"/>
            </a:defRPr>
          </a:pPr>
          <a:endParaRPr lang="zh-TW"/>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kumimoji="0" sz="1200">
                <a:latin typeface="Times New Roman" pitchFamily="18" charset="0"/>
              </a:defRPr>
            </a:lvl1pPr>
          </a:lstStyle>
          <a:p>
            <a:pPr>
              <a:defRPr/>
            </a:pPr>
            <a:endParaRPr lang="en-US" altLang="zh-TW"/>
          </a:p>
        </p:txBody>
      </p:sp>
      <p:sp>
        <p:nvSpPr>
          <p:cNvPr id="1556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kumimoji="0" sz="1200">
                <a:latin typeface="Times New Roman" pitchFamily="18" charset="0"/>
              </a:defRPr>
            </a:lvl1pPr>
          </a:lstStyle>
          <a:p>
            <a:pPr>
              <a:defRPr/>
            </a:pPr>
            <a:endParaRPr lang="en-US" altLang="zh-TW"/>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56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1556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kumimoji="0" sz="1200">
                <a:latin typeface="Times New Roman" pitchFamily="18" charset="0"/>
              </a:defRPr>
            </a:lvl1pPr>
          </a:lstStyle>
          <a:p>
            <a:pPr>
              <a:defRPr/>
            </a:pPr>
            <a:endParaRPr lang="en-US" altLang="zh-TW"/>
          </a:p>
        </p:txBody>
      </p:sp>
      <p:sp>
        <p:nvSpPr>
          <p:cNvPr id="1556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kumimoji="0" sz="1200">
                <a:latin typeface="Times New Roman" pitchFamily="18" charset="0"/>
              </a:defRPr>
            </a:lvl1pPr>
          </a:lstStyle>
          <a:p>
            <a:pPr>
              <a:defRPr/>
            </a:pPr>
            <a:fld id="{E8E63778-22C0-4B8B-85AC-C7851295FE08}" type="slidenum">
              <a:rPr lang="zh-TW" altLang="en-US"/>
              <a:pPr>
                <a:defRPr/>
              </a:pPr>
              <a:t>‹#›</a:t>
            </a:fld>
            <a:endParaRPr lang="en-US" altLang="zh-TW"/>
          </a:p>
        </p:txBody>
      </p:sp>
    </p:spTree>
    <p:extLst>
      <p:ext uri="{BB962C8B-B14F-4D97-AF65-F5344CB8AC3E}">
        <p14:creationId xmlns:p14="http://schemas.microsoft.com/office/powerpoint/2010/main" val="2230126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新細明體"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新細明體"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新細明體"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新細明體"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新細明體"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矩形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5" name="矩形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6" name="矩形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7" name="矩形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10" name="矩形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useBgFill="1">
        <p:nvSpPr>
          <p:cNvPr id="11" name="圓角矩形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useBgFill="1">
        <p:nvSpPr>
          <p:cNvPr id="12" name="圓角矩形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13" name="矩形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14" name="矩形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15" name="矩形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16" name="矩形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8" name="標題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zh-TW" altLang="en-US" smtClean="0"/>
              <a:t>按一下以編輯母片標題樣式</a:t>
            </a:r>
            <a:endParaRPr lang="en-US"/>
          </a:p>
        </p:txBody>
      </p:sp>
      <p:sp>
        <p:nvSpPr>
          <p:cNvPr id="9" name="副標題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TW" altLang="en-US" smtClean="0"/>
              <a:t>按一下以編輯母片副標題樣式</a:t>
            </a:r>
            <a:endParaRPr lang="en-US"/>
          </a:p>
        </p:txBody>
      </p:sp>
      <p:sp>
        <p:nvSpPr>
          <p:cNvPr id="17" name="日期版面配置區 27"/>
          <p:cNvSpPr>
            <a:spLocks noGrp="1"/>
          </p:cNvSpPr>
          <p:nvPr>
            <p:ph type="dt" sz="half" idx="10"/>
          </p:nvPr>
        </p:nvSpPr>
        <p:spPr>
          <a:xfrm>
            <a:off x="6705600" y="4206875"/>
            <a:ext cx="960438" cy="457200"/>
          </a:xfrm>
        </p:spPr>
        <p:txBody>
          <a:bodyPr/>
          <a:lstStyle>
            <a:lvl1pPr>
              <a:defRPr/>
            </a:lvl1pPr>
          </a:lstStyle>
          <a:p>
            <a:pPr>
              <a:defRPr/>
            </a:pPr>
            <a:endParaRPr lang="en-US" altLang="zh-TW"/>
          </a:p>
        </p:txBody>
      </p:sp>
      <p:sp>
        <p:nvSpPr>
          <p:cNvPr id="18" name="頁尾版面配置區 16"/>
          <p:cNvSpPr>
            <a:spLocks noGrp="1"/>
          </p:cNvSpPr>
          <p:nvPr>
            <p:ph type="ftr" sz="quarter" idx="11"/>
          </p:nvPr>
        </p:nvSpPr>
        <p:spPr>
          <a:xfrm>
            <a:off x="5410200" y="4205288"/>
            <a:ext cx="1295400" cy="457200"/>
          </a:xfrm>
        </p:spPr>
        <p:txBody>
          <a:bodyPr/>
          <a:lstStyle>
            <a:lvl1pPr>
              <a:defRPr/>
            </a:lvl1pPr>
          </a:lstStyle>
          <a:p>
            <a:pPr>
              <a:defRPr/>
            </a:pPr>
            <a:endParaRPr lang="en-US" altLang="zh-TW"/>
          </a:p>
        </p:txBody>
      </p:sp>
      <p:sp>
        <p:nvSpPr>
          <p:cNvPr id="19" name="投影片編號版面配置區 28"/>
          <p:cNvSpPr>
            <a:spLocks noGrp="1"/>
          </p:cNvSpPr>
          <p:nvPr>
            <p:ph type="sldNum" sz="quarter" idx="12"/>
          </p:nvPr>
        </p:nvSpPr>
        <p:spPr>
          <a:xfrm>
            <a:off x="8320088" y="1588"/>
            <a:ext cx="747712" cy="365125"/>
          </a:xfrm>
        </p:spPr>
        <p:txBody>
          <a:bodyPr/>
          <a:lstStyle>
            <a:lvl1pPr algn="r">
              <a:defRPr sz="1800">
                <a:solidFill>
                  <a:schemeClr val="bg1"/>
                </a:solidFill>
              </a:defRPr>
            </a:lvl1pPr>
          </a:lstStyle>
          <a:p>
            <a:pPr>
              <a:defRPr/>
            </a:pPr>
            <a:fld id="{E591CDCD-C3C7-41B6-9405-AB48D15712AF}" type="slidenum">
              <a:rPr lang="zh-TW" altLang="en-US"/>
              <a:pPr>
                <a:defRPr/>
              </a:pPr>
              <a:t>‹#›</a:t>
            </a:fld>
            <a:endParaRPr lang="en-US" altLang="zh-TW"/>
          </a:p>
        </p:txBody>
      </p:sp>
    </p:spTree>
    <p:extLst>
      <p:ext uri="{BB962C8B-B14F-4D97-AF65-F5344CB8AC3E}">
        <p14:creationId xmlns:p14="http://schemas.microsoft.com/office/powerpoint/2010/main" val="507481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13"/>
          <p:cNvSpPr>
            <a:spLocks noGrp="1"/>
          </p:cNvSpPr>
          <p:nvPr>
            <p:ph type="dt" sz="half" idx="10"/>
          </p:nvPr>
        </p:nvSpPr>
        <p:spPr/>
        <p:txBody>
          <a:bodyPr/>
          <a:lstStyle>
            <a:lvl1pPr>
              <a:defRPr/>
            </a:lvl1pPr>
          </a:lstStyle>
          <a:p>
            <a:pPr>
              <a:defRPr/>
            </a:pPr>
            <a:endParaRPr lang="en-US" altLang="zh-TW"/>
          </a:p>
        </p:txBody>
      </p:sp>
      <p:sp>
        <p:nvSpPr>
          <p:cNvPr id="5" name="頁尾版面配置區 2"/>
          <p:cNvSpPr>
            <a:spLocks noGrp="1"/>
          </p:cNvSpPr>
          <p:nvPr>
            <p:ph type="ftr" sz="quarter" idx="11"/>
          </p:nvPr>
        </p:nvSpPr>
        <p:spPr/>
        <p:txBody>
          <a:bodyPr/>
          <a:lstStyle>
            <a:lvl1pPr>
              <a:defRPr/>
            </a:lvl1pPr>
          </a:lstStyle>
          <a:p>
            <a:pPr>
              <a:defRPr/>
            </a:pPr>
            <a:endParaRPr lang="en-US" altLang="zh-TW"/>
          </a:p>
        </p:txBody>
      </p:sp>
      <p:sp>
        <p:nvSpPr>
          <p:cNvPr id="6" name="投影片編號版面配置區 22"/>
          <p:cNvSpPr>
            <a:spLocks noGrp="1"/>
          </p:cNvSpPr>
          <p:nvPr>
            <p:ph type="sldNum" sz="quarter" idx="12"/>
          </p:nvPr>
        </p:nvSpPr>
        <p:spPr/>
        <p:txBody>
          <a:bodyPr/>
          <a:lstStyle>
            <a:lvl1pPr>
              <a:defRPr/>
            </a:lvl1pPr>
          </a:lstStyle>
          <a:p>
            <a:pPr>
              <a:defRPr/>
            </a:pPr>
            <a:fld id="{78256274-F0F2-4CF9-AFD2-FBD9F41A38FF}" type="slidenum">
              <a:rPr lang="zh-TW" altLang="en-US"/>
              <a:pPr>
                <a:defRPr/>
              </a:pPr>
              <a:t>‹#›</a:t>
            </a:fld>
            <a:endParaRPr lang="en-US" altLang="zh-TW"/>
          </a:p>
        </p:txBody>
      </p:sp>
    </p:spTree>
    <p:extLst>
      <p:ext uri="{BB962C8B-B14F-4D97-AF65-F5344CB8AC3E}">
        <p14:creationId xmlns:p14="http://schemas.microsoft.com/office/powerpoint/2010/main" val="3779431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781800" y="1143000"/>
            <a:ext cx="1905000" cy="5486400"/>
          </a:xfrm>
        </p:spPr>
        <p:txBody>
          <a:bodyPr vert="eaVer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457200" y="1143000"/>
            <a:ext cx="6248400" cy="54864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13"/>
          <p:cNvSpPr>
            <a:spLocks noGrp="1"/>
          </p:cNvSpPr>
          <p:nvPr>
            <p:ph type="dt" sz="half" idx="10"/>
          </p:nvPr>
        </p:nvSpPr>
        <p:spPr/>
        <p:txBody>
          <a:bodyPr/>
          <a:lstStyle>
            <a:lvl1pPr>
              <a:defRPr/>
            </a:lvl1pPr>
          </a:lstStyle>
          <a:p>
            <a:pPr>
              <a:defRPr/>
            </a:pPr>
            <a:endParaRPr lang="en-US" altLang="zh-TW"/>
          </a:p>
        </p:txBody>
      </p:sp>
      <p:sp>
        <p:nvSpPr>
          <p:cNvPr id="5" name="頁尾版面配置區 2"/>
          <p:cNvSpPr>
            <a:spLocks noGrp="1"/>
          </p:cNvSpPr>
          <p:nvPr>
            <p:ph type="ftr" sz="quarter" idx="11"/>
          </p:nvPr>
        </p:nvSpPr>
        <p:spPr/>
        <p:txBody>
          <a:bodyPr/>
          <a:lstStyle>
            <a:lvl1pPr>
              <a:defRPr/>
            </a:lvl1pPr>
          </a:lstStyle>
          <a:p>
            <a:pPr>
              <a:defRPr/>
            </a:pPr>
            <a:endParaRPr lang="en-US" altLang="zh-TW"/>
          </a:p>
        </p:txBody>
      </p:sp>
      <p:sp>
        <p:nvSpPr>
          <p:cNvPr id="6" name="投影片編號版面配置區 22"/>
          <p:cNvSpPr>
            <a:spLocks noGrp="1"/>
          </p:cNvSpPr>
          <p:nvPr>
            <p:ph type="sldNum" sz="quarter" idx="12"/>
          </p:nvPr>
        </p:nvSpPr>
        <p:spPr/>
        <p:txBody>
          <a:bodyPr/>
          <a:lstStyle>
            <a:lvl1pPr>
              <a:defRPr/>
            </a:lvl1pPr>
          </a:lstStyle>
          <a:p>
            <a:pPr>
              <a:defRPr/>
            </a:pPr>
            <a:fld id="{6F5F717C-68F9-48E8-82DB-AFA8E3E89E03}" type="slidenum">
              <a:rPr lang="zh-TW" altLang="en-US"/>
              <a:pPr>
                <a:defRPr/>
              </a:pPr>
              <a:t>‹#›</a:t>
            </a:fld>
            <a:endParaRPr lang="en-US" altLang="zh-TW"/>
          </a:p>
        </p:txBody>
      </p:sp>
    </p:spTree>
    <p:extLst>
      <p:ext uri="{BB962C8B-B14F-4D97-AF65-F5344CB8AC3E}">
        <p14:creationId xmlns:p14="http://schemas.microsoft.com/office/powerpoint/2010/main" val="665593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13"/>
          <p:cNvSpPr>
            <a:spLocks noGrp="1"/>
          </p:cNvSpPr>
          <p:nvPr>
            <p:ph type="dt" sz="half" idx="10"/>
          </p:nvPr>
        </p:nvSpPr>
        <p:spPr/>
        <p:txBody>
          <a:bodyPr/>
          <a:lstStyle>
            <a:lvl1pPr>
              <a:defRPr/>
            </a:lvl1pPr>
          </a:lstStyle>
          <a:p>
            <a:pPr>
              <a:defRPr/>
            </a:pPr>
            <a:endParaRPr lang="en-US" altLang="zh-TW"/>
          </a:p>
        </p:txBody>
      </p:sp>
      <p:sp>
        <p:nvSpPr>
          <p:cNvPr id="5" name="頁尾版面配置區 2"/>
          <p:cNvSpPr>
            <a:spLocks noGrp="1"/>
          </p:cNvSpPr>
          <p:nvPr>
            <p:ph type="ftr" sz="quarter" idx="11"/>
          </p:nvPr>
        </p:nvSpPr>
        <p:spPr/>
        <p:txBody>
          <a:bodyPr/>
          <a:lstStyle>
            <a:lvl1pPr>
              <a:defRPr/>
            </a:lvl1pPr>
          </a:lstStyle>
          <a:p>
            <a:pPr>
              <a:defRPr/>
            </a:pPr>
            <a:endParaRPr lang="en-US" altLang="zh-TW"/>
          </a:p>
        </p:txBody>
      </p:sp>
      <p:sp>
        <p:nvSpPr>
          <p:cNvPr id="6" name="投影片編號版面配置區 22"/>
          <p:cNvSpPr>
            <a:spLocks noGrp="1"/>
          </p:cNvSpPr>
          <p:nvPr>
            <p:ph type="sldNum" sz="quarter" idx="12"/>
          </p:nvPr>
        </p:nvSpPr>
        <p:spPr/>
        <p:txBody>
          <a:bodyPr/>
          <a:lstStyle>
            <a:lvl1pPr>
              <a:defRPr/>
            </a:lvl1pPr>
          </a:lstStyle>
          <a:p>
            <a:pPr>
              <a:defRPr/>
            </a:pPr>
            <a:fld id="{349B6D30-2542-49AA-9C4D-E59A7C3159BD}" type="slidenum">
              <a:rPr lang="zh-TW" altLang="en-US"/>
              <a:pPr>
                <a:defRPr/>
              </a:pPr>
              <a:t>‹#›</a:t>
            </a:fld>
            <a:endParaRPr lang="en-US" altLang="zh-TW"/>
          </a:p>
        </p:txBody>
      </p:sp>
    </p:spTree>
    <p:extLst>
      <p:ext uri="{BB962C8B-B14F-4D97-AF65-F5344CB8AC3E}">
        <p14:creationId xmlns:p14="http://schemas.microsoft.com/office/powerpoint/2010/main" val="1553977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TW" altLang="en-US" smtClean="0"/>
              <a:t>按一下以編輯母片文字樣式</a:t>
            </a:r>
          </a:p>
        </p:txBody>
      </p:sp>
      <p:sp>
        <p:nvSpPr>
          <p:cNvPr id="4" name="日期版面配置區 13"/>
          <p:cNvSpPr>
            <a:spLocks noGrp="1"/>
          </p:cNvSpPr>
          <p:nvPr>
            <p:ph type="dt" sz="half" idx="10"/>
          </p:nvPr>
        </p:nvSpPr>
        <p:spPr/>
        <p:txBody>
          <a:bodyPr/>
          <a:lstStyle>
            <a:lvl1pPr>
              <a:defRPr/>
            </a:lvl1pPr>
          </a:lstStyle>
          <a:p>
            <a:pPr>
              <a:defRPr/>
            </a:pPr>
            <a:endParaRPr lang="en-US" altLang="zh-TW"/>
          </a:p>
        </p:txBody>
      </p:sp>
      <p:sp>
        <p:nvSpPr>
          <p:cNvPr id="5" name="頁尾版面配置區 2"/>
          <p:cNvSpPr>
            <a:spLocks noGrp="1"/>
          </p:cNvSpPr>
          <p:nvPr>
            <p:ph type="ftr" sz="quarter" idx="11"/>
          </p:nvPr>
        </p:nvSpPr>
        <p:spPr/>
        <p:txBody>
          <a:bodyPr/>
          <a:lstStyle>
            <a:lvl1pPr>
              <a:defRPr/>
            </a:lvl1pPr>
          </a:lstStyle>
          <a:p>
            <a:pPr>
              <a:defRPr/>
            </a:pPr>
            <a:endParaRPr lang="en-US" altLang="zh-TW"/>
          </a:p>
        </p:txBody>
      </p:sp>
      <p:sp>
        <p:nvSpPr>
          <p:cNvPr id="6" name="投影片編號版面配置區 22"/>
          <p:cNvSpPr>
            <a:spLocks noGrp="1"/>
          </p:cNvSpPr>
          <p:nvPr>
            <p:ph type="sldNum" sz="quarter" idx="12"/>
          </p:nvPr>
        </p:nvSpPr>
        <p:spPr/>
        <p:txBody>
          <a:bodyPr/>
          <a:lstStyle>
            <a:lvl1pPr>
              <a:defRPr/>
            </a:lvl1pPr>
          </a:lstStyle>
          <a:p>
            <a:pPr>
              <a:defRPr/>
            </a:pPr>
            <a:fld id="{925EE747-3C1D-4161-9C4E-16DB22D105D4}" type="slidenum">
              <a:rPr lang="zh-TW" altLang="en-US"/>
              <a:pPr>
                <a:defRPr/>
              </a:pPr>
              <a:t>‹#›</a:t>
            </a:fld>
            <a:endParaRPr lang="en-US" altLang="zh-TW"/>
          </a:p>
        </p:txBody>
      </p:sp>
    </p:spTree>
    <p:extLst>
      <p:ext uri="{BB962C8B-B14F-4D97-AF65-F5344CB8AC3E}">
        <p14:creationId xmlns:p14="http://schemas.microsoft.com/office/powerpoint/2010/main" val="1090517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內容版面配置區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內容版面配置區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13"/>
          <p:cNvSpPr>
            <a:spLocks noGrp="1"/>
          </p:cNvSpPr>
          <p:nvPr>
            <p:ph type="dt" sz="half" idx="10"/>
          </p:nvPr>
        </p:nvSpPr>
        <p:spPr/>
        <p:txBody>
          <a:bodyPr/>
          <a:lstStyle>
            <a:lvl1pPr>
              <a:defRPr/>
            </a:lvl1pPr>
          </a:lstStyle>
          <a:p>
            <a:pPr>
              <a:defRPr/>
            </a:pPr>
            <a:endParaRPr lang="en-US" altLang="zh-TW"/>
          </a:p>
        </p:txBody>
      </p:sp>
      <p:sp>
        <p:nvSpPr>
          <p:cNvPr id="6" name="頁尾版面配置區 2"/>
          <p:cNvSpPr>
            <a:spLocks noGrp="1"/>
          </p:cNvSpPr>
          <p:nvPr>
            <p:ph type="ftr" sz="quarter" idx="11"/>
          </p:nvPr>
        </p:nvSpPr>
        <p:spPr/>
        <p:txBody>
          <a:bodyPr/>
          <a:lstStyle>
            <a:lvl1pPr>
              <a:defRPr/>
            </a:lvl1pPr>
          </a:lstStyle>
          <a:p>
            <a:pPr>
              <a:defRPr/>
            </a:pPr>
            <a:endParaRPr lang="en-US" altLang="zh-TW"/>
          </a:p>
        </p:txBody>
      </p:sp>
      <p:sp>
        <p:nvSpPr>
          <p:cNvPr id="7" name="投影片編號版面配置區 22"/>
          <p:cNvSpPr>
            <a:spLocks noGrp="1"/>
          </p:cNvSpPr>
          <p:nvPr>
            <p:ph type="sldNum" sz="quarter" idx="12"/>
          </p:nvPr>
        </p:nvSpPr>
        <p:spPr/>
        <p:txBody>
          <a:bodyPr/>
          <a:lstStyle>
            <a:lvl1pPr>
              <a:defRPr/>
            </a:lvl1pPr>
          </a:lstStyle>
          <a:p>
            <a:pPr>
              <a:defRPr/>
            </a:pPr>
            <a:fld id="{08958BB4-C486-4503-AC78-4055415A37ED}" type="slidenum">
              <a:rPr lang="zh-TW" altLang="en-US"/>
              <a:pPr>
                <a:defRPr/>
              </a:pPr>
              <a:t>‹#›</a:t>
            </a:fld>
            <a:endParaRPr lang="en-US" altLang="zh-TW"/>
          </a:p>
        </p:txBody>
      </p:sp>
    </p:spTree>
    <p:extLst>
      <p:ext uri="{BB962C8B-B14F-4D97-AF65-F5344CB8AC3E}">
        <p14:creationId xmlns:p14="http://schemas.microsoft.com/office/powerpoint/2010/main" val="687927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381000" y="1143000"/>
            <a:ext cx="8382000" cy="1069848"/>
          </a:xfrm>
        </p:spPr>
        <p:txBody>
          <a:bodyPr/>
          <a:lstStyle>
            <a:lvl1pPr>
              <a:defRPr sz="4000" b="0" i="0" cap="none" baseline="0"/>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zh-TW" altLang="en-US" smtClean="0"/>
              <a:t>按一下以編輯母片文字樣式</a:t>
            </a:r>
          </a:p>
        </p:txBody>
      </p:sp>
      <p:sp>
        <p:nvSpPr>
          <p:cNvPr id="4" name="文字版面配置區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zh-TW" altLang="en-US" smtClean="0"/>
              <a:t>按一下以編輯母片文字樣式</a:t>
            </a:r>
          </a:p>
        </p:txBody>
      </p:sp>
      <p:sp>
        <p:nvSpPr>
          <p:cNvPr id="5" name="內容版面配置區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6" name="內容版面配置區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日期版面配置區 25"/>
          <p:cNvSpPr>
            <a:spLocks noGrp="1"/>
          </p:cNvSpPr>
          <p:nvPr>
            <p:ph type="dt" sz="half" idx="10"/>
          </p:nvPr>
        </p:nvSpPr>
        <p:spPr/>
        <p:txBody>
          <a:bodyPr rtlCol="0"/>
          <a:lstStyle>
            <a:lvl1pPr>
              <a:defRPr/>
            </a:lvl1pPr>
          </a:lstStyle>
          <a:p>
            <a:pPr>
              <a:defRPr/>
            </a:pPr>
            <a:endParaRPr lang="en-US" altLang="zh-TW"/>
          </a:p>
        </p:txBody>
      </p:sp>
      <p:sp>
        <p:nvSpPr>
          <p:cNvPr id="8" name="投影片編號版面配置區 26"/>
          <p:cNvSpPr>
            <a:spLocks noGrp="1"/>
          </p:cNvSpPr>
          <p:nvPr>
            <p:ph type="sldNum" sz="quarter" idx="11"/>
          </p:nvPr>
        </p:nvSpPr>
        <p:spPr/>
        <p:txBody>
          <a:bodyPr rtlCol="0"/>
          <a:lstStyle>
            <a:lvl1pPr>
              <a:defRPr/>
            </a:lvl1pPr>
          </a:lstStyle>
          <a:p>
            <a:pPr>
              <a:defRPr/>
            </a:pPr>
            <a:fld id="{99492F68-E42A-4CA3-8D75-99FB347BCA05}" type="slidenum">
              <a:rPr lang="zh-TW" altLang="en-US"/>
              <a:pPr>
                <a:defRPr/>
              </a:pPr>
              <a:t>‹#›</a:t>
            </a:fld>
            <a:endParaRPr lang="en-US" altLang="zh-TW"/>
          </a:p>
        </p:txBody>
      </p:sp>
      <p:sp>
        <p:nvSpPr>
          <p:cNvPr id="9" name="頁尾版面配置區 27"/>
          <p:cNvSpPr>
            <a:spLocks noGrp="1"/>
          </p:cNvSpPr>
          <p:nvPr>
            <p:ph type="ftr" sz="quarter" idx="12"/>
          </p:nvPr>
        </p:nvSpPr>
        <p:spPr/>
        <p:txBody>
          <a:bodyPr rtlCol="0"/>
          <a:lstStyle>
            <a:lvl1pPr>
              <a:defRPr/>
            </a:lvl1pPr>
          </a:lstStyle>
          <a:p>
            <a:pPr>
              <a:defRPr/>
            </a:pPr>
            <a:endParaRPr lang="en-US" altLang="zh-TW"/>
          </a:p>
        </p:txBody>
      </p:sp>
    </p:spTree>
    <p:extLst>
      <p:ext uri="{BB962C8B-B14F-4D97-AF65-F5344CB8AC3E}">
        <p14:creationId xmlns:p14="http://schemas.microsoft.com/office/powerpoint/2010/main" val="1047571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1143000"/>
            <a:ext cx="8229600" cy="1069848"/>
          </a:xfrm>
        </p:spPr>
        <p:txBody>
          <a:bodyPr/>
          <a:lstStyle>
            <a:lvl1pPr>
              <a:defRPr sz="4000">
                <a:solidFill>
                  <a:schemeClr val="tx2"/>
                </a:solidFill>
              </a:defRPr>
            </a:lvl1pPr>
          </a:lstStyle>
          <a:p>
            <a:r>
              <a:rPr lang="zh-TW" altLang="en-US" smtClean="0"/>
              <a:t>按一下以編輯母片標題樣式</a:t>
            </a:r>
            <a:endParaRPr lang="en-US"/>
          </a:p>
        </p:txBody>
      </p:sp>
      <p:sp>
        <p:nvSpPr>
          <p:cNvPr id="3" name="日期版面配置區 2"/>
          <p:cNvSpPr>
            <a:spLocks noGrp="1"/>
          </p:cNvSpPr>
          <p:nvPr>
            <p:ph type="dt" sz="half" idx="10"/>
          </p:nvPr>
        </p:nvSpPr>
        <p:spPr>
          <a:xfrm>
            <a:off x="6583363" y="612775"/>
            <a:ext cx="957262" cy="457200"/>
          </a:xfrm>
        </p:spPr>
        <p:txBody>
          <a:bodyPr/>
          <a:lstStyle>
            <a:lvl1pPr>
              <a:defRPr/>
            </a:lvl1pPr>
          </a:lstStyle>
          <a:p>
            <a:pPr>
              <a:defRPr/>
            </a:pPr>
            <a:endParaRPr lang="en-US" altLang="zh-TW"/>
          </a:p>
        </p:txBody>
      </p:sp>
      <p:sp>
        <p:nvSpPr>
          <p:cNvPr id="4" name="頁尾版面配置區 3"/>
          <p:cNvSpPr>
            <a:spLocks noGrp="1"/>
          </p:cNvSpPr>
          <p:nvPr>
            <p:ph type="ftr" sz="quarter" idx="11"/>
          </p:nvPr>
        </p:nvSpPr>
        <p:spPr/>
        <p:txBody>
          <a:bodyPr/>
          <a:lstStyle>
            <a:lvl1pPr>
              <a:defRPr/>
            </a:lvl1pPr>
          </a:lstStyle>
          <a:p>
            <a:pPr>
              <a:defRPr/>
            </a:pPr>
            <a:endParaRPr lang="en-US" altLang="zh-TW"/>
          </a:p>
        </p:txBody>
      </p:sp>
      <p:sp>
        <p:nvSpPr>
          <p:cNvPr id="5" name="投影片編號版面配置區 4"/>
          <p:cNvSpPr>
            <a:spLocks noGrp="1"/>
          </p:cNvSpPr>
          <p:nvPr>
            <p:ph type="sldNum" sz="quarter" idx="12"/>
          </p:nvPr>
        </p:nvSpPr>
        <p:spPr/>
        <p:txBody>
          <a:bodyPr/>
          <a:lstStyle>
            <a:lvl1pPr>
              <a:defRPr/>
            </a:lvl1pPr>
          </a:lstStyle>
          <a:p>
            <a:pPr>
              <a:defRPr/>
            </a:pPr>
            <a:fld id="{214A72C0-0A9D-41EF-84CE-FBBB5C0E5100}" type="slidenum">
              <a:rPr lang="zh-TW" altLang="en-US"/>
              <a:pPr>
                <a:defRPr/>
              </a:pPr>
              <a:t>‹#›</a:t>
            </a:fld>
            <a:endParaRPr lang="en-US" altLang="zh-TW"/>
          </a:p>
        </p:txBody>
      </p:sp>
    </p:spTree>
    <p:extLst>
      <p:ext uri="{BB962C8B-B14F-4D97-AF65-F5344CB8AC3E}">
        <p14:creationId xmlns:p14="http://schemas.microsoft.com/office/powerpoint/2010/main" val="3956312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3"/>
          <p:cNvSpPr>
            <a:spLocks noGrp="1"/>
          </p:cNvSpPr>
          <p:nvPr>
            <p:ph type="dt" sz="half" idx="10"/>
          </p:nvPr>
        </p:nvSpPr>
        <p:spPr/>
        <p:txBody>
          <a:bodyPr/>
          <a:lstStyle>
            <a:lvl1pPr>
              <a:defRPr/>
            </a:lvl1pPr>
          </a:lstStyle>
          <a:p>
            <a:pPr>
              <a:defRPr/>
            </a:pPr>
            <a:endParaRPr lang="en-US" altLang="zh-TW"/>
          </a:p>
        </p:txBody>
      </p:sp>
      <p:sp>
        <p:nvSpPr>
          <p:cNvPr id="3" name="頁尾版面配置區 2"/>
          <p:cNvSpPr>
            <a:spLocks noGrp="1"/>
          </p:cNvSpPr>
          <p:nvPr>
            <p:ph type="ftr" sz="quarter" idx="11"/>
          </p:nvPr>
        </p:nvSpPr>
        <p:spPr/>
        <p:txBody>
          <a:bodyPr/>
          <a:lstStyle>
            <a:lvl1pPr>
              <a:defRPr/>
            </a:lvl1pPr>
          </a:lstStyle>
          <a:p>
            <a:pPr>
              <a:defRPr/>
            </a:pPr>
            <a:endParaRPr lang="en-US" altLang="zh-TW"/>
          </a:p>
        </p:txBody>
      </p:sp>
      <p:sp>
        <p:nvSpPr>
          <p:cNvPr id="4" name="投影片編號版面配置區 22"/>
          <p:cNvSpPr>
            <a:spLocks noGrp="1"/>
          </p:cNvSpPr>
          <p:nvPr>
            <p:ph type="sldNum" sz="quarter" idx="12"/>
          </p:nvPr>
        </p:nvSpPr>
        <p:spPr/>
        <p:txBody>
          <a:bodyPr/>
          <a:lstStyle>
            <a:lvl1pPr>
              <a:defRPr/>
            </a:lvl1pPr>
          </a:lstStyle>
          <a:p>
            <a:pPr>
              <a:defRPr/>
            </a:pPr>
            <a:fld id="{7E28BCAF-7D4A-4C9F-ABE3-E2DB9EF4E1EB}" type="slidenum">
              <a:rPr lang="zh-TW" altLang="en-US"/>
              <a:pPr>
                <a:defRPr/>
              </a:pPr>
              <a:t>‹#›</a:t>
            </a:fld>
            <a:endParaRPr lang="en-US" altLang="zh-TW"/>
          </a:p>
        </p:txBody>
      </p:sp>
    </p:spTree>
    <p:extLst>
      <p:ext uri="{BB962C8B-B14F-4D97-AF65-F5344CB8AC3E}">
        <p14:creationId xmlns:p14="http://schemas.microsoft.com/office/powerpoint/2010/main" val="1245278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5353496" y="1101970"/>
            <a:ext cx="3383280" cy="877824"/>
          </a:xfrm>
        </p:spPr>
        <p:txBody>
          <a:bodyPr anchor="b"/>
          <a:lstStyle>
            <a:lvl1pPr algn="l">
              <a:buNone/>
              <a:defRPr sz="1800" b="1"/>
            </a:lvl1pPr>
          </a:lstStyle>
          <a:p>
            <a:r>
              <a:rPr lang="zh-TW" altLang="en-US" smtClean="0"/>
              <a:t>按一下以編輯母片標題樣式</a:t>
            </a:r>
            <a:endParaRPr lang="en-US"/>
          </a:p>
        </p:txBody>
      </p:sp>
      <p:sp>
        <p:nvSpPr>
          <p:cNvPr id="3" name="文字版面配置區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zh-TW" altLang="en-US" smtClean="0"/>
              <a:t>按一下以編輯母片文字樣式</a:t>
            </a:r>
          </a:p>
        </p:txBody>
      </p:sp>
      <p:sp>
        <p:nvSpPr>
          <p:cNvPr id="4" name="內容版面配置區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13"/>
          <p:cNvSpPr>
            <a:spLocks noGrp="1"/>
          </p:cNvSpPr>
          <p:nvPr>
            <p:ph type="dt" sz="half" idx="10"/>
          </p:nvPr>
        </p:nvSpPr>
        <p:spPr/>
        <p:txBody>
          <a:bodyPr/>
          <a:lstStyle>
            <a:lvl1pPr>
              <a:defRPr/>
            </a:lvl1pPr>
          </a:lstStyle>
          <a:p>
            <a:pPr>
              <a:defRPr/>
            </a:pPr>
            <a:endParaRPr lang="en-US" altLang="zh-TW"/>
          </a:p>
        </p:txBody>
      </p:sp>
      <p:sp>
        <p:nvSpPr>
          <p:cNvPr id="6" name="頁尾版面配置區 2"/>
          <p:cNvSpPr>
            <a:spLocks noGrp="1"/>
          </p:cNvSpPr>
          <p:nvPr>
            <p:ph type="ftr" sz="quarter" idx="11"/>
          </p:nvPr>
        </p:nvSpPr>
        <p:spPr/>
        <p:txBody>
          <a:bodyPr/>
          <a:lstStyle>
            <a:lvl1pPr>
              <a:defRPr/>
            </a:lvl1pPr>
          </a:lstStyle>
          <a:p>
            <a:pPr>
              <a:defRPr/>
            </a:pPr>
            <a:endParaRPr lang="en-US" altLang="zh-TW"/>
          </a:p>
        </p:txBody>
      </p:sp>
      <p:sp>
        <p:nvSpPr>
          <p:cNvPr id="7" name="投影片編號版面配置區 22"/>
          <p:cNvSpPr>
            <a:spLocks noGrp="1"/>
          </p:cNvSpPr>
          <p:nvPr>
            <p:ph type="sldNum" sz="quarter" idx="12"/>
          </p:nvPr>
        </p:nvSpPr>
        <p:spPr/>
        <p:txBody>
          <a:bodyPr/>
          <a:lstStyle>
            <a:lvl1pPr>
              <a:defRPr/>
            </a:lvl1pPr>
          </a:lstStyle>
          <a:p>
            <a:pPr>
              <a:defRPr/>
            </a:pPr>
            <a:fld id="{B6D05224-2C5E-4E63-80BA-46BF63C3D4D6}" type="slidenum">
              <a:rPr lang="zh-TW" altLang="en-US"/>
              <a:pPr>
                <a:defRPr/>
              </a:pPr>
              <a:t>‹#›</a:t>
            </a:fld>
            <a:endParaRPr lang="en-US" altLang="zh-TW"/>
          </a:p>
        </p:txBody>
      </p:sp>
    </p:spTree>
    <p:extLst>
      <p:ext uri="{BB962C8B-B14F-4D97-AF65-F5344CB8AC3E}">
        <p14:creationId xmlns:p14="http://schemas.microsoft.com/office/powerpoint/2010/main" val="1986315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zh-TW" altLang="en-US" smtClean="0"/>
              <a:t>按一下以編輯母片標題樣式</a:t>
            </a:r>
            <a:endParaRPr lang="en-US"/>
          </a:p>
        </p:txBody>
      </p:sp>
      <p:sp>
        <p:nvSpPr>
          <p:cNvPr id="3" name="圖片版面配置區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zh-TW" altLang="en-US" noProof="0" smtClean="0"/>
              <a:t>按一下圖示以新增圖片</a:t>
            </a:r>
            <a:endParaRPr lang="en-US" noProof="0" dirty="0"/>
          </a:p>
        </p:txBody>
      </p:sp>
      <p:sp>
        <p:nvSpPr>
          <p:cNvPr id="4" name="文字版面配置區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zh-TW" altLang="en-US" smtClean="0"/>
              <a:t>按一下以編輯母片文字樣式</a:t>
            </a:r>
          </a:p>
        </p:txBody>
      </p:sp>
      <p:sp>
        <p:nvSpPr>
          <p:cNvPr id="5" name="日期版面配置區 13"/>
          <p:cNvSpPr>
            <a:spLocks noGrp="1"/>
          </p:cNvSpPr>
          <p:nvPr>
            <p:ph type="dt" sz="half" idx="10"/>
          </p:nvPr>
        </p:nvSpPr>
        <p:spPr/>
        <p:txBody>
          <a:bodyPr/>
          <a:lstStyle>
            <a:lvl1pPr>
              <a:defRPr/>
            </a:lvl1pPr>
          </a:lstStyle>
          <a:p>
            <a:pPr>
              <a:defRPr/>
            </a:pPr>
            <a:endParaRPr lang="en-US" altLang="zh-TW"/>
          </a:p>
        </p:txBody>
      </p:sp>
      <p:sp>
        <p:nvSpPr>
          <p:cNvPr id="6" name="頁尾版面配置區 2"/>
          <p:cNvSpPr>
            <a:spLocks noGrp="1"/>
          </p:cNvSpPr>
          <p:nvPr>
            <p:ph type="ftr" sz="quarter" idx="11"/>
          </p:nvPr>
        </p:nvSpPr>
        <p:spPr/>
        <p:txBody>
          <a:bodyPr/>
          <a:lstStyle>
            <a:lvl1pPr>
              <a:defRPr/>
            </a:lvl1pPr>
          </a:lstStyle>
          <a:p>
            <a:pPr>
              <a:defRPr/>
            </a:pPr>
            <a:endParaRPr lang="en-US" altLang="zh-TW"/>
          </a:p>
        </p:txBody>
      </p:sp>
      <p:sp>
        <p:nvSpPr>
          <p:cNvPr id="7" name="投影片編號版面配置區 22"/>
          <p:cNvSpPr>
            <a:spLocks noGrp="1"/>
          </p:cNvSpPr>
          <p:nvPr>
            <p:ph type="sldNum" sz="quarter" idx="12"/>
          </p:nvPr>
        </p:nvSpPr>
        <p:spPr/>
        <p:txBody>
          <a:bodyPr/>
          <a:lstStyle>
            <a:lvl1pPr>
              <a:defRPr/>
            </a:lvl1pPr>
          </a:lstStyle>
          <a:p>
            <a:pPr>
              <a:defRPr/>
            </a:pPr>
            <a:fld id="{81D758B7-EE8B-49FC-9725-FA39D43B73B7}" type="slidenum">
              <a:rPr lang="zh-TW" altLang="en-US"/>
              <a:pPr>
                <a:defRPr/>
              </a:pPr>
              <a:t>‹#›</a:t>
            </a:fld>
            <a:endParaRPr lang="en-US" altLang="zh-TW"/>
          </a:p>
        </p:txBody>
      </p:sp>
    </p:spTree>
    <p:extLst>
      <p:ext uri="{BB962C8B-B14F-4D97-AF65-F5344CB8AC3E}">
        <p14:creationId xmlns:p14="http://schemas.microsoft.com/office/powerpoint/2010/main" val="1624407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矩形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29" name="矩形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30" name="矩形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31" name="矩形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32" name="矩形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useBgFill="1">
        <p:nvSpPr>
          <p:cNvPr id="33" name="圓角矩形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useBgFill="1">
        <p:nvSpPr>
          <p:cNvPr id="34" name="圓角矩形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35" name="矩形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36" name="矩形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37" name="矩形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38" name="矩形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39" name="矩形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40" name="矩形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1039" name="標題版面配置區 21"/>
          <p:cNvSpPr>
            <a:spLocks noGrp="1"/>
          </p:cNvSpPr>
          <p:nvPr>
            <p:ph type="title"/>
          </p:nvPr>
        </p:nvSpPr>
        <p:spPr bwMode="auto">
          <a:xfrm>
            <a:off x="457200" y="11430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40" name="文字版面配置區 12"/>
          <p:cNvSpPr>
            <a:spLocks noGrp="1"/>
          </p:cNvSpPr>
          <p:nvPr>
            <p:ph type="body" idx="1"/>
          </p:nvPr>
        </p:nvSpPr>
        <p:spPr bwMode="auto">
          <a:xfrm>
            <a:off x="457200" y="2249488"/>
            <a:ext cx="8229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4" name="日期版面配置區 13"/>
          <p:cNvSpPr>
            <a:spLocks noGrp="1"/>
          </p:cNvSpPr>
          <p:nvPr>
            <p:ph type="dt" sz="half" idx="2"/>
          </p:nvPr>
        </p:nvSpPr>
        <p:spPr>
          <a:xfrm>
            <a:off x="6586538" y="612775"/>
            <a:ext cx="957262" cy="457200"/>
          </a:xfrm>
          <a:prstGeom prst="rect">
            <a:avLst/>
          </a:prstGeom>
        </p:spPr>
        <p:txBody>
          <a:bodyPr vert="horz"/>
          <a:lstStyle>
            <a:lvl1pPr algn="l" eaLnBrk="1" latinLnBrk="0" hangingPunct="1">
              <a:defRPr kumimoji="0" sz="800">
                <a:solidFill>
                  <a:schemeClr val="accent2"/>
                </a:solidFill>
              </a:defRPr>
            </a:lvl1pPr>
          </a:lstStyle>
          <a:p>
            <a:pPr>
              <a:defRPr/>
            </a:pPr>
            <a:endParaRPr lang="en-US" altLang="zh-TW"/>
          </a:p>
        </p:txBody>
      </p:sp>
      <p:sp>
        <p:nvSpPr>
          <p:cNvPr id="3" name="頁尾版面配置區 2"/>
          <p:cNvSpPr>
            <a:spLocks noGrp="1"/>
          </p:cNvSpPr>
          <p:nvPr>
            <p:ph type="ftr" sz="quarter" idx="3"/>
          </p:nvPr>
        </p:nvSpPr>
        <p:spPr>
          <a:xfrm>
            <a:off x="5257800" y="612775"/>
            <a:ext cx="1325563" cy="457200"/>
          </a:xfrm>
          <a:prstGeom prst="rect">
            <a:avLst/>
          </a:prstGeom>
        </p:spPr>
        <p:txBody>
          <a:bodyPr vert="horz"/>
          <a:lstStyle>
            <a:lvl1pPr algn="r" eaLnBrk="1" latinLnBrk="0" hangingPunct="1">
              <a:defRPr kumimoji="0" sz="800">
                <a:solidFill>
                  <a:schemeClr val="accent2"/>
                </a:solidFill>
              </a:defRPr>
            </a:lvl1pPr>
          </a:lstStyle>
          <a:p>
            <a:pPr>
              <a:defRPr/>
            </a:pPr>
            <a:endParaRPr lang="en-US" altLang="zh-TW"/>
          </a:p>
        </p:txBody>
      </p:sp>
      <p:sp>
        <p:nvSpPr>
          <p:cNvPr id="23" name="投影片編號版面配置區 22"/>
          <p:cNvSpPr>
            <a:spLocks noGrp="1"/>
          </p:cNvSpPr>
          <p:nvPr>
            <p:ph type="sldNum" sz="quarter" idx="4"/>
          </p:nvPr>
        </p:nvSpPr>
        <p:spPr>
          <a:xfrm>
            <a:off x="8174038" y="1588"/>
            <a:ext cx="762000" cy="366712"/>
          </a:xfrm>
          <a:prstGeom prst="rect">
            <a:avLst/>
          </a:prstGeom>
        </p:spPr>
        <p:txBody>
          <a:bodyPr vert="horz" anchor="b"/>
          <a:lstStyle>
            <a:lvl1pPr algn="r" eaLnBrk="1" latinLnBrk="0" hangingPunct="1">
              <a:defRPr kumimoji="0" sz="1800">
                <a:solidFill>
                  <a:srgbClr val="FFFFFF"/>
                </a:solidFill>
              </a:defRPr>
            </a:lvl1pPr>
          </a:lstStyle>
          <a:p>
            <a:pPr>
              <a:defRPr/>
            </a:pPr>
            <a:fld id="{B854961E-F7FC-4239-A39B-F5CAE1FA0C93}" type="slidenum">
              <a:rPr lang="zh-TW" altLang="en-US"/>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836" r:id="rId1"/>
    <p:sldLayoutId id="2147483828" r:id="rId2"/>
    <p:sldLayoutId id="2147483829" r:id="rId3"/>
    <p:sldLayoutId id="2147483830" r:id="rId4"/>
    <p:sldLayoutId id="2147483837" r:id="rId5"/>
    <p:sldLayoutId id="2147483838" r:id="rId6"/>
    <p:sldLayoutId id="2147483831" r:id="rId7"/>
    <p:sldLayoutId id="2147483832" r:id="rId8"/>
    <p:sldLayoutId id="2147483833" r:id="rId9"/>
    <p:sldLayoutId id="2147483834" r:id="rId10"/>
    <p:sldLayoutId id="2147483835" r:id="rId11"/>
  </p:sldLayoutIdLst>
  <p:hf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395288" y="685800"/>
            <a:ext cx="8424862" cy="2127250"/>
          </a:xfrm>
          <a:extLst/>
        </p:spPr>
        <p:txBody>
          <a:bodyPr>
            <a:normAutofit/>
          </a:bodyPr>
          <a:lstStyle/>
          <a:p>
            <a:pPr algn="ctr" eaLnBrk="1" fontAlgn="auto" hangingPunct="1">
              <a:spcAft>
                <a:spcPts val="0"/>
              </a:spcAft>
              <a:defRPr/>
            </a:pPr>
            <a:r>
              <a:rPr lang="zh-TW" altLang="en-US" sz="4000" b="1" dirty="0">
                <a:latin typeface="新細明體" pitchFamily="18" charset="-120"/>
                <a:ea typeface="新細明體" pitchFamily="18" charset="-120"/>
              </a:rPr>
              <a:t>教師技術報告升等經驗觀摩研習會</a:t>
            </a:r>
            <a:r>
              <a:rPr lang="zh-TW" altLang="en-US" sz="4000" b="1" dirty="0" smtClean="0">
                <a:solidFill>
                  <a:srgbClr val="333300"/>
                </a:solidFill>
                <a:ea typeface="華康儷粗黑" pitchFamily="49" charset="-120"/>
              </a:rPr>
              <a:t/>
            </a:r>
            <a:br>
              <a:rPr lang="zh-TW" altLang="en-US" sz="4000" b="1" dirty="0" smtClean="0">
                <a:solidFill>
                  <a:srgbClr val="333300"/>
                </a:solidFill>
                <a:ea typeface="華康儷粗黑" pitchFamily="49" charset="-120"/>
              </a:rPr>
            </a:br>
            <a:endParaRPr lang="zh-TW" altLang="en-US" sz="4000" dirty="0">
              <a:solidFill>
                <a:schemeClr val="bg1">
                  <a:lumMod val="95000"/>
                </a:schemeClr>
              </a:solidFill>
              <a:ea typeface="華康儷粗黑" pitchFamily="49" charset="-120"/>
            </a:endParaRPr>
          </a:p>
        </p:txBody>
      </p:sp>
      <p:sp>
        <p:nvSpPr>
          <p:cNvPr id="8195" name="Rectangle 3"/>
          <p:cNvSpPr>
            <a:spLocks noGrp="1" noChangeArrowheads="1"/>
          </p:cNvSpPr>
          <p:nvPr>
            <p:ph type="subTitle" idx="1"/>
          </p:nvPr>
        </p:nvSpPr>
        <p:spPr>
          <a:xfrm>
            <a:off x="2195736" y="4581128"/>
            <a:ext cx="6768877" cy="1584176"/>
          </a:xfrm>
        </p:spPr>
        <p:txBody>
          <a:bodyPr>
            <a:normAutofit/>
          </a:bodyPr>
          <a:lstStyle/>
          <a:p>
            <a:pPr eaLnBrk="1" fontAlgn="auto" hangingPunct="1">
              <a:spcAft>
                <a:spcPts val="0"/>
              </a:spcAft>
              <a:buClr>
                <a:schemeClr val="accent3"/>
              </a:buClr>
              <a:defRPr/>
            </a:pPr>
            <a:r>
              <a:rPr lang="zh-TW" altLang="en-US" sz="2800" b="1" dirty="0" smtClean="0">
                <a:solidFill>
                  <a:schemeClr val="tx1"/>
                </a:solidFill>
                <a:latin typeface="Times New Roman" panose="02020603050405020304" pitchFamily="18" charset="0"/>
                <a:ea typeface="新細明體" panose="02020500000000000000" pitchFamily="18" charset="-120"/>
              </a:rPr>
              <a:t>服務單位</a:t>
            </a:r>
            <a:r>
              <a:rPr lang="zh-TW" altLang="en-US" sz="2800" b="1" dirty="0">
                <a:solidFill>
                  <a:schemeClr val="tx1"/>
                </a:solidFill>
                <a:latin typeface="Times New Roman" panose="02020603050405020304" pitchFamily="18" charset="0"/>
                <a:ea typeface="新細明體" panose="02020500000000000000" pitchFamily="18" charset="-120"/>
              </a:rPr>
              <a:t>：</a:t>
            </a:r>
            <a:r>
              <a:rPr lang="zh-TW" altLang="en-US" sz="2800" b="1" dirty="0" smtClean="0">
                <a:solidFill>
                  <a:schemeClr val="tx1"/>
                </a:solidFill>
                <a:latin typeface="Times New Roman" panose="02020603050405020304" pitchFamily="18" charset="0"/>
                <a:ea typeface="新細明體" panose="02020500000000000000" pitchFamily="18" charset="-120"/>
              </a:rPr>
              <a:t>育達科技</a:t>
            </a:r>
            <a:r>
              <a:rPr lang="zh-TW" altLang="en-US" sz="2800" b="1" dirty="0">
                <a:solidFill>
                  <a:schemeClr val="tx1"/>
                </a:solidFill>
                <a:latin typeface="Times New Roman" panose="02020603050405020304" pitchFamily="18" charset="0"/>
                <a:ea typeface="新細明體" panose="02020500000000000000" pitchFamily="18" charset="-120"/>
              </a:rPr>
              <a:t>大學 休閒事業管理系</a:t>
            </a:r>
          </a:p>
          <a:p>
            <a:pPr eaLnBrk="1" fontAlgn="auto" hangingPunct="1">
              <a:spcAft>
                <a:spcPts val="0"/>
              </a:spcAft>
              <a:buClr>
                <a:schemeClr val="accent3"/>
              </a:buClr>
              <a:buFont typeface="Georgia"/>
              <a:buNone/>
              <a:defRPr/>
            </a:pPr>
            <a:r>
              <a:rPr lang="zh-TW" altLang="en-US" sz="2800" b="1" dirty="0" smtClean="0">
                <a:solidFill>
                  <a:schemeClr val="tx1"/>
                </a:solidFill>
                <a:latin typeface="Times New Roman" panose="02020603050405020304" pitchFamily="18" charset="0"/>
                <a:ea typeface="新細明體" panose="02020500000000000000" pitchFamily="18" charset="-120"/>
              </a:rPr>
              <a:t>報  告  人：羅智耀</a:t>
            </a:r>
            <a:endParaRPr lang="zh-TW" altLang="en-US" sz="2800" b="1" dirty="0">
              <a:solidFill>
                <a:schemeClr val="tx1"/>
              </a:solidFill>
              <a:latin typeface="Times New Roman" panose="02020603050405020304" pitchFamily="18" charset="0"/>
              <a:ea typeface="新細明體" panose="02020500000000000000" pitchFamily="18" charset="-120"/>
            </a:endParaRPr>
          </a:p>
          <a:p>
            <a:pPr eaLnBrk="1" fontAlgn="auto" hangingPunct="1">
              <a:spcAft>
                <a:spcPts val="0"/>
              </a:spcAft>
              <a:buClr>
                <a:schemeClr val="accent3"/>
              </a:buClr>
              <a:defRPr/>
            </a:pPr>
            <a:r>
              <a:rPr lang="zh-TW" altLang="en-US" sz="2800" b="1" dirty="0">
                <a:solidFill>
                  <a:schemeClr val="tx1"/>
                </a:solidFill>
                <a:latin typeface="Times New Roman" panose="02020603050405020304" pitchFamily="18" charset="0"/>
                <a:ea typeface="新細明體" panose="02020500000000000000" pitchFamily="18" charset="-120"/>
              </a:rPr>
              <a:t>日 </a:t>
            </a:r>
            <a:r>
              <a:rPr lang="zh-TW" altLang="en-US" sz="2800" b="1" dirty="0" smtClean="0">
                <a:solidFill>
                  <a:schemeClr val="tx1"/>
                </a:solidFill>
                <a:latin typeface="Times New Roman" panose="02020603050405020304" pitchFamily="18" charset="0"/>
                <a:ea typeface="新細明體" panose="02020500000000000000" pitchFamily="18" charset="-120"/>
              </a:rPr>
              <a:t>      期 ：</a:t>
            </a:r>
            <a:r>
              <a:rPr lang="en-US" altLang="zh-TW" sz="2800" b="1" dirty="0" smtClean="0">
                <a:solidFill>
                  <a:schemeClr val="tx1"/>
                </a:solidFill>
                <a:latin typeface="Times New Roman" panose="02020603050405020304" pitchFamily="18" charset="0"/>
                <a:ea typeface="新細明體" panose="02020500000000000000" pitchFamily="18" charset="-120"/>
              </a:rPr>
              <a:t>103</a:t>
            </a:r>
            <a:r>
              <a:rPr lang="zh-TW" altLang="en-US" sz="2800" b="1" dirty="0" smtClean="0">
                <a:solidFill>
                  <a:schemeClr val="tx1"/>
                </a:solidFill>
                <a:latin typeface="Times New Roman" panose="02020603050405020304" pitchFamily="18" charset="0"/>
                <a:ea typeface="新細明體" panose="02020500000000000000" pitchFamily="18" charset="-120"/>
              </a:rPr>
              <a:t> 年 </a:t>
            </a:r>
            <a:r>
              <a:rPr lang="en-US" altLang="zh-TW" sz="2800" b="1" dirty="0" smtClean="0">
                <a:solidFill>
                  <a:schemeClr val="tx1"/>
                </a:solidFill>
                <a:latin typeface="Times New Roman" panose="02020603050405020304" pitchFamily="18" charset="0"/>
                <a:ea typeface="新細明體" panose="02020500000000000000" pitchFamily="18" charset="-120"/>
              </a:rPr>
              <a:t>01</a:t>
            </a:r>
            <a:r>
              <a:rPr lang="zh-TW" altLang="en-US" sz="2800" b="1" dirty="0" smtClean="0">
                <a:solidFill>
                  <a:schemeClr val="tx1"/>
                </a:solidFill>
                <a:latin typeface="Times New Roman" panose="02020603050405020304" pitchFamily="18" charset="0"/>
                <a:ea typeface="新細明體" panose="02020500000000000000" pitchFamily="18" charset="-120"/>
              </a:rPr>
              <a:t> 月 </a:t>
            </a:r>
            <a:r>
              <a:rPr lang="en-US" altLang="zh-TW" sz="2800" b="1" dirty="0" smtClean="0">
                <a:solidFill>
                  <a:schemeClr val="tx1"/>
                </a:solidFill>
                <a:latin typeface="Times New Roman" panose="02020603050405020304" pitchFamily="18" charset="0"/>
                <a:ea typeface="新細明體" panose="02020500000000000000" pitchFamily="18" charset="-120"/>
              </a:rPr>
              <a:t>14</a:t>
            </a:r>
            <a:r>
              <a:rPr lang="zh-TW" altLang="en-US" sz="2800" b="1" dirty="0" smtClean="0">
                <a:solidFill>
                  <a:schemeClr val="tx1"/>
                </a:solidFill>
                <a:latin typeface="Times New Roman" panose="02020603050405020304" pitchFamily="18" charset="0"/>
                <a:ea typeface="新細明體" panose="02020500000000000000" pitchFamily="18" charset="-120"/>
              </a:rPr>
              <a:t> 日</a:t>
            </a:r>
            <a:endParaRPr lang="zh-TW" altLang="en-US" sz="2800" b="1" dirty="0">
              <a:solidFill>
                <a:schemeClr val="tx1"/>
              </a:solidFill>
              <a:latin typeface="Times New Roman" panose="02020603050405020304" pitchFamily="18" charset="0"/>
              <a:ea typeface="新細明體" panose="02020500000000000000" pitchFamily="18" charset="-120"/>
            </a:endParaRPr>
          </a:p>
        </p:txBody>
      </p:sp>
      <p:sp>
        <p:nvSpPr>
          <p:cNvPr id="5124" name="Rectangle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Verdana" pitchFamily="34" charset="0"/>
                <a:ea typeface="新細明體" charset="-120"/>
              </a:defRPr>
            </a:lvl1pPr>
            <a:lvl2pPr marL="742950" indent="-285750" eaLnBrk="0" hangingPunct="0">
              <a:defRPr kumimoji="1">
                <a:solidFill>
                  <a:schemeClr val="tx1"/>
                </a:solidFill>
                <a:latin typeface="Verdana" pitchFamily="34" charset="0"/>
                <a:ea typeface="新細明體" charset="-120"/>
              </a:defRPr>
            </a:lvl2pPr>
            <a:lvl3pPr marL="1143000" indent="-228600" eaLnBrk="0" hangingPunct="0">
              <a:defRPr kumimoji="1">
                <a:solidFill>
                  <a:schemeClr val="tx1"/>
                </a:solidFill>
                <a:latin typeface="Verdana" pitchFamily="34" charset="0"/>
                <a:ea typeface="新細明體" charset="-120"/>
              </a:defRPr>
            </a:lvl3pPr>
            <a:lvl4pPr marL="1600200" indent="-228600" eaLnBrk="0" hangingPunct="0">
              <a:defRPr kumimoji="1">
                <a:solidFill>
                  <a:schemeClr val="tx1"/>
                </a:solidFill>
                <a:latin typeface="Verdana" pitchFamily="34" charset="0"/>
                <a:ea typeface="新細明體" charset="-120"/>
              </a:defRPr>
            </a:lvl4pPr>
            <a:lvl5pPr marL="2057400" indent="-228600" eaLnBrk="0" hangingPunct="0">
              <a:defRPr kumimoji="1">
                <a:solidFill>
                  <a:schemeClr val="tx1"/>
                </a:solidFill>
                <a:latin typeface="Verdana" pitchFamily="34" charset="0"/>
                <a:ea typeface="新細明體"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charset="-120"/>
              </a:defRPr>
            </a:lvl9pPr>
          </a:lstStyle>
          <a:p>
            <a:pPr eaLnBrk="1" hangingPunct="1"/>
            <a:fld id="{ED50974B-DC21-4053-9A10-96D7833E41D9}" type="slidenum">
              <a:rPr lang="zh-TW" altLang="en-US" smtClean="0">
                <a:solidFill>
                  <a:schemeClr val="tx2"/>
                </a:solidFill>
              </a:rPr>
              <a:pPr eaLnBrk="1" hangingPunct="1"/>
              <a:t>1</a:t>
            </a:fld>
            <a:endParaRPr lang="en-US" altLang="zh-TW" smtClean="0">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143000"/>
            <a:ext cx="8229600" cy="629816"/>
          </a:xfrm>
        </p:spPr>
        <p:txBody>
          <a:bodyPr/>
          <a:lstStyle/>
          <a:p>
            <a:pPr algn="ctr"/>
            <a:r>
              <a:rPr lang="en-US" altLang="zh-TW" sz="2800" b="1" dirty="0" smtClean="0">
                <a:solidFill>
                  <a:schemeClr val="tx1"/>
                </a:solidFill>
                <a:effectLst/>
                <a:latin typeface="新細明體" pitchFamily="18" charset="-120"/>
                <a:ea typeface="新細明體" pitchFamily="18" charset="-120"/>
              </a:rPr>
              <a:t/>
            </a:r>
            <a:br>
              <a:rPr lang="en-US" altLang="zh-TW" sz="2800" b="1" dirty="0" smtClean="0">
                <a:solidFill>
                  <a:schemeClr val="tx1"/>
                </a:solidFill>
                <a:effectLst/>
                <a:latin typeface="新細明體" pitchFamily="18" charset="-120"/>
                <a:ea typeface="新細明體" pitchFamily="18" charset="-120"/>
              </a:rPr>
            </a:br>
            <a:r>
              <a:rPr lang="zh-TW" altLang="en-US" b="1" dirty="0">
                <a:solidFill>
                  <a:schemeClr val="tx1"/>
                </a:solidFill>
                <a:latin typeface="新細明體" pitchFamily="18" charset="-120"/>
                <a:ea typeface="新細明體" pitchFamily="18" charset="-120"/>
              </a:rPr>
              <a:t>以研發</a:t>
            </a:r>
            <a:r>
              <a:rPr lang="zh-TW" altLang="en-US" b="1" dirty="0" smtClean="0">
                <a:solidFill>
                  <a:schemeClr val="tx1"/>
                </a:solidFill>
                <a:effectLst/>
                <a:latin typeface="新細明體" pitchFamily="18" charset="-120"/>
                <a:ea typeface="新細明體" pitchFamily="18" charset="-120"/>
              </a:rPr>
              <a:t>成果送審者應符合下列規定</a:t>
            </a:r>
            <a:r>
              <a:rPr lang="zh-TW" altLang="en-US" dirty="0" smtClean="0">
                <a:effectLst/>
              </a:rPr>
              <a:t/>
            </a:r>
            <a:br>
              <a:rPr lang="zh-TW" altLang="en-US" dirty="0" smtClean="0">
                <a:effectLst/>
              </a:rPr>
            </a:br>
            <a:endParaRPr lang="zh-TW" altLang="en-US" dirty="0"/>
          </a:p>
        </p:txBody>
      </p:sp>
      <p:sp>
        <p:nvSpPr>
          <p:cNvPr id="3" name="內容版面配置區 2"/>
          <p:cNvSpPr>
            <a:spLocks noGrp="1"/>
          </p:cNvSpPr>
          <p:nvPr>
            <p:ph idx="1"/>
          </p:nvPr>
        </p:nvSpPr>
        <p:spPr/>
        <p:txBody>
          <a:bodyPr/>
          <a:lstStyle/>
          <a:p>
            <a:pPr marL="623887" indent="-514350">
              <a:buFont typeface="+mj-lt"/>
              <a:buAutoNum type="arabicPeriod"/>
            </a:pPr>
            <a:r>
              <a:rPr lang="zh-TW" altLang="en-US" b="1" dirty="0" smtClean="0">
                <a:effectLst/>
                <a:latin typeface="Times New Roman" panose="02020603050405020304" pitchFamily="18" charset="0"/>
                <a:ea typeface="新細明體" panose="02020500000000000000" pitchFamily="18" charset="-120"/>
              </a:rPr>
              <a:t>與</a:t>
            </a:r>
            <a:r>
              <a:rPr lang="zh-TW" altLang="en-US" b="1" dirty="0" smtClean="0">
                <a:effectLst/>
                <a:latin typeface="Times New Roman" panose="02020603050405020304" pitchFamily="18" charset="0"/>
                <a:ea typeface="新細明體" panose="02020500000000000000" pitchFamily="18" charset="-120"/>
              </a:rPr>
              <a:t>任教科目性質相符。 </a:t>
            </a:r>
            <a:endParaRPr lang="en-US" altLang="zh-TW" b="1" dirty="0" smtClean="0">
              <a:effectLst/>
              <a:latin typeface="Times New Roman" panose="02020603050405020304" pitchFamily="18" charset="0"/>
              <a:ea typeface="新細明體" panose="02020500000000000000" pitchFamily="18" charset="-120"/>
            </a:endParaRPr>
          </a:p>
          <a:p>
            <a:pPr marL="623887" indent="-514350" algn="just">
              <a:buFont typeface="+mj-lt"/>
              <a:buAutoNum type="arabicPeriod"/>
            </a:pPr>
            <a:r>
              <a:rPr lang="zh-TW" altLang="en-US" b="1" dirty="0" smtClean="0">
                <a:latin typeface="Times New Roman" panose="02020603050405020304" pitchFamily="18" charset="0"/>
                <a:ea typeface="新細明體" panose="02020500000000000000" pitchFamily="18" charset="-120"/>
              </a:rPr>
              <a:t>符合</a:t>
            </a:r>
            <a:r>
              <a:rPr lang="zh-TW" altLang="en-US" b="1" dirty="0">
                <a:latin typeface="Times New Roman" panose="02020603050405020304" pitchFamily="18" charset="0"/>
                <a:ea typeface="新細明體" panose="02020500000000000000" pitchFamily="18" charset="-120"/>
              </a:rPr>
              <a:t>送審時間規定（審前</a:t>
            </a:r>
            <a:r>
              <a:rPr lang="en-US" altLang="zh-TW" b="1" dirty="0">
                <a:latin typeface="Times New Roman" panose="02020603050405020304" pitchFamily="18" charset="0"/>
                <a:ea typeface="新細明體" panose="02020500000000000000" pitchFamily="18" charset="-120"/>
              </a:rPr>
              <a:t>5</a:t>
            </a:r>
            <a:r>
              <a:rPr lang="zh-TW" altLang="en-US" b="1" dirty="0">
                <a:latin typeface="Times New Roman" panose="02020603050405020304" pitchFamily="18" charset="0"/>
                <a:ea typeface="新細明體" panose="02020500000000000000" pitchFamily="18" charset="-120"/>
              </a:rPr>
              <a:t>年內</a:t>
            </a:r>
            <a:r>
              <a:rPr lang="en-US" altLang="zh-TW" b="1" dirty="0">
                <a:latin typeface="Times New Roman" panose="02020603050405020304" pitchFamily="18" charset="0"/>
                <a:ea typeface="新細明體" panose="02020500000000000000" pitchFamily="18" charset="-120"/>
              </a:rPr>
              <a:t>〈</a:t>
            </a:r>
            <a:r>
              <a:rPr lang="zh-TW" altLang="en-US" b="1" dirty="0">
                <a:latin typeface="Times New Roman" panose="02020603050405020304" pitchFamily="18" charset="0"/>
                <a:ea typeface="新細明體" panose="02020500000000000000" pitchFamily="18" charset="-120"/>
              </a:rPr>
              <a:t>參考左</a:t>
            </a:r>
            <a:r>
              <a:rPr lang="en-US" altLang="zh-TW" b="1" dirty="0">
                <a:latin typeface="Times New Roman" panose="02020603050405020304" pitchFamily="18" charset="0"/>
                <a:ea typeface="新細明體" panose="02020500000000000000" pitchFamily="18" charset="-120"/>
              </a:rPr>
              <a:t>7</a:t>
            </a:r>
            <a:r>
              <a:rPr lang="zh-TW" altLang="en-US" b="1" dirty="0">
                <a:latin typeface="Times New Roman" panose="02020603050405020304" pitchFamily="18" charset="0"/>
                <a:ea typeface="新細明體" panose="02020500000000000000" pitchFamily="18" charset="-120"/>
              </a:rPr>
              <a:t>年內</a:t>
            </a:r>
            <a:r>
              <a:rPr lang="en-US" altLang="zh-TW" b="1" dirty="0">
                <a:latin typeface="Times New Roman" panose="02020603050405020304" pitchFamily="18" charset="0"/>
                <a:ea typeface="新細明體" panose="02020500000000000000" pitchFamily="18" charset="-120"/>
              </a:rPr>
              <a:t>〉</a:t>
            </a:r>
            <a:r>
              <a:rPr lang="zh-TW" altLang="en-US" b="1" dirty="0">
                <a:latin typeface="Times New Roman" panose="02020603050405020304" pitchFamily="18" charset="0"/>
                <a:ea typeface="新細明體" panose="02020500000000000000" pitchFamily="18" charset="-120"/>
              </a:rPr>
              <a:t>且係取得申請升等教師等級之前一</a:t>
            </a:r>
            <a:r>
              <a:rPr lang="zh-TW" altLang="en-US" b="1" dirty="0" smtClean="0">
                <a:latin typeface="Times New Roman" panose="02020603050405020304" pitchFamily="18" charset="0"/>
                <a:ea typeface="新細明體" panose="02020500000000000000" pitchFamily="18" charset="-120"/>
              </a:rPr>
              <a:t>等級後</a:t>
            </a:r>
            <a:r>
              <a:rPr lang="zh-TW" altLang="en-US" b="1" dirty="0">
                <a:latin typeface="Times New Roman" panose="02020603050405020304" pitchFamily="18" charset="0"/>
                <a:ea typeface="新細明體" panose="02020500000000000000" pitchFamily="18" charset="-120"/>
              </a:rPr>
              <a:t>完成之成果）</a:t>
            </a:r>
            <a:r>
              <a:rPr lang="zh-TW" altLang="en-US" b="1" dirty="0" smtClean="0">
                <a:latin typeface="Times New Roman" panose="02020603050405020304" pitchFamily="18" charset="0"/>
                <a:ea typeface="新細明體" panose="02020500000000000000" pitchFamily="18" charset="-120"/>
              </a:rPr>
              <a:t>。</a:t>
            </a:r>
            <a:endParaRPr lang="en-US" altLang="zh-TW" b="1" dirty="0">
              <a:latin typeface="Times New Roman" panose="02020603050405020304" pitchFamily="18" charset="0"/>
              <a:ea typeface="新細明體" panose="02020500000000000000" pitchFamily="18" charset="-120"/>
            </a:endParaRPr>
          </a:p>
          <a:p>
            <a:pPr marL="623887" indent="-514350" algn="just">
              <a:buFont typeface="+mj-lt"/>
              <a:buAutoNum type="arabicPeriod"/>
            </a:pPr>
            <a:r>
              <a:rPr lang="zh-TW" altLang="en-US" b="1" dirty="0" smtClean="0">
                <a:effectLst/>
                <a:latin typeface="Times New Roman" panose="02020603050405020304" pitchFamily="18" charset="0"/>
                <a:ea typeface="新細明體" panose="02020500000000000000" pitchFamily="18" charset="-120"/>
              </a:rPr>
              <a:t>研發</a:t>
            </a:r>
            <a:r>
              <a:rPr lang="zh-TW" altLang="en-US" b="1" dirty="0" smtClean="0">
                <a:effectLst/>
                <a:latin typeface="Times New Roman" panose="02020603050405020304" pitchFamily="18" charset="0"/>
                <a:ea typeface="新細明體" panose="02020500000000000000" pitchFamily="18" charset="-120"/>
              </a:rPr>
              <a:t>成果報告應檢送一式三份。以二種</a:t>
            </a:r>
            <a:r>
              <a:rPr lang="zh-TW" altLang="en-US" b="1" dirty="0" smtClean="0">
                <a:effectLst/>
                <a:latin typeface="Times New Roman" panose="02020603050405020304" pitchFamily="18" charset="0"/>
                <a:ea typeface="新細明體" panose="02020500000000000000" pitchFamily="18" charset="-120"/>
              </a:rPr>
              <a:t>以上</a:t>
            </a:r>
            <a:r>
              <a:rPr lang="zh-TW" altLang="en-US" b="1" dirty="0" smtClean="0">
                <a:latin typeface="Times New Roman" panose="02020603050405020304" pitchFamily="18" charset="0"/>
                <a:ea typeface="新細明體" panose="02020500000000000000" pitchFamily="18" charset="-120"/>
              </a:rPr>
              <a:t>           </a:t>
            </a:r>
            <a:r>
              <a:rPr lang="zh-TW" altLang="en-US" b="1" dirty="0" smtClean="0">
                <a:effectLst/>
                <a:latin typeface="Times New Roman" panose="02020603050405020304" pitchFamily="18" charset="0"/>
                <a:ea typeface="新細明體" panose="02020500000000000000" pitchFamily="18" charset="-120"/>
              </a:rPr>
              <a:t>研發成果送審者，應自行擇定代表成果及參  </a:t>
            </a:r>
            <a:r>
              <a:rPr lang="zh-TW" altLang="en-US" b="1" dirty="0" smtClean="0">
                <a:latin typeface="Times New Roman" panose="02020603050405020304" pitchFamily="18" charset="0"/>
                <a:ea typeface="新細明體" panose="02020500000000000000" pitchFamily="18" charset="-120"/>
              </a:rPr>
              <a:t>            </a:t>
            </a:r>
            <a:r>
              <a:rPr lang="zh-TW" altLang="en-US" b="1" dirty="0" smtClean="0">
                <a:effectLst/>
                <a:latin typeface="Times New Roman" panose="02020603050405020304" pitchFamily="18" charset="0"/>
                <a:ea typeface="新細明體" panose="02020500000000000000" pitchFamily="18" charset="-120"/>
              </a:rPr>
              <a:t>考成果。其屬一系列</a:t>
            </a:r>
            <a:r>
              <a:rPr lang="zh-TW" altLang="en-US" b="1" dirty="0" smtClean="0">
                <a:effectLst/>
                <a:latin typeface="Times New Roman" panose="02020603050405020304" pitchFamily="18" charset="0"/>
                <a:ea typeface="新細明體" panose="02020500000000000000" pitchFamily="18" charset="-120"/>
              </a:rPr>
              <a:t>相關之</a:t>
            </a:r>
            <a:r>
              <a:rPr lang="zh-TW" altLang="en-US" b="1" dirty="0" smtClean="0">
                <a:effectLst/>
                <a:latin typeface="Times New Roman" panose="02020603050405020304" pitchFamily="18" charset="0"/>
                <a:ea typeface="新細明體" panose="02020500000000000000" pitchFamily="18" charset="-120"/>
              </a:rPr>
              <a:t>研究者，得</a:t>
            </a:r>
            <a:r>
              <a:rPr lang="zh-TW" altLang="en-US" b="1" dirty="0" smtClean="0">
                <a:effectLst/>
                <a:latin typeface="Times New Roman" panose="02020603050405020304" pitchFamily="18" charset="0"/>
                <a:ea typeface="新細明體" panose="02020500000000000000" pitchFamily="18" charset="-120"/>
              </a:rPr>
              <a:t>自行</a:t>
            </a:r>
            <a:r>
              <a:rPr lang="zh-TW" altLang="en-US" b="1" dirty="0" smtClean="0">
                <a:latin typeface="Times New Roman" panose="02020603050405020304" pitchFamily="18" charset="0"/>
                <a:ea typeface="新細明體" panose="02020500000000000000" pitchFamily="18" charset="-120"/>
              </a:rPr>
              <a:t>            </a:t>
            </a:r>
            <a:r>
              <a:rPr lang="zh-TW" altLang="en-US" b="1" dirty="0" smtClean="0">
                <a:effectLst/>
                <a:latin typeface="Times New Roman" panose="02020603050405020304" pitchFamily="18" charset="0"/>
                <a:ea typeface="新細明體" panose="02020500000000000000" pitchFamily="18" charset="-120"/>
              </a:rPr>
              <a:t>合併為代表成果；代表成果以外之其他</a:t>
            </a:r>
            <a:r>
              <a:rPr lang="zh-TW" altLang="en-US" b="1" dirty="0" smtClean="0">
                <a:effectLst/>
                <a:latin typeface="Times New Roman" panose="02020603050405020304" pitchFamily="18" charset="0"/>
                <a:ea typeface="新細明體" panose="02020500000000000000" pitchFamily="18" charset="-120"/>
              </a:rPr>
              <a:t>相關</a:t>
            </a:r>
            <a:r>
              <a:rPr lang="zh-TW" altLang="en-US" b="1" dirty="0" smtClean="0">
                <a:latin typeface="Times New Roman" panose="02020603050405020304" pitchFamily="18" charset="0"/>
                <a:ea typeface="新細明體" panose="02020500000000000000" pitchFamily="18" charset="-120"/>
              </a:rPr>
              <a:t>            </a:t>
            </a:r>
            <a:r>
              <a:rPr lang="zh-TW" altLang="en-US" b="1" dirty="0" smtClean="0">
                <a:effectLst/>
                <a:latin typeface="Times New Roman" panose="02020603050405020304" pitchFamily="18" charset="0"/>
                <a:ea typeface="新細明體" panose="02020500000000000000" pitchFamily="18" charset="-120"/>
              </a:rPr>
              <a:t>專門著作或作品，得作為參考成果</a:t>
            </a:r>
            <a:r>
              <a:rPr lang="zh-TW" altLang="en-US" dirty="0" smtClean="0">
                <a:effectLst/>
                <a:latin typeface="Times New Roman" panose="02020603050405020304" pitchFamily="18" charset="0"/>
                <a:ea typeface="新細明體" panose="02020500000000000000" pitchFamily="18" charset="-120"/>
              </a:rPr>
              <a:t>。</a:t>
            </a:r>
            <a:br>
              <a:rPr lang="zh-TW" altLang="en-US" dirty="0" smtClean="0">
                <a:effectLst/>
                <a:latin typeface="Times New Roman" panose="02020603050405020304" pitchFamily="18" charset="0"/>
                <a:ea typeface="新細明體" panose="02020500000000000000" pitchFamily="18" charset="-120"/>
              </a:rPr>
            </a:br>
            <a:endParaRPr lang="zh-TW" altLang="en-US" dirty="0">
              <a:latin typeface="Times New Roman" panose="02020603050405020304" pitchFamily="18" charset="0"/>
              <a:ea typeface="新細明體" panose="02020500000000000000" pitchFamily="18" charset="-120"/>
            </a:endParaRPr>
          </a:p>
        </p:txBody>
      </p:sp>
      <p:sp>
        <p:nvSpPr>
          <p:cNvPr id="4" name="投影片編號版面配置區 3"/>
          <p:cNvSpPr>
            <a:spLocks noGrp="1"/>
          </p:cNvSpPr>
          <p:nvPr>
            <p:ph type="sldNum" sz="quarter" idx="12"/>
          </p:nvPr>
        </p:nvSpPr>
        <p:spPr/>
        <p:txBody>
          <a:bodyPr/>
          <a:lstStyle/>
          <a:p>
            <a:pPr>
              <a:defRPr/>
            </a:pPr>
            <a:fld id="{349B6D30-2542-49AA-9C4D-E59A7C3159BD}" type="slidenum">
              <a:rPr lang="zh-TW" altLang="en-US" smtClean="0"/>
              <a:pPr>
                <a:defRPr/>
              </a:pPr>
              <a:t>10</a:t>
            </a:fld>
            <a:endParaRPr lang="en-US" altLang="zh-TW"/>
          </a:p>
        </p:txBody>
      </p:sp>
    </p:spTree>
    <p:extLst>
      <p:ext uri="{BB962C8B-B14F-4D97-AF65-F5344CB8AC3E}">
        <p14:creationId xmlns:p14="http://schemas.microsoft.com/office/powerpoint/2010/main" val="1322473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836712"/>
            <a:ext cx="8712968" cy="1066800"/>
          </a:xfrm>
        </p:spPr>
        <p:txBody>
          <a:bodyPr/>
          <a:lstStyle/>
          <a:p>
            <a:pPr algn="ctr"/>
            <a:r>
              <a:rPr lang="zh-TW" altLang="en-US" b="1" dirty="0" smtClean="0">
                <a:solidFill>
                  <a:schemeClr val="tx1"/>
                </a:solidFill>
                <a:effectLst/>
                <a:latin typeface="新細明體" pitchFamily="18" charset="-120"/>
                <a:ea typeface="新細明體" pitchFamily="18" charset="-120"/>
              </a:rPr>
              <a:t>以研發</a:t>
            </a:r>
            <a:r>
              <a:rPr lang="zh-TW" altLang="en-US" b="1" dirty="0" smtClean="0">
                <a:solidFill>
                  <a:schemeClr val="tx1"/>
                </a:solidFill>
                <a:effectLst/>
                <a:latin typeface="新細明體" pitchFamily="18" charset="-120"/>
                <a:ea typeface="新細明體" pitchFamily="18" charset="-120"/>
              </a:rPr>
              <a:t>成果送審</a:t>
            </a:r>
            <a:r>
              <a:rPr lang="zh-TW" altLang="en-US" b="1" dirty="0">
                <a:solidFill>
                  <a:schemeClr val="tx1"/>
                </a:solidFill>
                <a:latin typeface="新細明體" pitchFamily="18" charset="-120"/>
                <a:ea typeface="新細明體" pitchFamily="18" charset="-120"/>
              </a:rPr>
              <a:t>者應符合</a:t>
            </a:r>
            <a:r>
              <a:rPr lang="zh-TW" altLang="en-US" b="1" dirty="0" smtClean="0">
                <a:solidFill>
                  <a:schemeClr val="tx1"/>
                </a:solidFill>
                <a:effectLst/>
                <a:latin typeface="新細明體" pitchFamily="18" charset="-120"/>
                <a:ea typeface="新細明體" pitchFamily="18" charset="-120"/>
              </a:rPr>
              <a:t>下列規定</a:t>
            </a:r>
            <a:r>
              <a:rPr lang="en-US" altLang="zh-TW" b="1" dirty="0" smtClean="0">
                <a:solidFill>
                  <a:schemeClr val="tx1"/>
                </a:solidFill>
                <a:effectLst/>
                <a:latin typeface="新細明體" pitchFamily="18" charset="-120"/>
                <a:ea typeface="新細明體" pitchFamily="18" charset="-120"/>
              </a:rPr>
              <a:t>(</a:t>
            </a:r>
            <a:r>
              <a:rPr lang="zh-TW" altLang="en-US" b="1" dirty="0" smtClean="0">
                <a:solidFill>
                  <a:schemeClr val="tx1"/>
                </a:solidFill>
                <a:effectLst/>
                <a:latin typeface="新細明體" pitchFamily="18" charset="-120"/>
                <a:ea typeface="新細明體" pitchFamily="18" charset="-120"/>
              </a:rPr>
              <a:t>續</a:t>
            </a:r>
            <a:r>
              <a:rPr lang="en-US" altLang="zh-TW" b="1" dirty="0" smtClean="0">
                <a:solidFill>
                  <a:schemeClr val="tx1"/>
                </a:solidFill>
                <a:effectLst/>
                <a:latin typeface="新細明體" pitchFamily="18" charset="-120"/>
                <a:ea typeface="新細明體" pitchFamily="18" charset="-120"/>
              </a:rPr>
              <a:t>)</a:t>
            </a:r>
            <a:endParaRPr lang="zh-TW" altLang="en-US" b="1" dirty="0">
              <a:solidFill>
                <a:schemeClr val="tx1"/>
              </a:solidFill>
              <a:latin typeface="新細明體" pitchFamily="18" charset="-120"/>
              <a:ea typeface="新細明體" pitchFamily="18" charset="-120"/>
            </a:endParaRPr>
          </a:p>
        </p:txBody>
      </p:sp>
      <p:sp>
        <p:nvSpPr>
          <p:cNvPr id="3" name="內容版面配置區 2"/>
          <p:cNvSpPr>
            <a:spLocks noGrp="1"/>
          </p:cNvSpPr>
          <p:nvPr>
            <p:ph idx="1"/>
          </p:nvPr>
        </p:nvSpPr>
        <p:spPr>
          <a:xfrm>
            <a:off x="457200" y="2249488"/>
            <a:ext cx="8363272" cy="4324350"/>
          </a:xfrm>
        </p:spPr>
        <p:txBody>
          <a:bodyPr/>
          <a:lstStyle/>
          <a:p>
            <a:pPr marL="623887" indent="-514350" algn="just">
              <a:buFont typeface="+mj-lt"/>
              <a:buAutoNum type="arabicPeriod" startAt="4"/>
            </a:pPr>
            <a:r>
              <a:rPr lang="zh-TW" altLang="en-US" b="1" dirty="0" smtClean="0">
                <a:effectLst/>
                <a:latin typeface="Times New Roman" panose="02020603050405020304" pitchFamily="18" charset="0"/>
                <a:ea typeface="新細明體" panose="02020500000000000000" pitchFamily="18" charset="-120"/>
              </a:rPr>
              <a:t>送</a:t>
            </a:r>
            <a:r>
              <a:rPr lang="zh-TW" altLang="en-US" b="1" dirty="0" smtClean="0">
                <a:effectLst/>
                <a:latin typeface="Times New Roman" panose="02020603050405020304" pitchFamily="18" charset="0"/>
                <a:ea typeface="新細明體" panose="02020500000000000000" pitchFamily="18" charset="-120"/>
              </a:rPr>
              <a:t>審之研發成果曾獲得獎勵者，得一併附</a:t>
            </a:r>
            <a:r>
              <a:rPr lang="zh-TW" altLang="en-US" b="1" dirty="0" smtClean="0">
                <a:effectLst/>
                <a:latin typeface="Times New Roman" panose="02020603050405020304" pitchFamily="18" charset="0"/>
                <a:ea typeface="新細明體" panose="02020500000000000000" pitchFamily="18" charset="-120"/>
              </a:rPr>
              <a:t>送相關證明參考。</a:t>
            </a:r>
            <a:endParaRPr lang="en-US" altLang="zh-TW" b="1" dirty="0" smtClean="0">
              <a:effectLst/>
              <a:latin typeface="Times New Roman" panose="02020603050405020304" pitchFamily="18" charset="0"/>
              <a:ea typeface="新細明體" panose="02020500000000000000" pitchFamily="18" charset="-120"/>
            </a:endParaRPr>
          </a:p>
          <a:p>
            <a:pPr marL="623887" indent="-514350" algn="just">
              <a:buFont typeface="+mj-lt"/>
              <a:buAutoNum type="arabicPeriod" startAt="4"/>
            </a:pPr>
            <a:r>
              <a:rPr lang="zh-TW" altLang="en-US" b="1" dirty="0" smtClean="0">
                <a:effectLst/>
                <a:latin typeface="Times New Roman" panose="02020603050405020304" pitchFamily="18" charset="0"/>
                <a:ea typeface="新細明體" panose="02020500000000000000" pitchFamily="18" charset="-120"/>
              </a:rPr>
              <a:t>代表成果係數人合作完成者，應以書面說明本人</a:t>
            </a:r>
            <a:r>
              <a:rPr lang="zh-TW" altLang="en-US" b="1" dirty="0" smtClean="0">
                <a:effectLst/>
                <a:latin typeface="Times New Roman" panose="02020603050405020304" pitchFamily="18" charset="0"/>
                <a:ea typeface="新細明體" panose="02020500000000000000" pitchFamily="18" charset="-120"/>
              </a:rPr>
              <a:t>參與之部分，並由合作者簽章證明，</a:t>
            </a:r>
            <a:r>
              <a:rPr lang="zh-TW" altLang="en-US" b="1" dirty="0" smtClean="0">
                <a:effectLst/>
                <a:latin typeface="Times New Roman" panose="02020603050405020304" pitchFamily="18" charset="0"/>
                <a:ea typeface="新細明體" panose="02020500000000000000" pitchFamily="18" charset="-120"/>
              </a:rPr>
              <a:t>且合作者</a:t>
            </a:r>
            <a:r>
              <a:rPr lang="zh-TW" altLang="en-US" b="1" dirty="0" smtClean="0">
                <a:effectLst/>
                <a:latin typeface="Times New Roman" panose="02020603050405020304" pitchFamily="18" charset="0"/>
                <a:ea typeface="新細明體" panose="02020500000000000000" pitchFamily="18" charset="-120"/>
              </a:rPr>
              <a:t>必須放棄以該成果作為送審代表</a:t>
            </a:r>
            <a:r>
              <a:rPr lang="zh-TW" altLang="en-US" b="1" dirty="0" smtClean="0">
                <a:effectLst/>
                <a:latin typeface="Times New Roman" panose="02020603050405020304" pitchFamily="18" charset="0"/>
                <a:ea typeface="新細明體" panose="02020500000000000000" pitchFamily="18" charset="-120"/>
              </a:rPr>
              <a:t>成果</a:t>
            </a:r>
            <a:r>
              <a:rPr lang="zh-TW" altLang="en-US" b="1" dirty="0" smtClean="0">
                <a:latin typeface="Times New Roman" panose="02020603050405020304" pitchFamily="18" charset="0"/>
                <a:ea typeface="新細明體" panose="02020500000000000000" pitchFamily="18" charset="-120"/>
              </a:rPr>
              <a:t> </a:t>
            </a:r>
            <a:r>
              <a:rPr lang="zh-TW" altLang="en-US" b="1" dirty="0" smtClean="0">
                <a:effectLst/>
                <a:latin typeface="Times New Roman" panose="02020603050405020304" pitchFamily="18" charset="0"/>
                <a:ea typeface="新細明體" panose="02020500000000000000" pitchFamily="18" charset="-120"/>
              </a:rPr>
              <a:t>之</a:t>
            </a:r>
            <a:r>
              <a:rPr lang="zh-TW" altLang="en-US" b="1" dirty="0" smtClean="0">
                <a:effectLst/>
                <a:latin typeface="Times New Roman" panose="02020603050405020304" pitchFamily="18" charset="0"/>
                <a:ea typeface="新細明體" panose="02020500000000000000" pitchFamily="18" charset="-120"/>
              </a:rPr>
              <a:t>權利</a:t>
            </a:r>
            <a:r>
              <a:rPr lang="zh-TW" altLang="en-US" b="1" dirty="0" smtClean="0">
                <a:effectLst/>
                <a:latin typeface="Times New Roman" panose="02020603050405020304" pitchFamily="18" charset="0"/>
                <a:ea typeface="新細明體" panose="02020500000000000000" pitchFamily="18" charset="-120"/>
              </a:rPr>
              <a:t>。</a:t>
            </a:r>
            <a:endParaRPr lang="en-US" altLang="zh-TW" b="1" dirty="0" smtClean="0">
              <a:effectLst/>
              <a:latin typeface="Times New Roman" panose="02020603050405020304" pitchFamily="18" charset="0"/>
              <a:ea typeface="新細明體" panose="02020500000000000000" pitchFamily="18" charset="-120"/>
            </a:endParaRPr>
          </a:p>
          <a:p>
            <a:pPr marL="623887" indent="-514350" algn="just">
              <a:buFont typeface="+mj-lt"/>
              <a:buAutoNum type="arabicPeriod" startAt="4"/>
            </a:pPr>
            <a:r>
              <a:rPr lang="zh-TW" altLang="en-US" b="1" dirty="0" smtClean="0">
                <a:latin typeface="Times New Roman" panose="02020603050405020304" pitchFamily="18" charset="0"/>
                <a:ea typeface="新細明體" panose="02020500000000000000" pitchFamily="18" charset="-120"/>
              </a:rPr>
              <a:t>技術</a:t>
            </a:r>
            <a:r>
              <a:rPr lang="zh-TW" altLang="en-US" b="1" dirty="0">
                <a:latin typeface="Times New Roman" panose="02020603050405020304" pitchFamily="18" charset="0"/>
                <a:ea typeface="新細明體" panose="02020500000000000000" pitchFamily="18" charset="-120"/>
              </a:rPr>
              <a:t>報告應為與廠商產學合作研究之實施</a:t>
            </a:r>
            <a:r>
              <a:rPr lang="zh-TW" altLang="en-US" b="1" dirty="0" smtClean="0">
                <a:latin typeface="Times New Roman" panose="02020603050405020304" pitchFamily="18" charset="0"/>
                <a:ea typeface="新細明體" panose="02020500000000000000" pitchFamily="18" charset="-120"/>
              </a:rPr>
              <a:t>成果</a:t>
            </a:r>
            <a:r>
              <a:rPr lang="zh-TW" altLang="en-US" b="1" dirty="0">
                <a:latin typeface="Times New Roman" panose="02020603050405020304" pitchFamily="18" charset="0"/>
                <a:ea typeface="新細明體" panose="02020500000000000000" pitchFamily="18" charset="-120"/>
              </a:rPr>
              <a:t>報告或已有實施成效之專利或學理</a:t>
            </a:r>
            <a:r>
              <a:rPr lang="zh-TW" altLang="en-US" b="1" dirty="0" smtClean="0">
                <a:latin typeface="Times New Roman" panose="02020603050405020304" pitchFamily="18" charset="0"/>
                <a:ea typeface="新細明體" panose="02020500000000000000" pitchFamily="18" charset="-120"/>
              </a:rPr>
              <a:t>。</a:t>
            </a:r>
            <a:endParaRPr lang="en-US" altLang="zh-TW" b="1" dirty="0" smtClean="0">
              <a:latin typeface="Times New Roman" panose="02020603050405020304" pitchFamily="18" charset="0"/>
              <a:ea typeface="新細明體" panose="02020500000000000000" pitchFamily="18" charset="-120"/>
            </a:endParaRPr>
          </a:p>
          <a:p>
            <a:pPr marL="623887" indent="-514350" algn="just">
              <a:buFont typeface="+mj-lt"/>
              <a:buAutoNum type="arabicPeriod" startAt="4"/>
            </a:pPr>
            <a:r>
              <a:rPr lang="zh-TW" altLang="en-US" b="1" dirty="0" smtClean="0">
                <a:latin typeface="Times New Roman" panose="02020603050405020304" pitchFamily="18" charset="0"/>
                <a:ea typeface="新細明體" panose="02020500000000000000" pitchFamily="18" charset="-120"/>
              </a:rPr>
              <a:t>產</a:t>
            </a:r>
            <a:r>
              <a:rPr lang="zh-TW" altLang="en-US" b="1" dirty="0">
                <a:latin typeface="Times New Roman" panose="02020603050405020304" pitchFamily="18" charset="0"/>
                <a:ea typeface="新細明體" panose="02020500000000000000" pitchFamily="18" charset="-120"/>
              </a:rPr>
              <a:t>學合作請附學校與廠商之產學合作契約書。</a:t>
            </a:r>
            <a:endParaRPr lang="en-US" altLang="zh-TW" b="1" dirty="0">
              <a:latin typeface="Times New Roman" panose="02020603050405020304" pitchFamily="18" charset="0"/>
              <a:ea typeface="新細明體" panose="02020500000000000000" pitchFamily="18" charset="-120"/>
            </a:endParaRPr>
          </a:p>
          <a:p>
            <a:pPr marL="623887" indent="-514350" algn="just">
              <a:buFont typeface="+mj-lt"/>
              <a:buAutoNum type="arabicPeriod" startAt="4"/>
            </a:pPr>
            <a:endParaRPr lang="en-US" altLang="zh-TW" b="1" dirty="0" smtClean="0"/>
          </a:p>
          <a:p>
            <a:pPr marL="623887" indent="-514350" algn="just">
              <a:buFont typeface="+mj-lt"/>
              <a:buAutoNum type="arabicPeriod" startAt="4"/>
            </a:pPr>
            <a:endParaRPr lang="zh-TW" altLang="en-US" b="1" dirty="0"/>
          </a:p>
          <a:p>
            <a:pPr marL="109537" indent="0">
              <a:buNone/>
            </a:pPr>
            <a:endParaRPr lang="en-US" altLang="zh-TW" b="1" dirty="0" smtClean="0">
              <a:effectLst/>
            </a:endParaRPr>
          </a:p>
          <a:p>
            <a:pPr marL="109537" indent="0">
              <a:buNone/>
            </a:pPr>
            <a:endParaRPr lang="zh-TW" altLang="en-US" b="1" dirty="0"/>
          </a:p>
        </p:txBody>
      </p:sp>
      <p:sp>
        <p:nvSpPr>
          <p:cNvPr id="4" name="投影片編號版面配置區 3"/>
          <p:cNvSpPr>
            <a:spLocks noGrp="1"/>
          </p:cNvSpPr>
          <p:nvPr>
            <p:ph type="sldNum" sz="quarter" idx="12"/>
          </p:nvPr>
        </p:nvSpPr>
        <p:spPr/>
        <p:txBody>
          <a:bodyPr/>
          <a:lstStyle/>
          <a:p>
            <a:pPr>
              <a:defRPr/>
            </a:pPr>
            <a:fld id="{349B6D30-2542-49AA-9C4D-E59A7C3159BD}" type="slidenum">
              <a:rPr lang="zh-TW" altLang="en-US" smtClean="0"/>
              <a:pPr>
                <a:defRPr/>
              </a:pPr>
              <a:t>11</a:t>
            </a:fld>
            <a:endParaRPr lang="en-US" altLang="zh-TW"/>
          </a:p>
        </p:txBody>
      </p:sp>
    </p:spTree>
    <p:extLst>
      <p:ext uri="{BB962C8B-B14F-4D97-AF65-F5344CB8AC3E}">
        <p14:creationId xmlns:p14="http://schemas.microsoft.com/office/powerpoint/2010/main" val="13494206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764704"/>
            <a:ext cx="8640960" cy="1066800"/>
          </a:xfrm>
        </p:spPr>
        <p:txBody>
          <a:bodyPr/>
          <a:lstStyle/>
          <a:p>
            <a:pPr algn="ctr"/>
            <a:r>
              <a:rPr lang="zh-TW" altLang="en-US" b="1" dirty="0">
                <a:solidFill>
                  <a:schemeClr val="tx1"/>
                </a:solidFill>
                <a:latin typeface="新細明體" pitchFamily="18" charset="-120"/>
                <a:ea typeface="新細明體" pitchFamily="18" charset="-120"/>
              </a:rPr>
              <a:t>以研發成果送審者應符合下列規定</a:t>
            </a:r>
            <a:r>
              <a:rPr lang="en-US" altLang="zh-TW" b="1" dirty="0">
                <a:solidFill>
                  <a:schemeClr val="tx1"/>
                </a:solidFill>
                <a:latin typeface="新細明體" pitchFamily="18" charset="-120"/>
                <a:ea typeface="新細明體" pitchFamily="18" charset="-120"/>
              </a:rPr>
              <a:t>(</a:t>
            </a:r>
            <a:r>
              <a:rPr lang="zh-TW" altLang="en-US" b="1" dirty="0">
                <a:solidFill>
                  <a:schemeClr val="tx1"/>
                </a:solidFill>
                <a:latin typeface="新細明體" pitchFamily="18" charset="-120"/>
                <a:ea typeface="新細明體" pitchFamily="18" charset="-120"/>
              </a:rPr>
              <a:t>續</a:t>
            </a:r>
            <a:r>
              <a:rPr lang="en-US" altLang="zh-TW" b="1" dirty="0">
                <a:solidFill>
                  <a:schemeClr val="tx1"/>
                </a:solidFill>
                <a:latin typeface="新細明體" pitchFamily="18" charset="-120"/>
                <a:ea typeface="新細明體" pitchFamily="18" charset="-120"/>
              </a:rPr>
              <a:t>)</a:t>
            </a:r>
            <a:endParaRPr lang="zh-TW" altLang="en-US" dirty="0">
              <a:latin typeface="新細明體" pitchFamily="18" charset="-120"/>
              <a:ea typeface="新細明體" pitchFamily="18" charset="-120"/>
            </a:endParaRPr>
          </a:p>
        </p:txBody>
      </p:sp>
      <p:sp>
        <p:nvSpPr>
          <p:cNvPr id="3" name="內容版面配置區 2"/>
          <p:cNvSpPr>
            <a:spLocks noGrp="1"/>
          </p:cNvSpPr>
          <p:nvPr>
            <p:ph idx="1"/>
          </p:nvPr>
        </p:nvSpPr>
        <p:spPr>
          <a:xfrm>
            <a:off x="323528" y="2249488"/>
            <a:ext cx="8568952" cy="4324350"/>
          </a:xfrm>
        </p:spPr>
        <p:txBody>
          <a:bodyPr/>
          <a:lstStyle/>
          <a:p>
            <a:pPr marL="623887" indent="-514350" algn="just">
              <a:buFont typeface="+mj-lt"/>
              <a:buAutoNum type="arabicPeriod" startAt="8"/>
            </a:pPr>
            <a:r>
              <a:rPr lang="zh-TW" altLang="en-US" b="1" dirty="0" smtClean="0">
                <a:latin typeface="Times New Roman" panose="02020603050405020304" pitchFamily="18" charset="0"/>
                <a:ea typeface="新細明體" panose="02020500000000000000" pitchFamily="18" charset="-120"/>
              </a:rPr>
              <a:t>參考</a:t>
            </a:r>
            <a:r>
              <a:rPr lang="zh-TW" altLang="en-US" b="1" dirty="0">
                <a:latin typeface="Times New Roman" panose="02020603050405020304" pitchFamily="18" charset="0"/>
                <a:ea typeface="新細明體" panose="02020500000000000000" pitchFamily="18" charset="-120"/>
              </a:rPr>
              <a:t>成果如係以專利送</a:t>
            </a:r>
            <a:r>
              <a:rPr lang="zh-TW" altLang="en-US" b="1" dirty="0" smtClean="0">
                <a:latin typeface="Times New Roman" panose="02020603050405020304" pitchFamily="18" charset="0"/>
                <a:ea typeface="新細明體" panose="02020500000000000000" pitchFamily="18" charset="-120"/>
              </a:rPr>
              <a:t>審</a:t>
            </a:r>
            <a:r>
              <a:rPr lang="zh-TW" altLang="en-US" b="1" dirty="0">
                <a:latin typeface="Times New Roman" panose="02020603050405020304" pitchFamily="18" charset="0"/>
                <a:ea typeface="新細明體" panose="02020500000000000000" pitchFamily="18" charset="-120"/>
              </a:rPr>
              <a:t>，</a:t>
            </a:r>
            <a:r>
              <a:rPr lang="zh-TW" altLang="en-US" b="1" dirty="0" smtClean="0">
                <a:latin typeface="Times New Roman" panose="02020603050405020304" pitchFamily="18" charset="0"/>
                <a:ea typeface="新細明體" panose="02020500000000000000" pitchFamily="18" charset="-120"/>
              </a:rPr>
              <a:t>仍</a:t>
            </a:r>
            <a:r>
              <a:rPr lang="zh-TW" altLang="en-US" b="1" dirty="0">
                <a:latin typeface="Times New Roman" panose="02020603050405020304" pitchFamily="18" charset="0"/>
                <a:ea typeface="新細明體" panose="02020500000000000000" pitchFamily="18" charset="-120"/>
              </a:rPr>
              <a:t>須符合技術報告撰寫格式，不宜僅附專利證書 。</a:t>
            </a:r>
            <a:endParaRPr lang="en-US" altLang="zh-TW" b="1" dirty="0" smtClean="0">
              <a:latin typeface="Times New Roman" panose="02020603050405020304" pitchFamily="18" charset="0"/>
              <a:ea typeface="新細明體" panose="02020500000000000000" pitchFamily="18" charset="-120"/>
            </a:endParaRPr>
          </a:p>
          <a:p>
            <a:pPr marL="623887" indent="-514350" algn="just">
              <a:buFont typeface="+mj-lt"/>
              <a:buAutoNum type="arabicPeriod" startAt="8"/>
            </a:pPr>
            <a:r>
              <a:rPr lang="zh-TW" altLang="en-US" b="1" dirty="0" smtClean="0">
                <a:latin typeface="Times New Roman" panose="02020603050405020304" pitchFamily="18" charset="0"/>
                <a:ea typeface="新細明體" panose="02020500000000000000" pitchFamily="18" charset="-120"/>
              </a:rPr>
              <a:t>研發成果涉及機密者，送審人得針對機密部分提出說明，並要求審查過程及審查者予以保密。</a:t>
            </a:r>
            <a:endParaRPr lang="en-US" altLang="zh-TW" b="1" dirty="0" smtClean="0">
              <a:latin typeface="Times New Roman" panose="02020603050405020304" pitchFamily="18" charset="0"/>
              <a:ea typeface="新細明體" panose="02020500000000000000" pitchFamily="18" charset="-120"/>
            </a:endParaRPr>
          </a:p>
          <a:p>
            <a:pPr marL="623887" indent="-514350" algn="just">
              <a:buFont typeface="+mj-lt"/>
              <a:buAutoNum type="arabicPeriod" startAt="8"/>
            </a:pPr>
            <a:r>
              <a:rPr lang="zh-TW" altLang="en-US" b="1" dirty="0" smtClean="0">
                <a:latin typeface="Times New Roman" panose="02020603050405020304" pitchFamily="18" charset="0"/>
                <a:ea typeface="新細明體" panose="02020500000000000000" pitchFamily="18" charset="-120"/>
              </a:rPr>
              <a:t>審查委員應為具有實務經驗之教師或實務界具教師資格之專業人士，以保障送審教師之權益。</a:t>
            </a:r>
            <a:endParaRPr lang="en-US" altLang="zh-TW" b="1" dirty="0" smtClean="0">
              <a:latin typeface="Times New Roman" panose="02020603050405020304" pitchFamily="18" charset="0"/>
              <a:ea typeface="新細明體" panose="02020500000000000000" pitchFamily="18" charset="-120"/>
            </a:endParaRPr>
          </a:p>
          <a:p>
            <a:pPr marL="623887" indent="-514350" algn="just">
              <a:buFont typeface="+mj-lt"/>
              <a:buAutoNum type="arabicPeriod" startAt="8"/>
            </a:pPr>
            <a:r>
              <a:rPr lang="zh-TW" altLang="en-US" b="1" dirty="0">
                <a:latin typeface="Times New Roman" panose="02020603050405020304" pitchFamily="18" charset="0"/>
                <a:ea typeface="新細明體" panose="02020500000000000000" pitchFamily="18" charset="-120"/>
              </a:rPr>
              <a:t>代表成果如屬技術報告，其參考成果亦可包含一般之學術著作。</a:t>
            </a:r>
          </a:p>
        </p:txBody>
      </p:sp>
      <p:sp>
        <p:nvSpPr>
          <p:cNvPr id="4" name="投影片編號版面配置區 3"/>
          <p:cNvSpPr>
            <a:spLocks noGrp="1"/>
          </p:cNvSpPr>
          <p:nvPr>
            <p:ph type="sldNum" sz="quarter" idx="12"/>
          </p:nvPr>
        </p:nvSpPr>
        <p:spPr/>
        <p:txBody>
          <a:bodyPr/>
          <a:lstStyle/>
          <a:p>
            <a:pPr>
              <a:defRPr/>
            </a:pPr>
            <a:fld id="{349B6D30-2542-49AA-9C4D-E59A7C3159BD}" type="slidenum">
              <a:rPr lang="zh-TW" altLang="en-US" smtClean="0"/>
              <a:pPr>
                <a:defRPr/>
              </a:pPr>
              <a:t>12</a:t>
            </a:fld>
            <a:endParaRPr lang="en-US" altLang="zh-TW"/>
          </a:p>
        </p:txBody>
      </p:sp>
    </p:spTree>
    <p:extLst>
      <p:ext uri="{BB962C8B-B14F-4D97-AF65-F5344CB8AC3E}">
        <p14:creationId xmlns:p14="http://schemas.microsoft.com/office/powerpoint/2010/main" val="28741144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836712"/>
            <a:ext cx="8784976" cy="1066800"/>
          </a:xfrm>
        </p:spPr>
        <p:txBody>
          <a:bodyPr/>
          <a:lstStyle/>
          <a:p>
            <a:pPr algn="ctr"/>
            <a:r>
              <a:rPr lang="zh-TW" altLang="en-US" b="1" dirty="0">
                <a:solidFill>
                  <a:schemeClr val="tx1"/>
                </a:solidFill>
                <a:latin typeface="新細明體" pitchFamily="18" charset="-120"/>
                <a:ea typeface="新細明體" pitchFamily="18" charset="-120"/>
              </a:rPr>
              <a:t>以研發</a:t>
            </a:r>
            <a:r>
              <a:rPr lang="zh-TW" altLang="en-US" b="1" dirty="0" smtClean="0">
                <a:solidFill>
                  <a:schemeClr val="tx1"/>
                </a:solidFill>
                <a:effectLst/>
                <a:latin typeface="新細明體" pitchFamily="18" charset="-120"/>
                <a:ea typeface="新細明體" pitchFamily="18" charset="-120"/>
              </a:rPr>
              <a:t>成果送審</a:t>
            </a:r>
            <a:r>
              <a:rPr lang="zh-TW" altLang="en-US" b="1" dirty="0">
                <a:solidFill>
                  <a:schemeClr val="tx1"/>
                </a:solidFill>
                <a:latin typeface="新細明體" pitchFamily="18" charset="-120"/>
                <a:ea typeface="新細明體" pitchFamily="18" charset="-120"/>
              </a:rPr>
              <a:t>者應符合</a:t>
            </a:r>
            <a:r>
              <a:rPr lang="zh-TW" altLang="en-US" b="1" dirty="0" smtClean="0">
                <a:solidFill>
                  <a:schemeClr val="tx1"/>
                </a:solidFill>
                <a:effectLst/>
                <a:latin typeface="新細明體" pitchFamily="18" charset="-120"/>
                <a:ea typeface="新細明體" pitchFamily="18" charset="-120"/>
              </a:rPr>
              <a:t>下列規定</a:t>
            </a:r>
            <a:r>
              <a:rPr lang="en-US" altLang="zh-TW" b="1" dirty="0" smtClean="0">
                <a:solidFill>
                  <a:schemeClr val="tx1"/>
                </a:solidFill>
                <a:effectLst/>
                <a:latin typeface="新細明體" pitchFamily="18" charset="-120"/>
                <a:ea typeface="新細明體" pitchFamily="18" charset="-120"/>
              </a:rPr>
              <a:t>(</a:t>
            </a:r>
            <a:r>
              <a:rPr lang="zh-TW" altLang="en-US" b="1" dirty="0" smtClean="0">
                <a:solidFill>
                  <a:schemeClr val="tx1"/>
                </a:solidFill>
                <a:effectLst/>
                <a:latin typeface="新細明體" pitchFamily="18" charset="-120"/>
                <a:ea typeface="新細明體" pitchFamily="18" charset="-120"/>
              </a:rPr>
              <a:t>續</a:t>
            </a:r>
            <a:r>
              <a:rPr lang="en-US" altLang="zh-TW" b="1" dirty="0" smtClean="0">
                <a:solidFill>
                  <a:schemeClr val="tx1"/>
                </a:solidFill>
                <a:effectLst/>
                <a:latin typeface="新細明體" pitchFamily="18" charset="-120"/>
                <a:ea typeface="新細明體" pitchFamily="18" charset="-120"/>
              </a:rPr>
              <a:t>)</a:t>
            </a:r>
            <a:endParaRPr lang="zh-TW" altLang="en-US" b="1" dirty="0">
              <a:solidFill>
                <a:schemeClr val="tx1"/>
              </a:solidFill>
              <a:latin typeface="新細明體" pitchFamily="18" charset="-120"/>
              <a:ea typeface="新細明體" pitchFamily="18" charset="-120"/>
            </a:endParaRPr>
          </a:p>
        </p:txBody>
      </p:sp>
      <p:sp>
        <p:nvSpPr>
          <p:cNvPr id="3" name="內容版面配置區 2"/>
          <p:cNvSpPr>
            <a:spLocks noGrp="1"/>
          </p:cNvSpPr>
          <p:nvPr>
            <p:ph idx="1"/>
          </p:nvPr>
        </p:nvSpPr>
        <p:spPr/>
        <p:txBody>
          <a:bodyPr/>
          <a:lstStyle/>
          <a:p>
            <a:pPr marL="623887" indent="-514350" algn="just">
              <a:buFont typeface="+mj-lt"/>
              <a:buAutoNum type="arabicPeriod" startAt="12"/>
            </a:pPr>
            <a:r>
              <a:rPr lang="zh-TW" altLang="en-US" b="1" dirty="0" smtClean="0">
                <a:latin typeface="Times New Roman" panose="02020603050405020304" pitchFamily="18" charset="0"/>
                <a:ea typeface="新細明體" panose="02020500000000000000" pitchFamily="18" charset="-120"/>
              </a:rPr>
              <a:t>技術</a:t>
            </a:r>
            <a:r>
              <a:rPr lang="zh-TW" altLang="en-US" b="1" dirty="0" smtClean="0">
                <a:latin typeface="Times New Roman" panose="02020603050405020304" pitchFamily="18" charset="0"/>
                <a:ea typeface="新細明體" panose="02020500000000000000" pitchFamily="18" charset="-120"/>
              </a:rPr>
              <a:t>報告包含教師與產業界合作研發或</a:t>
            </a:r>
            <a:r>
              <a:rPr lang="zh-TW" altLang="en-US" b="1" dirty="0" smtClean="0">
                <a:latin typeface="Times New Roman" panose="02020603050405020304" pitchFamily="18" charset="0"/>
                <a:ea typeface="新細明體" panose="02020500000000000000" pitchFamily="18" charset="-120"/>
              </a:rPr>
              <a:t>接受            </a:t>
            </a:r>
            <a:r>
              <a:rPr lang="zh-TW" altLang="en-US" b="1" dirty="0" smtClean="0">
                <a:latin typeface="Times New Roman" panose="02020603050405020304" pitchFamily="18" charset="0"/>
                <a:ea typeface="新細明體" panose="02020500000000000000" pitchFamily="18" charset="-120"/>
              </a:rPr>
              <a:t>委託之服務，包括：</a:t>
            </a:r>
          </a:p>
          <a:p>
            <a:pPr marL="993775"/>
            <a:r>
              <a:rPr lang="zh-TW" altLang="en-US" sz="2400" b="1" dirty="0" smtClean="0">
                <a:latin typeface="Times New Roman" panose="02020603050405020304" pitchFamily="18" charset="0"/>
                <a:ea typeface="新細明體" panose="02020500000000000000" pitchFamily="18" charset="-120"/>
              </a:rPr>
              <a:t>開發</a:t>
            </a:r>
            <a:r>
              <a:rPr lang="zh-TW" altLang="en-US" sz="2400" b="1" dirty="0" smtClean="0">
                <a:latin typeface="Times New Roman" panose="02020603050405020304" pitchFamily="18" charset="0"/>
                <a:ea typeface="新細明體" panose="02020500000000000000" pitchFamily="18" charset="-120"/>
              </a:rPr>
              <a:t>新產品或產品改良</a:t>
            </a:r>
          </a:p>
          <a:p>
            <a:pPr marL="993775"/>
            <a:r>
              <a:rPr lang="zh-TW" altLang="en-US" sz="2400" b="1" dirty="0" smtClean="0">
                <a:latin typeface="Times New Roman" panose="02020603050405020304" pitchFamily="18" charset="0"/>
                <a:ea typeface="新細明體" panose="02020500000000000000" pitchFamily="18" charset="-120"/>
              </a:rPr>
              <a:t>開發</a:t>
            </a:r>
            <a:r>
              <a:rPr lang="zh-TW" altLang="en-US" sz="2400" b="1" dirty="0">
                <a:latin typeface="Times New Roman" panose="02020603050405020304" pitchFamily="18" charset="0"/>
                <a:ea typeface="新細明體" panose="02020500000000000000" pitchFamily="18" charset="-120"/>
              </a:rPr>
              <a:t>新製造方法、新製程或製程改良技術</a:t>
            </a:r>
          </a:p>
          <a:p>
            <a:pPr marL="993775"/>
            <a:r>
              <a:rPr lang="zh-TW" altLang="en-US" sz="2400" b="1" dirty="0" smtClean="0">
                <a:latin typeface="Times New Roman" panose="02020603050405020304" pitchFamily="18" charset="0"/>
                <a:ea typeface="新細明體" panose="02020500000000000000" pitchFamily="18" charset="-120"/>
              </a:rPr>
              <a:t>開發</a:t>
            </a:r>
            <a:r>
              <a:rPr lang="zh-TW" altLang="en-US" sz="2400" b="1" dirty="0">
                <a:latin typeface="Times New Roman" panose="02020603050405020304" pitchFamily="18" charset="0"/>
                <a:ea typeface="新細明體" panose="02020500000000000000" pitchFamily="18" charset="-120"/>
              </a:rPr>
              <a:t>新管理方法（應用於產業之研發與產銷）</a:t>
            </a:r>
          </a:p>
          <a:p>
            <a:pPr marL="993775"/>
            <a:r>
              <a:rPr lang="zh-TW" altLang="en-US" sz="2400" b="1" dirty="0" smtClean="0">
                <a:latin typeface="Times New Roman" panose="02020603050405020304" pitchFamily="18" charset="0"/>
                <a:ea typeface="新細明體" panose="02020500000000000000" pitchFamily="18" charset="-120"/>
              </a:rPr>
              <a:t>開發</a:t>
            </a:r>
            <a:r>
              <a:rPr lang="zh-TW" altLang="en-US" sz="2400" b="1" dirty="0">
                <a:latin typeface="Times New Roman" panose="02020603050405020304" pitchFamily="18" charset="0"/>
                <a:ea typeface="新細明體" panose="02020500000000000000" pitchFamily="18" charset="-120"/>
              </a:rPr>
              <a:t>新行銷方法</a:t>
            </a:r>
          </a:p>
          <a:p>
            <a:pPr marL="993775"/>
            <a:r>
              <a:rPr lang="zh-TW" altLang="en-US" sz="2400" b="1" dirty="0" smtClean="0">
                <a:latin typeface="Times New Roman" panose="02020603050405020304" pitchFamily="18" charset="0"/>
                <a:ea typeface="新細明體" panose="02020500000000000000" pitchFamily="18" charset="-120"/>
              </a:rPr>
              <a:t>創新</a:t>
            </a:r>
            <a:r>
              <a:rPr lang="zh-TW" altLang="en-US" sz="2400" b="1" dirty="0">
                <a:latin typeface="Times New Roman" panose="02020603050405020304" pitchFamily="18" charset="0"/>
                <a:ea typeface="新細明體" panose="02020500000000000000" pitchFamily="18" charset="-120"/>
              </a:rPr>
              <a:t>發明獲取專利</a:t>
            </a:r>
          </a:p>
          <a:p>
            <a:pPr marL="993775"/>
            <a:r>
              <a:rPr lang="zh-TW" altLang="en-US" sz="2400" b="1" dirty="0" smtClean="0">
                <a:latin typeface="Times New Roman" panose="02020603050405020304" pitchFamily="18" charset="0"/>
                <a:ea typeface="新細明體" panose="02020500000000000000" pitchFamily="18" charset="-120"/>
              </a:rPr>
              <a:t>開發</a:t>
            </a:r>
            <a:r>
              <a:rPr lang="zh-TW" altLang="en-US" sz="2400" b="1" dirty="0">
                <a:latin typeface="Times New Roman" panose="02020603050405020304" pitchFamily="18" charset="0"/>
                <a:ea typeface="新細明體" panose="02020500000000000000" pitchFamily="18" charset="-120"/>
              </a:rPr>
              <a:t>新設計方法</a:t>
            </a:r>
            <a:r>
              <a:rPr lang="zh-TW" altLang="en-US" b="1" dirty="0" smtClean="0">
                <a:effectLst/>
                <a:latin typeface="Times New Roman" panose="02020603050405020304" pitchFamily="18" charset="0"/>
                <a:ea typeface="新細明體" panose="02020500000000000000" pitchFamily="18" charset="-120"/>
              </a:rPr>
              <a:t/>
            </a:r>
            <a:br>
              <a:rPr lang="zh-TW" altLang="en-US" b="1" dirty="0" smtClean="0">
                <a:effectLst/>
                <a:latin typeface="Times New Roman" panose="02020603050405020304" pitchFamily="18" charset="0"/>
                <a:ea typeface="新細明體" panose="02020500000000000000" pitchFamily="18" charset="-120"/>
              </a:rPr>
            </a:br>
            <a:endParaRPr lang="en-US" altLang="zh-TW" b="1" dirty="0" smtClean="0">
              <a:effectLst/>
              <a:latin typeface="Times New Roman" panose="02020603050405020304" pitchFamily="18" charset="0"/>
              <a:ea typeface="新細明體" panose="02020500000000000000" pitchFamily="18" charset="-120"/>
            </a:endParaRPr>
          </a:p>
        </p:txBody>
      </p:sp>
      <p:sp>
        <p:nvSpPr>
          <p:cNvPr id="4" name="投影片編號版面配置區 3"/>
          <p:cNvSpPr>
            <a:spLocks noGrp="1"/>
          </p:cNvSpPr>
          <p:nvPr>
            <p:ph type="sldNum" sz="quarter" idx="12"/>
          </p:nvPr>
        </p:nvSpPr>
        <p:spPr/>
        <p:txBody>
          <a:bodyPr/>
          <a:lstStyle/>
          <a:p>
            <a:pPr>
              <a:defRPr/>
            </a:pPr>
            <a:fld id="{349B6D30-2542-49AA-9C4D-E59A7C3159BD}" type="slidenum">
              <a:rPr lang="zh-TW" altLang="en-US" smtClean="0"/>
              <a:pPr>
                <a:defRPr/>
              </a:pPr>
              <a:t>13</a:t>
            </a:fld>
            <a:endParaRPr lang="en-US" altLang="zh-TW"/>
          </a:p>
        </p:txBody>
      </p:sp>
    </p:spTree>
    <p:extLst>
      <p:ext uri="{BB962C8B-B14F-4D97-AF65-F5344CB8AC3E}">
        <p14:creationId xmlns:p14="http://schemas.microsoft.com/office/powerpoint/2010/main" val="23376931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548680"/>
            <a:ext cx="8229600" cy="864096"/>
          </a:xfrm>
        </p:spPr>
        <p:txBody>
          <a:bodyPr/>
          <a:lstStyle/>
          <a:p>
            <a:pPr algn="ctr"/>
            <a:r>
              <a:rPr lang="en-US" altLang="zh-TW" sz="3200" b="1" dirty="0">
                <a:solidFill>
                  <a:schemeClr val="tx1"/>
                </a:solidFill>
                <a:latin typeface="Times New Roman" panose="02020603050405020304" pitchFamily="18" charset="0"/>
                <a:ea typeface="新細明體" pitchFamily="18" charset="-120"/>
              </a:rPr>
              <a:t>97~101</a:t>
            </a:r>
            <a:r>
              <a:rPr lang="zh-TW" altLang="en-US" sz="3200" b="1" dirty="0">
                <a:solidFill>
                  <a:schemeClr val="tx1"/>
                </a:solidFill>
                <a:latin typeface="Times New Roman" panose="02020603050405020304" pitchFamily="18" charset="0"/>
                <a:ea typeface="新細明體" pitchFamily="18" charset="-120"/>
              </a:rPr>
              <a:t>學年度非授權自審學校教師以 非學位送審教師資格情形</a:t>
            </a: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4121899976"/>
              </p:ext>
            </p:extLst>
          </p:nvPr>
        </p:nvGraphicFramePr>
        <p:xfrm>
          <a:off x="467544" y="1452507"/>
          <a:ext cx="8229599" cy="5389240"/>
        </p:xfrm>
        <a:graphic>
          <a:graphicData uri="http://schemas.openxmlformats.org/drawingml/2006/table">
            <a:tbl>
              <a:tblPr firstRow="1" bandRow="1">
                <a:tableStyleId>{5940675A-B579-460E-94D1-54222C63F5DA}</a:tableStyleId>
              </a:tblPr>
              <a:tblGrid>
                <a:gridCol w="1175657"/>
                <a:gridCol w="1175657"/>
                <a:gridCol w="1175657"/>
                <a:gridCol w="1175657"/>
                <a:gridCol w="1175657"/>
                <a:gridCol w="1175657"/>
                <a:gridCol w="1175657"/>
              </a:tblGrid>
              <a:tr h="360040">
                <a:tc>
                  <a:txBody>
                    <a:bodyPr/>
                    <a:lstStyle/>
                    <a:p>
                      <a:pPr algn="ctr"/>
                      <a:r>
                        <a:rPr kumimoji="0" lang="zh-TW" altLang="en-US" sz="1600" b="1" i="0" u="none" strike="noStrike" kern="1200" baseline="0" dirty="0" smtClean="0">
                          <a:solidFill>
                            <a:schemeClr val="tx1"/>
                          </a:solidFill>
                          <a:latin typeface="Times New Roman" panose="02020603050405020304" pitchFamily="18" charset="0"/>
                          <a:ea typeface="新細明體" panose="02020300000000000000" pitchFamily="18" charset="-120"/>
                          <a:cs typeface="+mn-cs"/>
                        </a:rPr>
                        <a:t>學年度 </a:t>
                      </a:r>
                    </a:p>
                  </a:txBody>
                  <a:tcPr/>
                </a:tc>
                <a:tc>
                  <a:txBody>
                    <a:bodyPr/>
                    <a:lstStyle/>
                    <a:p>
                      <a:pPr algn="ctr"/>
                      <a:endParaRPr lang="zh-TW" altLang="en-US" sz="1600" b="1" baseline="0" dirty="0">
                        <a:latin typeface="Times New Roman" panose="02020603050405020304" pitchFamily="18" charset="0"/>
                        <a:ea typeface="新細明體" panose="02020300000000000000" pitchFamily="18" charset="-120"/>
                      </a:endParaRPr>
                    </a:p>
                  </a:txBody>
                  <a:tcPr/>
                </a:tc>
                <a:tc>
                  <a:txBody>
                    <a:bodyPr/>
                    <a:lstStyle/>
                    <a:p>
                      <a:pPr algn="ctr"/>
                      <a:r>
                        <a:rPr kumimoji="0" lang="zh-TW" altLang="en-US" sz="1600" b="1" i="0" u="none" strike="noStrike" kern="1200" baseline="0" dirty="0" smtClean="0">
                          <a:solidFill>
                            <a:schemeClr val="tx1"/>
                          </a:solidFill>
                          <a:latin typeface="Times New Roman" panose="02020603050405020304" pitchFamily="18" charset="0"/>
                          <a:ea typeface="新細明體" panose="02020300000000000000" pitchFamily="18" charset="-120"/>
                          <a:cs typeface="+mn-cs"/>
                        </a:rPr>
                        <a:t>學術著作 	</a:t>
                      </a:r>
                    </a:p>
                  </a:txBody>
                  <a:tcPr/>
                </a:tc>
                <a:tc>
                  <a:txBody>
                    <a:bodyPr/>
                    <a:lstStyle/>
                    <a:p>
                      <a:pPr algn="ctr"/>
                      <a:r>
                        <a:rPr kumimoji="0" lang="zh-TW" altLang="en-US" sz="1600" b="1" i="0" u="none" strike="noStrike" kern="1200" baseline="0" dirty="0" smtClean="0">
                          <a:solidFill>
                            <a:schemeClr val="tx1"/>
                          </a:solidFill>
                          <a:latin typeface="Times New Roman" panose="02020603050405020304" pitchFamily="18" charset="0"/>
                          <a:ea typeface="新細明體" panose="02020300000000000000" pitchFamily="18" charset="-120"/>
                          <a:cs typeface="+mn-cs"/>
                        </a:rPr>
                        <a:t>藝術作品 	</a:t>
                      </a:r>
                    </a:p>
                  </a:txBody>
                  <a:tcPr/>
                </a:tc>
                <a:tc>
                  <a:txBody>
                    <a:bodyPr/>
                    <a:lstStyle/>
                    <a:p>
                      <a:pPr algn="ctr"/>
                      <a:r>
                        <a:rPr lang="zh-TW" altLang="en-US" sz="1600" b="1" baseline="0" dirty="0" smtClean="0">
                          <a:solidFill>
                            <a:srgbClr val="0070C0"/>
                          </a:solidFill>
                          <a:latin typeface="Times New Roman" panose="02020603050405020304" pitchFamily="18" charset="0"/>
                          <a:ea typeface="新細明體" panose="02020300000000000000" pitchFamily="18" charset="-120"/>
                        </a:rPr>
                        <a:t>技術報告</a:t>
                      </a:r>
                    </a:p>
                  </a:txBody>
                  <a:tcPr/>
                </a:tc>
                <a:tc>
                  <a:txBody>
                    <a:bodyPr/>
                    <a:lstStyle/>
                    <a:p>
                      <a:pPr algn="ctr"/>
                      <a:r>
                        <a:rPr lang="zh-TW" altLang="en-US" sz="1600" b="1" baseline="0" dirty="0" smtClean="0">
                          <a:latin typeface="Times New Roman" panose="02020603050405020304" pitchFamily="18" charset="0"/>
                          <a:ea typeface="新細明體" panose="02020300000000000000" pitchFamily="18" charset="-120"/>
                        </a:rPr>
                        <a:t>體育成就</a:t>
                      </a:r>
                    </a:p>
                  </a:txBody>
                  <a:tcPr/>
                </a:tc>
                <a:tc>
                  <a:txBody>
                    <a:bodyPr/>
                    <a:lstStyle/>
                    <a:p>
                      <a:pPr algn="ctr"/>
                      <a:r>
                        <a:rPr lang="zh-TW" altLang="en-US" sz="1600" b="1" baseline="0" dirty="0" smtClean="0">
                          <a:latin typeface="Times New Roman" panose="02020603050405020304" pitchFamily="18" charset="0"/>
                          <a:ea typeface="新細明體" panose="02020300000000000000" pitchFamily="18" charset="-120"/>
                        </a:rPr>
                        <a:t>合計</a:t>
                      </a:r>
                      <a:endParaRPr lang="zh-TW" altLang="en-US" sz="1600" b="1" baseline="0" dirty="0">
                        <a:latin typeface="Times New Roman" panose="02020603050405020304" pitchFamily="18" charset="0"/>
                        <a:ea typeface="新細明體" panose="02020300000000000000" pitchFamily="18" charset="-120"/>
                      </a:endParaRPr>
                    </a:p>
                  </a:txBody>
                  <a:tcPr/>
                </a:tc>
              </a:tr>
              <a:tr h="288032">
                <a:tc>
                  <a:txBody>
                    <a:bodyPr/>
                    <a:lstStyle/>
                    <a:p>
                      <a:pPr algn="ctr"/>
                      <a:r>
                        <a:rPr lang="en-US" altLang="zh-TW" sz="1600" b="1" baseline="0" dirty="0" smtClean="0">
                          <a:latin typeface="Times New Roman" panose="02020603050405020304" pitchFamily="18" charset="0"/>
                          <a:ea typeface="新細明體" panose="02020300000000000000" pitchFamily="18" charset="-120"/>
                        </a:rPr>
                        <a:t>97</a:t>
                      </a:r>
                      <a:r>
                        <a:rPr lang="zh-TW" altLang="en-US" sz="1600" b="1" baseline="0" smtClean="0">
                          <a:latin typeface="Times New Roman" panose="02020603050405020304" pitchFamily="18" charset="0"/>
                          <a:ea typeface="新細明體" panose="02020300000000000000" pitchFamily="18" charset="-120"/>
                        </a:rPr>
                        <a:t>學年度</a:t>
                      </a:r>
                      <a:endParaRPr lang="zh-TW" altLang="en-US" sz="1600" b="1" baseline="0" dirty="0" smtClean="0">
                        <a:latin typeface="Times New Roman" panose="02020603050405020304" pitchFamily="18" charset="0"/>
                        <a:ea typeface="新細明體" panose="02020300000000000000" pitchFamily="18"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b="1" baseline="0" dirty="0" smtClean="0">
                          <a:latin typeface="Times New Roman" panose="02020603050405020304" pitchFamily="18" charset="0"/>
                          <a:ea typeface="新細明體" panose="02020300000000000000" pitchFamily="18" charset="-120"/>
                        </a:rPr>
                        <a:t>申請件數</a:t>
                      </a:r>
                      <a:endParaRPr lang="zh-TW" altLang="en-US" sz="1600" b="1" baseline="0" dirty="0">
                        <a:latin typeface="Times New Roman" panose="02020603050405020304" pitchFamily="18" charset="0"/>
                        <a:ea typeface="新細明體" panose="02020300000000000000" pitchFamily="18"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1" baseline="0" dirty="0" smtClean="0">
                          <a:latin typeface="Times New Roman" panose="02020603050405020304" pitchFamily="18" charset="0"/>
                          <a:ea typeface="新細明體" panose="02020300000000000000" pitchFamily="18" charset="-120"/>
                        </a:rPr>
                        <a:t>864</a:t>
                      </a:r>
                      <a:endParaRPr lang="zh-TW" altLang="en-US" sz="1600" b="1" baseline="0" dirty="0">
                        <a:latin typeface="Times New Roman" panose="02020603050405020304" pitchFamily="18" charset="0"/>
                        <a:ea typeface="新細明體" panose="02020300000000000000" pitchFamily="18" charset="-120"/>
                      </a:endParaRPr>
                    </a:p>
                  </a:txBody>
                  <a:tcPr/>
                </a:tc>
                <a:tc>
                  <a:txBody>
                    <a:bodyPr/>
                    <a:lstStyle/>
                    <a:p>
                      <a:pPr algn="ctr"/>
                      <a:r>
                        <a:rPr lang="en-US" altLang="zh-TW" sz="1600" b="1" baseline="0" smtClean="0">
                          <a:latin typeface="Times New Roman" panose="02020603050405020304" pitchFamily="18" charset="0"/>
                          <a:ea typeface="新細明體" panose="02020300000000000000" pitchFamily="18" charset="-120"/>
                        </a:rPr>
                        <a:t>60</a:t>
                      </a:r>
                      <a:endParaRPr lang="zh-TW" altLang="en-US" sz="1600" b="1" baseline="0">
                        <a:latin typeface="Times New Roman" panose="02020603050405020304" pitchFamily="18" charset="0"/>
                        <a:ea typeface="新細明體" panose="02020300000000000000" pitchFamily="18" charset="-120"/>
                      </a:endParaRPr>
                    </a:p>
                  </a:txBody>
                  <a:tcPr/>
                </a:tc>
                <a:tc>
                  <a:txBody>
                    <a:bodyPr/>
                    <a:lstStyle/>
                    <a:p>
                      <a:pPr algn="ctr"/>
                      <a:r>
                        <a:rPr lang="en-US" altLang="zh-TW" sz="1600" b="1" baseline="0" dirty="0" smtClean="0">
                          <a:solidFill>
                            <a:srgbClr val="0070C0"/>
                          </a:solidFill>
                          <a:latin typeface="Times New Roman" panose="02020603050405020304" pitchFamily="18" charset="0"/>
                          <a:ea typeface="新細明體" panose="02020300000000000000" pitchFamily="18" charset="-120"/>
                        </a:rPr>
                        <a:t>41</a:t>
                      </a:r>
                      <a:endParaRPr lang="zh-TW" altLang="en-US" sz="1600" b="1" baseline="0" dirty="0">
                        <a:solidFill>
                          <a:srgbClr val="0070C0"/>
                        </a:solidFill>
                        <a:latin typeface="Times New Roman" panose="02020603050405020304" pitchFamily="18" charset="0"/>
                        <a:ea typeface="新細明體" panose="02020300000000000000" pitchFamily="18" charset="-120"/>
                      </a:endParaRPr>
                    </a:p>
                  </a:txBody>
                  <a:tcPr/>
                </a:tc>
                <a:tc>
                  <a:txBody>
                    <a:bodyPr/>
                    <a:lstStyle/>
                    <a:p>
                      <a:pPr algn="ctr"/>
                      <a:r>
                        <a:rPr lang="en-US" altLang="zh-TW" sz="1600" b="1" baseline="0" dirty="0" smtClean="0">
                          <a:latin typeface="Times New Roman" panose="02020603050405020304" pitchFamily="18" charset="0"/>
                          <a:ea typeface="新細明體" panose="02020300000000000000" pitchFamily="18" charset="-120"/>
                        </a:rPr>
                        <a:t>2</a:t>
                      </a:r>
                      <a:endParaRPr lang="zh-TW" altLang="en-US" sz="1600" b="1" baseline="0" dirty="0">
                        <a:latin typeface="Times New Roman" panose="02020603050405020304" pitchFamily="18" charset="0"/>
                        <a:ea typeface="新細明體" panose="02020300000000000000" pitchFamily="18" charset="-120"/>
                      </a:endParaRPr>
                    </a:p>
                  </a:txBody>
                  <a:tcPr/>
                </a:tc>
                <a:tc>
                  <a:txBody>
                    <a:bodyPr/>
                    <a:lstStyle/>
                    <a:p>
                      <a:pPr algn="ctr"/>
                      <a:r>
                        <a:rPr lang="en-US" altLang="zh-TW" sz="1600" b="1" baseline="0" dirty="0" smtClean="0">
                          <a:latin typeface="Times New Roman" panose="02020603050405020304" pitchFamily="18" charset="0"/>
                          <a:ea typeface="新細明體" panose="02020300000000000000" pitchFamily="18" charset="-120"/>
                        </a:rPr>
                        <a:t>967</a:t>
                      </a:r>
                      <a:endParaRPr lang="zh-TW" altLang="en-US" sz="1600" b="1" baseline="0" dirty="0">
                        <a:latin typeface="Times New Roman" panose="02020603050405020304" pitchFamily="18" charset="0"/>
                        <a:ea typeface="新細明體" panose="02020300000000000000" pitchFamily="18" charset="-120"/>
                      </a:endParaRPr>
                    </a:p>
                  </a:txBody>
                  <a:tcPr/>
                </a:tc>
              </a:tr>
              <a:tr h="288032">
                <a:tc>
                  <a:txBody>
                    <a:bodyPr/>
                    <a:lstStyle/>
                    <a:p>
                      <a:pPr algn="ctr"/>
                      <a:endParaRPr lang="zh-TW" altLang="en-US" sz="1600" b="1" baseline="0" dirty="0">
                        <a:latin typeface="Times New Roman" panose="02020603050405020304" pitchFamily="18" charset="0"/>
                        <a:ea typeface="新細明體" panose="02020300000000000000" pitchFamily="18" charset="-120"/>
                      </a:endParaRPr>
                    </a:p>
                  </a:txBody>
                  <a:tcPr/>
                </a:tc>
                <a:tc>
                  <a:txBody>
                    <a:bodyPr/>
                    <a:lstStyle/>
                    <a:p>
                      <a:pPr algn="ctr"/>
                      <a:r>
                        <a:rPr lang="zh-TW" altLang="en-US" sz="1600" b="1" baseline="0" dirty="0" smtClean="0">
                          <a:latin typeface="Times New Roman" panose="02020603050405020304" pitchFamily="18" charset="0"/>
                          <a:ea typeface="新細明體" panose="02020300000000000000" pitchFamily="18" charset="-120"/>
                        </a:rPr>
                        <a:t>通過件數</a:t>
                      </a:r>
                    </a:p>
                  </a:txBody>
                  <a:tcPr/>
                </a:tc>
                <a:tc>
                  <a:txBody>
                    <a:bodyPr/>
                    <a:lstStyle/>
                    <a:p>
                      <a:pPr algn="ctr"/>
                      <a:r>
                        <a:rPr lang="en-US" altLang="zh-TW" sz="1600" b="1" baseline="0" dirty="0" smtClean="0">
                          <a:latin typeface="Times New Roman" panose="02020603050405020304" pitchFamily="18" charset="0"/>
                          <a:ea typeface="新細明體" panose="02020300000000000000" pitchFamily="18" charset="-120"/>
                        </a:rPr>
                        <a:t>666</a:t>
                      </a:r>
                      <a:endParaRPr lang="zh-TW" altLang="en-US" sz="1600" b="1" baseline="0" dirty="0">
                        <a:latin typeface="Times New Roman" panose="02020603050405020304" pitchFamily="18" charset="0"/>
                        <a:ea typeface="新細明體" panose="02020300000000000000" pitchFamily="18" charset="-120"/>
                      </a:endParaRPr>
                    </a:p>
                  </a:txBody>
                  <a:tcPr/>
                </a:tc>
                <a:tc>
                  <a:txBody>
                    <a:bodyPr/>
                    <a:lstStyle/>
                    <a:p>
                      <a:pPr algn="ctr"/>
                      <a:r>
                        <a:rPr lang="en-US" altLang="zh-TW" sz="1600" b="1" baseline="0" dirty="0" smtClean="0">
                          <a:latin typeface="Times New Roman" panose="02020603050405020304" pitchFamily="18" charset="0"/>
                          <a:ea typeface="新細明體" panose="02020300000000000000" pitchFamily="18" charset="-120"/>
                        </a:rPr>
                        <a:t>56</a:t>
                      </a:r>
                      <a:endParaRPr lang="zh-TW" altLang="en-US" sz="1600" b="1" baseline="0" dirty="0">
                        <a:latin typeface="Times New Roman" panose="02020603050405020304" pitchFamily="18" charset="0"/>
                        <a:ea typeface="新細明體" panose="02020300000000000000" pitchFamily="18" charset="-120"/>
                      </a:endParaRPr>
                    </a:p>
                  </a:txBody>
                  <a:tcPr/>
                </a:tc>
                <a:tc>
                  <a:txBody>
                    <a:bodyPr/>
                    <a:lstStyle/>
                    <a:p>
                      <a:pPr algn="ctr"/>
                      <a:r>
                        <a:rPr lang="en-US" altLang="zh-TW" sz="1600" b="1" baseline="0" dirty="0" smtClean="0">
                          <a:solidFill>
                            <a:srgbClr val="0070C0"/>
                          </a:solidFill>
                          <a:latin typeface="Times New Roman" panose="02020603050405020304" pitchFamily="18" charset="0"/>
                          <a:ea typeface="新細明體" panose="02020300000000000000" pitchFamily="18" charset="-120"/>
                        </a:rPr>
                        <a:t>28</a:t>
                      </a:r>
                      <a:endParaRPr lang="zh-TW" altLang="en-US" sz="1600" b="1" baseline="0" dirty="0">
                        <a:solidFill>
                          <a:srgbClr val="0070C0"/>
                        </a:solidFill>
                        <a:latin typeface="Times New Roman" panose="02020603050405020304" pitchFamily="18" charset="0"/>
                        <a:ea typeface="新細明體" panose="02020300000000000000" pitchFamily="18" charset="-120"/>
                      </a:endParaRPr>
                    </a:p>
                  </a:txBody>
                  <a:tcPr/>
                </a:tc>
                <a:tc>
                  <a:txBody>
                    <a:bodyPr/>
                    <a:lstStyle/>
                    <a:p>
                      <a:pPr algn="ctr"/>
                      <a:r>
                        <a:rPr lang="en-US" altLang="zh-TW" sz="1600" b="1" baseline="0" dirty="0" smtClean="0">
                          <a:latin typeface="Times New Roman" panose="02020603050405020304" pitchFamily="18" charset="0"/>
                          <a:ea typeface="新細明體" panose="02020300000000000000" pitchFamily="18" charset="-120"/>
                        </a:rPr>
                        <a:t>2</a:t>
                      </a:r>
                      <a:endParaRPr lang="zh-TW" altLang="en-US" sz="1600" b="1" baseline="0" dirty="0">
                        <a:latin typeface="Times New Roman" panose="02020603050405020304" pitchFamily="18" charset="0"/>
                        <a:ea typeface="新細明體" panose="02020300000000000000" pitchFamily="18" charset="-120"/>
                      </a:endParaRPr>
                    </a:p>
                  </a:txBody>
                  <a:tcPr/>
                </a:tc>
                <a:tc>
                  <a:txBody>
                    <a:bodyPr/>
                    <a:lstStyle/>
                    <a:p>
                      <a:pPr algn="ctr"/>
                      <a:r>
                        <a:rPr lang="en-US" altLang="zh-TW" sz="1600" b="1" baseline="0" dirty="0" smtClean="0">
                          <a:latin typeface="Times New Roman" panose="02020603050405020304" pitchFamily="18" charset="0"/>
                          <a:ea typeface="新細明體" panose="02020300000000000000" pitchFamily="18" charset="-120"/>
                        </a:rPr>
                        <a:t>752</a:t>
                      </a:r>
                      <a:endParaRPr lang="zh-TW" altLang="en-US" sz="1600" b="1" baseline="0" dirty="0">
                        <a:latin typeface="Times New Roman" panose="02020603050405020304" pitchFamily="18" charset="0"/>
                        <a:ea typeface="新細明體" panose="02020300000000000000" pitchFamily="18" charset="-120"/>
                      </a:endParaRPr>
                    </a:p>
                  </a:txBody>
                  <a:tcPr/>
                </a:tc>
              </a:tr>
              <a:tr h="288032">
                <a:tc>
                  <a:txBody>
                    <a:bodyPr/>
                    <a:lstStyle/>
                    <a:p>
                      <a:pPr algn="ctr"/>
                      <a:endParaRPr lang="zh-TW" altLang="en-US" sz="1600" b="1" baseline="0" dirty="0">
                        <a:latin typeface="Times New Roman" panose="02020603050405020304" pitchFamily="18" charset="0"/>
                        <a:ea typeface="新細明體" panose="02020300000000000000" pitchFamily="18" charset="-120"/>
                      </a:endParaRPr>
                    </a:p>
                  </a:txBody>
                  <a:tcPr/>
                </a:tc>
                <a:tc>
                  <a:txBody>
                    <a:bodyPr/>
                    <a:lstStyle/>
                    <a:p>
                      <a:pPr algn="ctr"/>
                      <a:r>
                        <a:rPr lang="zh-TW" altLang="en-US" sz="1600" b="1" baseline="0" dirty="0" smtClean="0">
                          <a:latin typeface="Times New Roman" panose="02020603050405020304" pitchFamily="18" charset="0"/>
                          <a:ea typeface="新細明體" panose="02020300000000000000" pitchFamily="18" charset="-120"/>
                        </a:rPr>
                        <a:t>通 過 率</a:t>
                      </a:r>
                    </a:p>
                  </a:txBody>
                  <a:tcPr/>
                </a:tc>
                <a:tc>
                  <a:txBody>
                    <a:bodyPr/>
                    <a:lstStyle/>
                    <a:p>
                      <a:pPr algn="ctr"/>
                      <a:r>
                        <a:rPr lang="en-US" altLang="zh-TW" sz="1600" b="1" baseline="0" dirty="0" smtClean="0">
                          <a:latin typeface="Times New Roman" panose="02020603050405020304" pitchFamily="18" charset="0"/>
                          <a:ea typeface="新細明體" panose="02020300000000000000" pitchFamily="18" charset="-120"/>
                        </a:rPr>
                        <a:t>77.08%</a:t>
                      </a:r>
                      <a:endParaRPr lang="zh-TW" altLang="en-US" sz="1600" b="1" baseline="0" dirty="0">
                        <a:latin typeface="Times New Roman" panose="02020603050405020304" pitchFamily="18" charset="0"/>
                        <a:ea typeface="新細明體" panose="02020300000000000000" pitchFamily="18" charset="-120"/>
                      </a:endParaRPr>
                    </a:p>
                  </a:txBody>
                  <a:tcPr/>
                </a:tc>
                <a:tc>
                  <a:txBody>
                    <a:bodyPr/>
                    <a:lstStyle/>
                    <a:p>
                      <a:pPr algn="ctr"/>
                      <a:r>
                        <a:rPr lang="en-US" altLang="zh-TW" sz="1600" b="1" baseline="0" dirty="0" smtClean="0">
                          <a:latin typeface="Times New Roman" panose="02020603050405020304" pitchFamily="18" charset="0"/>
                          <a:ea typeface="新細明體" panose="02020300000000000000" pitchFamily="18" charset="-120"/>
                        </a:rPr>
                        <a:t>93.33%</a:t>
                      </a:r>
                      <a:endParaRPr lang="zh-TW" altLang="en-US" sz="1600" b="1" baseline="0" dirty="0">
                        <a:latin typeface="Times New Roman" panose="02020603050405020304" pitchFamily="18" charset="0"/>
                        <a:ea typeface="新細明體" panose="02020300000000000000" pitchFamily="18" charset="-120"/>
                      </a:endParaRPr>
                    </a:p>
                  </a:txBody>
                  <a:tcPr/>
                </a:tc>
                <a:tc>
                  <a:txBody>
                    <a:bodyPr/>
                    <a:lstStyle/>
                    <a:p>
                      <a:pPr algn="ctr"/>
                      <a:r>
                        <a:rPr lang="en-US" altLang="zh-TW" sz="1600" b="1" baseline="0" dirty="0" smtClean="0">
                          <a:solidFill>
                            <a:srgbClr val="0070C0"/>
                          </a:solidFill>
                          <a:latin typeface="Times New Roman" panose="02020603050405020304" pitchFamily="18" charset="0"/>
                          <a:ea typeface="新細明體" panose="02020300000000000000" pitchFamily="18" charset="-120"/>
                        </a:rPr>
                        <a:t>68.29%</a:t>
                      </a:r>
                      <a:endParaRPr lang="zh-TW" altLang="en-US" sz="1600" b="1" baseline="0" dirty="0">
                        <a:solidFill>
                          <a:srgbClr val="0070C0"/>
                        </a:solidFill>
                        <a:latin typeface="Times New Roman" panose="02020603050405020304" pitchFamily="18" charset="0"/>
                        <a:ea typeface="新細明體" panose="02020300000000000000" pitchFamily="18" charset="-120"/>
                      </a:endParaRPr>
                    </a:p>
                  </a:txBody>
                  <a:tcPr/>
                </a:tc>
                <a:tc>
                  <a:txBody>
                    <a:bodyPr/>
                    <a:lstStyle/>
                    <a:p>
                      <a:pPr algn="ctr"/>
                      <a:r>
                        <a:rPr lang="en-US" altLang="zh-TW" sz="1600" b="1" baseline="0" dirty="0" smtClean="0">
                          <a:latin typeface="Times New Roman" panose="02020603050405020304" pitchFamily="18" charset="0"/>
                          <a:ea typeface="新細明體" panose="02020300000000000000" pitchFamily="18" charset="-120"/>
                        </a:rPr>
                        <a:t>100.00%</a:t>
                      </a:r>
                      <a:endParaRPr lang="zh-TW" altLang="en-US" sz="1600" b="1" baseline="0" dirty="0">
                        <a:latin typeface="Times New Roman" panose="02020603050405020304" pitchFamily="18" charset="0"/>
                        <a:ea typeface="新細明體" panose="02020300000000000000" pitchFamily="18"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1" baseline="0" dirty="0" smtClean="0">
                          <a:latin typeface="Times New Roman" panose="02020603050405020304" pitchFamily="18" charset="0"/>
                          <a:ea typeface="新細明體" panose="02020300000000000000" pitchFamily="18" charset="-120"/>
                        </a:rPr>
                        <a:t>77.76%</a:t>
                      </a:r>
                      <a:endParaRPr lang="zh-TW" altLang="en-US" sz="1600" b="1" baseline="0" dirty="0">
                        <a:latin typeface="Times New Roman" panose="02020603050405020304" pitchFamily="18" charset="0"/>
                        <a:ea typeface="新細明體" panose="02020300000000000000" pitchFamily="18" charset="-120"/>
                      </a:endParaRPr>
                    </a:p>
                  </a:txBody>
                  <a:tcPr/>
                </a:tc>
              </a:tr>
              <a:tr h="288032">
                <a:tc>
                  <a:txBody>
                    <a:bodyPr/>
                    <a:lstStyle/>
                    <a:p>
                      <a:pPr algn="ctr"/>
                      <a:r>
                        <a:rPr lang="en-US" altLang="zh-TW" sz="1600" b="1" baseline="0" dirty="0" smtClean="0">
                          <a:latin typeface="Times New Roman" panose="02020603050405020304" pitchFamily="18" charset="0"/>
                          <a:ea typeface="新細明體" panose="02020300000000000000" pitchFamily="18" charset="-120"/>
                        </a:rPr>
                        <a:t>98</a:t>
                      </a:r>
                      <a:r>
                        <a:rPr lang="zh-TW" altLang="en-US" sz="1600" b="1" baseline="0" dirty="0" smtClean="0">
                          <a:latin typeface="Times New Roman" panose="02020603050405020304" pitchFamily="18" charset="0"/>
                          <a:ea typeface="新細明體" panose="02020300000000000000" pitchFamily="18" charset="-120"/>
                        </a:rPr>
                        <a:t>學年度</a:t>
                      </a:r>
                    </a:p>
                  </a:txBody>
                  <a:tcPr/>
                </a:tc>
                <a:tc>
                  <a:txBody>
                    <a:bodyPr/>
                    <a:lstStyle/>
                    <a:p>
                      <a:pPr algn="ctr"/>
                      <a:r>
                        <a:rPr lang="zh-TW" altLang="en-US" sz="1600" b="1" baseline="0" dirty="0" smtClean="0">
                          <a:latin typeface="Times New Roman" panose="02020603050405020304" pitchFamily="18" charset="0"/>
                          <a:ea typeface="新細明體" panose="02020300000000000000" pitchFamily="18" charset="-120"/>
                        </a:rPr>
                        <a:t>申請件數</a:t>
                      </a:r>
                      <a:endParaRPr lang="zh-TW" altLang="en-US" sz="1600" b="1" baseline="0" dirty="0">
                        <a:latin typeface="Times New Roman" panose="02020603050405020304" pitchFamily="18" charset="0"/>
                        <a:ea typeface="新細明體" panose="02020300000000000000" pitchFamily="18" charset="-120"/>
                      </a:endParaRPr>
                    </a:p>
                  </a:txBody>
                  <a:tcPr/>
                </a:tc>
                <a:tc>
                  <a:txBody>
                    <a:bodyPr/>
                    <a:lstStyle/>
                    <a:p>
                      <a:pPr algn="ctr"/>
                      <a:r>
                        <a:rPr lang="en-US" altLang="zh-TW" sz="1600" b="1" baseline="0" dirty="0" smtClean="0">
                          <a:latin typeface="Times New Roman" panose="02020603050405020304" pitchFamily="18" charset="0"/>
                          <a:ea typeface="新細明體" panose="02020300000000000000" pitchFamily="18" charset="-120"/>
                        </a:rPr>
                        <a:t>781</a:t>
                      </a:r>
                      <a:endParaRPr lang="zh-TW" altLang="en-US" sz="1600" b="1" baseline="0" dirty="0">
                        <a:latin typeface="Times New Roman" panose="02020603050405020304" pitchFamily="18" charset="0"/>
                        <a:ea typeface="新細明體" panose="02020300000000000000" pitchFamily="18" charset="-120"/>
                      </a:endParaRPr>
                    </a:p>
                  </a:txBody>
                  <a:tcPr/>
                </a:tc>
                <a:tc>
                  <a:txBody>
                    <a:bodyPr/>
                    <a:lstStyle/>
                    <a:p>
                      <a:pPr algn="ctr"/>
                      <a:r>
                        <a:rPr lang="en-US" altLang="zh-TW" sz="1600" b="1" baseline="0" dirty="0" smtClean="0">
                          <a:latin typeface="Times New Roman" panose="02020603050405020304" pitchFamily="18" charset="0"/>
                          <a:ea typeface="新細明體" panose="02020300000000000000" pitchFamily="18" charset="-120"/>
                        </a:rPr>
                        <a:t>42</a:t>
                      </a:r>
                      <a:endParaRPr lang="zh-TW" altLang="en-US" sz="1600" b="1" baseline="0" dirty="0">
                        <a:latin typeface="Times New Roman" panose="02020603050405020304" pitchFamily="18" charset="0"/>
                        <a:ea typeface="新細明體" panose="02020300000000000000" pitchFamily="18" charset="-120"/>
                      </a:endParaRPr>
                    </a:p>
                  </a:txBody>
                  <a:tcPr/>
                </a:tc>
                <a:tc>
                  <a:txBody>
                    <a:bodyPr/>
                    <a:lstStyle/>
                    <a:p>
                      <a:pPr algn="ctr"/>
                      <a:r>
                        <a:rPr lang="en-US" altLang="zh-TW" sz="1600" b="1" baseline="0" dirty="0" smtClean="0">
                          <a:solidFill>
                            <a:srgbClr val="0070C0"/>
                          </a:solidFill>
                          <a:latin typeface="Times New Roman" panose="02020603050405020304" pitchFamily="18" charset="0"/>
                          <a:ea typeface="新細明體" panose="02020300000000000000" pitchFamily="18" charset="-120"/>
                        </a:rPr>
                        <a:t>63</a:t>
                      </a:r>
                      <a:endParaRPr lang="zh-TW" altLang="en-US" sz="1600" b="1" baseline="0" dirty="0">
                        <a:solidFill>
                          <a:srgbClr val="0070C0"/>
                        </a:solidFill>
                        <a:latin typeface="Times New Roman" panose="02020603050405020304" pitchFamily="18" charset="0"/>
                        <a:ea typeface="新細明體" panose="02020300000000000000" pitchFamily="18" charset="-120"/>
                      </a:endParaRPr>
                    </a:p>
                  </a:txBody>
                  <a:tcPr/>
                </a:tc>
                <a:tc>
                  <a:txBody>
                    <a:bodyPr/>
                    <a:lstStyle/>
                    <a:p>
                      <a:pPr algn="ctr"/>
                      <a:r>
                        <a:rPr lang="en-US" altLang="zh-TW" sz="1600" b="1" baseline="0" dirty="0" smtClean="0">
                          <a:latin typeface="Times New Roman" panose="02020603050405020304" pitchFamily="18" charset="0"/>
                          <a:ea typeface="新細明體" panose="02020300000000000000" pitchFamily="18" charset="-120"/>
                        </a:rPr>
                        <a:t>3</a:t>
                      </a:r>
                      <a:endParaRPr lang="zh-TW" altLang="en-US" sz="1600" b="1" baseline="0" dirty="0">
                        <a:latin typeface="Times New Roman" panose="02020603050405020304" pitchFamily="18" charset="0"/>
                        <a:ea typeface="新細明體" panose="02020300000000000000" pitchFamily="18"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1" baseline="0" dirty="0" smtClean="0">
                          <a:latin typeface="Times New Roman" panose="02020603050405020304" pitchFamily="18" charset="0"/>
                          <a:ea typeface="新細明體" panose="02020300000000000000" pitchFamily="18" charset="-120"/>
                        </a:rPr>
                        <a:t>889</a:t>
                      </a:r>
                      <a:endParaRPr lang="zh-TW" altLang="en-US" sz="1600" b="1" baseline="0" dirty="0">
                        <a:latin typeface="Times New Roman" panose="02020603050405020304" pitchFamily="18" charset="0"/>
                        <a:ea typeface="新細明體" panose="02020300000000000000" pitchFamily="18" charset="-120"/>
                      </a:endParaRPr>
                    </a:p>
                  </a:txBody>
                  <a:tcPr/>
                </a:tc>
              </a:tr>
              <a:tr h="288032">
                <a:tc>
                  <a:txBody>
                    <a:bodyPr/>
                    <a:lstStyle/>
                    <a:p>
                      <a:pPr algn="ctr"/>
                      <a:endParaRPr lang="zh-TW" altLang="en-US" sz="1600" b="1" baseline="0" dirty="0">
                        <a:latin typeface="Times New Roman" panose="02020603050405020304" pitchFamily="18" charset="0"/>
                        <a:ea typeface="新細明體" panose="02020300000000000000" pitchFamily="18" charset="-120"/>
                      </a:endParaRPr>
                    </a:p>
                  </a:txBody>
                  <a:tcPr/>
                </a:tc>
                <a:tc>
                  <a:txBody>
                    <a:bodyPr/>
                    <a:lstStyle/>
                    <a:p>
                      <a:pPr algn="ctr"/>
                      <a:r>
                        <a:rPr lang="zh-TW" altLang="en-US" sz="1600" b="1" baseline="0" dirty="0" smtClean="0">
                          <a:latin typeface="Times New Roman" panose="02020603050405020304" pitchFamily="18" charset="0"/>
                          <a:ea typeface="新細明體" panose="02020300000000000000" pitchFamily="18" charset="-120"/>
                        </a:rPr>
                        <a:t>通過件數</a:t>
                      </a:r>
                    </a:p>
                  </a:txBody>
                  <a:tcPr/>
                </a:tc>
                <a:tc>
                  <a:txBody>
                    <a:bodyPr/>
                    <a:lstStyle/>
                    <a:p>
                      <a:pPr algn="ctr"/>
                      <a:r>
                        <a:rPr lang="en-US" altLang="zh-TW" sz="1600" b="1" baseline="0" dirty="0" smtClean="0">
                          <a:latin typeface="Times New Roman" panose="02020603050405020304" pitchFamily="18" charset="0"/>
                          <a:ea typeface="新細明體" panose="02020300000000000000" pitchFamily="18" charset="-120"/>
                        </a:rPr>
                        <a:t>592</a:t>
                      </a:r>
                      <a:endParaRPr lang="zh-TW" altLang="en-US" sz="1600" b="1" baseline="0" dirty="0">
                        <a:latin typeface="Times New Roman" panose="02020603050405020304" pitchFamily="18" charset="0"/>
                        <a:ea typeface="新細明體" panose="02020300000000000000" pitchFamily="18" charset="-120"/>
                      </a:endParaRPr>
                    </a:p>
                  </a:txBody>
                  <a:tcPr/>
                </a:tc>
                <a:tc>
                  <a:txBody>
                    <a:bodyPr/>
                    <a:lstStyle/>
                    <a:p>
                      <a:pPr algn="ctr"/>
                      <a:r>
                        <a:rPr lang="en-US" altLang="zh-TW" sz="1600" b="1" baseline="0" dirty="0" smtClean="0">
                          <a:latin typeface="Times New Roman" panose="02020603050405020304" pitchFamily="18" charset="0"/>
                          <a:ea typeface="新細明體" panose="02020300000000000000" pitchFamily="18" charset="-120"/>
                        </a:rPr>
                        <a:t>36</a:t>
                      </a:r>
                      <a:endParaRPr lang="zh-TW" altLang="en-US" sz="1600" b="1" baseline="0" dirty="0">
                        <a:latin typeface="Times New Roman" panose="02020603050405020304" pitchFamily="18" charset="0"/>
                        <a:ea typeface="新細明體" panose="02020300000000000000" pitchFamily="18" charset="-120"/>
                      </a:endParaRPr>
                    </a:p>
                  </a:txBody>
                  <a:tcPr/>
                </a:tc>
                <a:tc>
                  <a:txBody>
                    <a:bodyPr/>
                    <a:lstStyle/>
                    <a:p>
                      <a:pPr algn="ctr"/>
                      <a:r>
                        <a:rPr lang="en-US" altLang="zh-TW" sz="1600" b="1" baseline="0" dirty="0" smtClean="0">
                          <a:solidFill>
                            <a:srgbClr val="0070C0"/>
                          </a:solidFill>
                          <a:latin typeface="Times New Roman" panose="02020603050405020304" pitchFamily="18" charset="0"/>
                          <a:ea typeface="新細明體" panose="02020300000000000000" pitchFamily="18" charset="-120"/>
                        </a:rPr>
                        <a:t>41</a:t>
                      </a:r>
                      <a:endParaRPr lang="zh-TW" altLang="en-US" sz="1600" b="1" baseline="0" dirty="0">
                        <a:solidFill>
                          <a:srgbClr val="0070C0"/>
                        </a:solidFill>
                        <a:latin typeface="Times New Roman" panose="02020603050405020304" pitchFamily="18" charset="0"/>
                        <a:ea typeface="新細明體" panose="02020300000000000000" pitchFamily="18" charset="-120"/>
                      </a:endParaRPr>
                    </a:p>
                  </a:txBody>
                  <a:tcPr/>
                </a:tc>
                <a:tc>
                  <a:txBody>
                    <a:bodyPr/>
                    <a:lstStyle/>
                    <a:p>
                      <a:pPr algn="ctr"/>
                      <a:r>
                        <a:rPr lang="en-US" altLang="zh-TW" sz="1600" b="1" baseline="0" dirty="0" smtClean="0">
                          <a:latin typeface="Times New Roman" panose="02020603050405020304" pitchFamily="18" charset="0"/>
                          <a:ea typeface="新細明體" panose="02020300000000000000" pitchFamily="18" charset="-120"/>
                        </a:rPr>
                        <a:t>3</a:t>
                      </a:r>
                      <a:endParaRPr lang="zh-TW" altLang="en-US" sz="1600" b="1" baseline="0" dirty="0">
                        <a:latin typeface="Times New Roman" panose="02020603050405020304" pitchFamily="18" charset="0"/>
                        <a:ea typeface="新細明體" panose="02020300000000000000" pitchFamily="18"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1" baseline="0" dirty="0" smtClean="0">
                          <a:latin typeface="Times New Roman" panose="02020603050405020304" pitchFamily="18" charset="0"/>
                          <a:ea typeface="新細明體" panose="02020300000000000000" pitchFamily="18" charset="-120"/>
                        </a:rPr>
                        <a:t>672</a:t>
                      </a:r>
                      <a:endParaRPr lang="zh-TW" altLang="en-US" sz="1600" b="1" baseline="0" dirty="0">
                        <a:latin typeface="Times New Roman" panose="02020603050405020304" pitchFamily="18" charset="0"/>
                        <a:ea typeface="新細明體" panose="02020300000000000000" pitchFamily="18" charset="-120"/>
                      </a:endParaRPr>
                    </a:p>
                  </a:txBody>
                  <a:tcPr/>
                </a:tc>
              </a:tr>
              <a:tr h="288032">
                <a:tc>
                  <a:txBody>
                    <a:bodyPr/>
                    <a:lstStyle/>
                    <a:p>
                      <a:pPr algn="ctr"/>
                      <a:endParaRPr lang="zh-TW" altLang="en-US" sz="1600" b="1" baseline="0" dirty="0">
                        <a:latin typeface="Times New Roman" panose="02020603050405020304" pitchFamily="18" charset="0"/>
                        <a:ea typeface="新細明體" panose="02020300000000000000" pitchFamily="18" charset="-120"/>
                      </a:endParaRPr>
                    </a:p>
                  </a:txBody>
                  <a:tcPr/>
                </a:tc>
                <a:tc>
                  <a:txBody>
                    <a:bodyPr/>
                    <a:lstStyle/>
                    <a:p>
                      <a:pPr algn="ctr"/>
                      <a:r>
                        <a:rPr lang="zh-TW" altLang="en-US" sz="1600" b="1" baseline="0" dirty="0" smtClean="0">
                          <a:latin typeface="Times New Roman" panose="02020603050405020304" pitchFamily="18" charset="0"/>
                          <a:ea typeface="新細明體" panose="02020300000000000000" pitchFamily="18" charset="-120"/>
                        </a:rPr>
                        <a:t>通 過 率</a:t>
                      </a:r>
                    </a:p>
                  </a:txBody>
                  <a:tcPr/>
                </a:tc>
                <a:tc>
                  <a:txBody>
                    <a:bodyPr/>
                    <a:lstStyle/>
                    <a:p>
                      <a:pPr algn="ctr"/>
                      <a:r>
                        <a:rPr lang="en-US" altLang="zh-TW" sz="1600" b="1" baseline="0" dirty="0" smtClean="0">
                          <a:latin typeface="Times New Roman" panose="02020603050405020304" pitchFamily="18" charset="0"/>
                          <a:ea typeface="新細明體" panose="02020300000000000000" pitchFamily="18" charset="-120"/>
                        </a:rPr>
                        <a:t>75.8%</a:t>
                      </a:r>
                      <a:endParaRPr lang="zh-TW" altLang="en-US" sz="1600" b="1" baseline="0" dirty="0">
                        <a:latin typeface="Times New Roman" panose="02020603050405020304" pitchFamily="18" charset="0"/>
                        <a:ea typeface="新細明體" panose="02020300000000000000" pitchFamily="18" charset="-120"/>
                      </a:endParaRPr>
                    </a:p>
                  </a:txBody>
                  <a:tcPr/>
                </a:tc>
                <a:tc>
                  <a:txBody>
                    <a:bodyPr/>
                    <a:lstStyle/>
                    <a:p>
                      <a:pPr algn="ctr"/>
                      <a:r>
                        <a:rPr lang="en-US" altLang="zh-TW" sz="1600" b="1" baseline="0" dirty="0" smtClean="0">
                          <a:latin typeface="Times New Roman" panose="02020603050405020304" pitchFamily="18" charset="0"/>
                          <a:ea typeface="新細明體" panose="02020300000000000000" pitchFamily="18" charset="-120"/>
                        </a:rPr>
                        <a:t>85.7%</a:t>
                      </a:r>
                      <a:endParaRPr lang="zh-TW" altLang="en-US" sz="1600" b="1" baseline="0" dirty="0">
                        <a:latin typeface="Times New Roman" panose="02020603050405020304" pitchFamily="18" charset="0"/>
                        <a:ea typeface="新細明體" panose="02020300000000000000" pitchFamily="18" charset="-120"/>
                      </a:endParaRPr>
                    </a:p>
                  </a:txBody>
                  <a:tcPr/>
                </a:tc>
                <a:tc>
                  <a:txBody>
                    <a:bodyPr/>
                    <a:lstStyle/>
                    <a:p>
                      <a:pPr algn="ctr"/>
                      <a:r>
                        <a:rPr lang="en-US" altLang="zh-TW" sz="1600" b="1" baseline="0" dirty="0" smtClean="0">
                          <a:solidFill>
                            <a:srgbClr val="0070C0"/>
                          </a:solidFill>
                          <a:latin typeface="Times New Roman" panose="02020603050405020304" pitchFamily="18" charset="0"/>
                          <a:ea typeface="新細明體" panose="02020300000000000000" pitchFamily="18" charset="-120"/>
                        </a:rPr>
                        <a:t>65.07%</a:t>
                      </a:r>
                      <a:endParaRPr lang="zh-TW" altLang="en-US" sz="1600" b="1" baseline="0" dirty="0">
                        <a:solidFill>
                          <a:srgbClr val="0070C0"/>
                        </a:solidFill>
                        <a:latin typeface="Times New Roman" panose="02020603050405020304" pitchFamily="18" charset="0"/>
                        <a:ea typeface="新細明體" panose="02020300000000000000" pitchFamily="18" charset="-120"/>
                      </a:endParaRPr>
                    </a:p>
                  </a:txBody>
                  <a:tcPr/>
                </a:tc>
                <a:tc>
                  <a:txBody>
                    <a:bodyPr/>
                    <a:lstStyle/>
                    <a:p>
                      <a:pPr algn="ctr"/>
                      <a:r>
                        <a:rPr lang="en-US" altLang="zh-TW" sz="1600" b="1" baseline="0" dirty="0" smtClean="0">
                          <a:latin typeface="Times New Roman" panose="02020603050405020304" pitchFamily="18" charset="0"/>
                          <a:ea typeface="新細明體" panose="02020300000000000000" pitchFamily="18" charset="-120"/>
                        </a:rPr>
                        <a:t>100.00%</a:t>
                      </a:r>
                      <a:endParaRPr lang="zh-TW" altLang="en-US" sz="1600" b="1" baseline="0" dirty="0">
                        <a:latin typeface="Times New Roman" panose="02020603050405020304" pitchFamily="18" charset="0"/>
                        <a:ea typeface="新細明體" panose="02020300000000000000" pitchFamily="18"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1" baseline="0" dirty="0" smtClean="0">
                          <a:latin typeface="Times New Roman" panose="02020603050405020304" pitchFamily="18" charset="0"/>
                          <a:ea typeface="新細明體" panose="02020300000000000000" pitchFamily="18" charset="-120"/>
                        </a:rPr>
                        <a:t>75.59%</a:t>
                      </a:r>
                      <a:endParaRPr lang="zh-TW" altLang="en-US" sz="1600" b="1" baseline="0" dirty="0">
                        <a:latin typeface="Times New Roman" panose="02020603050405020304" pitchFamily="18" charset="0"/>
                        <a:ea typeface="新細明體" panose="02020300000000000000" pitchFamily="18" charset="-120"/>
                      </a:endParaRPr>
                    </a:p>
                  </a:txBody>
                  <a:tcPr/>
                </a:tc>
              </a:tr>
              <a:tr h="288032">
                <a:tc>
                  <a:txBody>
                    <a:bodyPr/>
                    <a:lstStyle/>
                    <a:p>
                      <a:pPr algn="ctr"/>
                      <a:r>
                        <a:rPr lang="en-US" altLang="zh-TW" sz="1600" b="1" baseline="0" dirty="0" smtClean="0">
                          <a:latin typeface="Times New Roman" panose="02020603050405020304" pitchFamily="18" charset="0"/>
                          <a:ea typeface="新細明體" panose="02020300000000000000" pitchFamily="18" charset="-120"/>
                        </a:rPr>
                        <a:t>99</a:t>
                      </a:r>
                      <a:r>
                        <a:rPr lang="zh-TW" altLang="en-US" sz="1600" b="1" baseline="0" dirty="0" smtClean="0">
                          <a:latin typeface="Times New Roman" panose="02020603050405020304" pitchFamily="18" charset="0"/>
                          <a:ea typeface="新細明體" panose="02020300000000000000" pitchFamily="18" charset="-120"/>
                        </a:rPr>
                        <a:t>學年度</a:t>
                      </a:r>
                    </a:p>
                  </a:txBody>
                  <a:tcPr/>
                </a:tc>
                <a:tc>
                  <a:txBody>
                    <a:bodyPr/>
                    <a:lstStyle/>
                    <a:p>
                      <a:pPr algn="ctr"/>
                      <a:r>
                        <a:rPr lang="zh-TW" altLang="en-US" sz="1600" b="1" baseline="0" dirty="0" smtClean="0">
                          <a:latin typeface="Times New Roman" panose="02020603050405020304" pitchFamily="18" charset="0"/>
                          <a:ea typeface="新細明體" panose="02020300000000000000" pitchFamily="18" charset="-120"/>
                        </a:rPr>
                        <a:t>申請件數</a:t>
                      </a:r>
                      <a:endParaRPr lang="zh-TW" altLang="en-US" sz="1600" b="1" baseline="0" dirty="0">
                        <a:latin typeface="Times New Roman" panose="02020603050405020304" pitchFamily="18" charset="0"/>
                        <a:ea typeface="新細明體" panose="02020300000000000000" pitchFamily="18" charset="-120"/>
                      </a:endParaRPr>
                    </a:p>
                  </a:txBody>
                  <a:tcPr/>
                </a:tc>
                <a:tc>
                  <a:txBody>
                    <a:bodyPr/>
                    <a:lstStyle/>
                    <a:p>
                      <a:pPr algn="ctr"/>
                      <a:r>
                        <a:rPr lang="en-US" altLang="zh-TW" sz="1600" b="1" baseline="0" dirty="0" smtClean="0">
                          <a:latin typeface="Times New Roman" panose="02020603050405020304" pitchFamily="18" charset="0"/>
                          <a:ea typeface="新細明體" panose="02020300000000000000" pitchFamily="18" charset="-120"/>
                        </a:rPr>
                        <a:t>858</a:t>
                      </a:r>
                      <a:endParaRPr lang="zh-TW" altLang="en-US" sz="1600" b="1" baseline="0" dirty="0">
                        <a:latin typeface="Times New Roman" panose="02020603050405020304" pitchFamily="18" charset="0"/>
                        <a:ea typeface="新細明體" panose="02020300000000000000" pitchFamily="18" charset="-120"/>
                      </a:endParaRPr>
                    </a:p>
                  </a:txBody>
                  <a:tcPr/>
                </a:tc>
                <a:tc>
                  <a:txBody>
                    <a:bodyPr/>
                    <a:lstStyle/>
                    <a:p>
                      <a:pPr algn="ctr"/>
                      <a:r>
                        <a:rPr lang="en-US" altLang="zh-TW" sz="1600" b="1" baseline="0" dirty="0" smtClean="0">
                          <a:latin typeface="Times New Roman" panose="02020603050405020304" pitchFamily="18" charset="0"/>
                          <a:ea typeface="新細明體" panose="02020300000000000000" pitchFamily="18" charset="-120"/>
                        </a:rPr>
                        <a:t>39</a:t>
                      </a:r>
                      <a:endParaRPr lang="zh-TW" altLang="en-US" sz="1600" b="1" baseline="0" dirty="0">
                        <a:latin typeface="Times New Roman" panose="02020603050405020304" pitchFamily="18" charset="0"/>
                        <a:ea typeface="新細明體" panose="02020300000000000000" pitchFamily="18" charset="-120"/>
                      </a:endParaRPr>
                    </a:p>
                  </a:txBody>
                  <a:tcPr/>
                </a:tc>
                <a:tc>
                  <a:txBody>
                    <a:bodyPr/>
                    <a:lstStyle/>
                    <a:p>
                      <a:pPr algn="ctr"/>
                      <a:r>
                        <a:rPr lang="en-US" altLang="zh-TW" sz="1600" b="1" baseline="0" dirty="0" smtClean="0">
                          <a:solidFill>
                            <a:srgbClr val="0070C0"/>
                          </a:solidFill>
                          <a:latin typeface="Times New Roman" panose="02020603050405020304" pitchFamily="18" charset="0"/>
                          <a:ea typeface="新細明體" panose="02020300000000000000" pitchFamily="18" charset="-120"/>
                        </a:rPr>
                        <a:t>61</a:t>
                      </a:r>
                      <a:endParaRPr lang="zh-TW" altLang="en-US" sz="1600" b="1" baseline="0" dirty="0">
                        <a:solidFill>
                          <a:srgbClr val="0070C0"/>
                        </a:solidFill>
                        <a:latin typeface="Times New Roman" panose="02020603050405020304" pitchFamily="18" charset="0"/>
                        <a:ea typeface="新細明體" panose="02020300000000000000" pitchFamily="18" charset="-120"/>
                      </a:endParaRPr>
                    </a:p>
                  </a:txBody>
                  <a:tcPr/>
                </a:tc>
                <a:tc>
                  <a:txBody>
                    <a:bodyPr/>
                    <a:lstStyle/>
                    <a:p>
                      <a:pPr algn="ctr"/>
                      <a:r>
                        <a:rPr lang="en-US" altLang="zh-TW" sz="1600" b="1" baseline="0" dirty="0" smtClean="0">
                          <a:latin typeface="Times New Roman" panose="02020603050405020304" pitchFamily="18" charset="0"/>
                          <a:ea typeface="新細明體" panose="02020300000000000000" pitchFamily="18" charset="-120"/>
                        </a:rPr>
                        <a:t>2</a:t>
                      </a:r>
                      <a:endParaRPr lang="zh-TW" altLang="en-US" sz="1600" b="1" baseline="0" dirty="0">
                        <a:latin typeface="Times New Roman" panose="02020603050405020304" pitchFamily="18" charset="0"/>
                        <a:ea typeface="新細明體" panose="02020300000000000000" pitchFamily="18"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1" baseline="0" dirty="0" smtClean="0">
                          <a:latin typeface="Times New Roman" panose="02020603050405020304" pitchFamily="18" charset="0"/>
                          <a:ea typeface="新細明體" panose="02020300000000000000" pitchFamily="18" charset="-120"/>
                        </a:rPr>
                        <a:t>960</a:t>
                      </a:r>
                      <a:endParaRPr lang="zh-TW" altLang="en-US" sz="1600" b="1" baseline="0" dirty="0">
                        <a:latin typeface="Times New Roman" panose="02020603050405020304" pitchFamily="18" charset="0"/>
                        <a:ea typeface="新細明體" panose="02020300000000000000" pitchFamily="18" charset="-120"/>
                      </a:endParaRPr>
                    </a:p>
                  </a:txBody>
                  <a:tcPr/>
                </a:tc>
              </a:tr>
              <a:tr h="288032">
                <a:tc>
                  <a:txBody>
                    <a:bodyPr/>
                    <a:lstStyle/>
                    <a:p>
                      <a:pPr algn="ctr"/>
                      <a:endParaRPr lang="zh-TW" altLang="en-US" sz="1600" b="1" baseline="0">
                        <a:latin typeface="Times New Roman" panose="02020603050405020304" pitchFamily="18" charset="0"/>
                        <a:ea typeface="新細明體" panose="02020300000000000000" pitchFamily="18" charset="-120"/>
                      </a:endParaRPr>
                    </a:p>
                  </a:txBody>
                  <a:tcPr/>
                </a:tc>
                <a:tc>
                  <a:txBody>
                    <a:bodyPr/>
                    <a:lstStyle/>
                    <a:p>
                      <a:pPr algn="ctr"/>
                      <a:r>
                        <a:rPr lang="zh-TW" altLang="en-US" sz="1600" b="1" baseline="0" dirty="0" smtClean="0">
                          <a:latin typeface="Times New Roman" panose="02020603050405020304" pitchFamily="18" charset="0"/>
                          <a:ea typeface="新細明體" panose="02020300000000000000" pitchFamily="18" charset="-120"/>
                        </a:rPr>
                        <a:t>通過件數</a:t>
                      </a:r>
                    </a:p>
                  </a:txBody>
                  <a:tcPr/>
                </a:tc>
                <a:tc>
                  <a:txBody>
                    <a:bodyPr/>
                    <a:lstStyle/>
                    <a:p>
                      <a:pPr algn="ctr"/>
                      <a:r>
                        <a:rPr lang="en-US" altLang="zh-TW" sz="1600" b="1" baseline="0" dirty="0" smtClean="0">
                          <a:latin typeface="Times New Roman" panose="02020603050405020304" pitchFamily="18" charset="0"/>
                          <a:ea typeface="新細明體" panose="02020300000000000000" pitchFamily="18" charset="-120"/>
                        </a:rPr>
                        <a:t>716</a:t>
                      </a:r>
                      <a:endParaRPr lang="zh-TW" altLang="en-US" sz="1600" b="1" baseline="0" dirty="0">
                        <a:latin typeface="Times New Roman" panose="02020603050405020304" pitchFamily="18" charset="0"/>
                        <a:ea typeface="新細明體" panose="02020300000000000000" pitchFamily="18" charset="-120"/>
                      </a:endParaRPr>
                    </a:p>
                  </a:txBody>
                  <a:tcPr/>
                </a:tc>
                <a:tc>
                  <a:txBody>
                    <a:bodyPr/>
                    <a:lstStyle/>
                    <a:p>
                      <a:pPr algn="ctr"/>
                      <a:r>
                        <a:rPr lang="en-US" altLang="zh-TW" sz="1600" b="1" baseline="0" dirty="0" smtClean="0">
                          <a:latin typeface="Times New Roman" panose="02020603050405020304" pitchFamily="18" charset="0"/>
                          <a:ea typeface="新細明體" panose="02020300000000000000" pitchFamily="18" charset="-120"/>
                        </a:rPr>
                        <a:t>33</a:t>
                      </a:r>
                      <a:endParaRPr lang="zh-TW" altLang="en-US" sz="1600" b="1" baseline="0" dirty="0">
                        <a:latin typeface="Times New Roman" panose="02020603050405020304" pitchFamily="18" charset="0"/>
                        <a:ea typeface="新細明體" panose="02020300000000000000" pitchFamily="18" charset="-120"/>
                      </a:endParaRPr>
                    </a:p>
                  </a:txBody>
                  <a:tcPr/>
                </a:tc>
                <a:tc>
                  <a:txBody>
                    <a:bodyPr/>
                    <a:lstStyle/>
                    <a:p>
                      <a:pPr algn="ctr"/>
                      <a:r>
                        <a:rPr lang="en-US" altLang="zh-TW" sz="1600" b="1" baseline="0" dirty="0" smtClean="0">
                          <a:solidFill>
                            <a:srgbClr val="0070C0"/>
                          </a:solidFill>
                          <a:latin typeface="Times New Roman" panose="02020603050405020304" pitchFamily="18" charset="0"/>
                          <a:ea typeface="新細明體" panose="02020300000000000000" pitchFamily="18" charset="-120"/>
                        </a:rPr>
                        <a:t>39</a:t>
                      </a:r>
                      <a:endParaRPr lang="zh-TW" altLang="en-US" sz="1600" b="1" baseline="0" dirty="0">
                        <a:solidFill>
                          <a:srgbClr val="0070C0"/>
                        </a:solidFill>
                        <a:latin typeface="Times New Roman" panose="02020603050405020304" pitchFamily="18" charset="0"/>
                        <a:ea typeface="新細明體" panose="02020300000000000000" pitchFamily="18" charset="-120"/>
                      </a:endParaRPr>
                    </a:p>
                  </a:txBody>
                  <a:tcPr/>
                </a:tc>
                <a:tc>
                  <a:txBody>
                    <a:bodyPr/>
                    <a:lstStyle/>
                    <a:p>
                      <a:pPr algn="ctr"/>
                      <a:r>
                        <a:rPr lang="en-US" altLang="zh-TW" sz="1600" b="1" baseline="0" dirty="0" smtClean="0">
                          <a:latin typeface="Times New Roman" panose="02020603050405020304" pitchFamily="18" charset="0"/>
                          <a:ea typeface="新細明體" panose="02020300000000000000" pitchFamily="18" charset="-120"/>
                        </a:rPr>
                        <a:t>2</a:t>
                      </a:r>
                      <a:endParaRPr lang="zh-TW" altLang="en-US" sz="1600" b="1" baseline="0" dirty="0">
                        <a:latin typeface="Times New Roman" panose="02020603050405020304" pitchFamily="18" charset="0"/>
                        <a:ea typeface="新細明體" panose="02020300000000000000" pitchFamily="18"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1" baseline="0" dirty="0" smtClean="0">
                          <a:latin typeface="Times New Roman" panose="02020603050405020304" pitchFamily="18" charset="0"/>
                          <a:ea typeface="新細明體" panose="02020300000000000000" pitchFamily="18" charset="-120"/>
                        </a:rPr>
                        <a:t>790</a:t>
                      </a:r>
                      <a:endParaRPr lang="zh-TW" altLang="en-US" sz="1600" b="1" baseline="0" dirty="0">
                        <a:latin typeface="Times New Roman" panose="02020603050405020304" pitchFamily="18" charset="0"/>
                        <a:ea typeface="新細明體" panose="02020300000000000000" pitchFamily="18" charset="-120"/>
                      </a:endParaRPr>
                    </a:p>
                  </a:txBody>
                  <a:tcPr/>
                </a:tc>
              </a:tr>
              <a:tr h="288032">
                <a:tc>
                  <a:txBody>
                    <a:bodyPr/>
                    <a:lstStyle/>
                    <a:p>
                      <a:pPr algn="ctr"/>
                      <a:endParaRPr lang="zh-TW" altLang="en-US" sz="1600" b="1" baseline="0">
                        <a:latin typeface="Times New Roman" panose="02020603050405020304" pitchFamily="18" charset="0"/>
                        <a:ea typeface="新細明體" panose="02020300000000000000" pitchFamily="18" charset="-120"/>
                      </a:endParaRPr>
                    </a:p>
                  </a:txBody>
                  <a:tcPr/>
                </a:tc>
                <a:tc>
                  <a:txBody>
                    <a:bodyPr/>
                    <a:lstStyle/>
                    <a:p>
                      <a:pPr algn="ctr"/>
                      <a:r>
                        <a:rPr lang="zh-TW" altLang="en-US" sz="1600" b="1" baseline="0" dirty="0" smtClean="0">
                          <a:latin typeface="Times New Roman" panose="02020603050405020304" pitchFamily="18" charset="0"/>
                          <a:ea typeface="新細明體" panose="02020300000000000000" pitchFamily="18" charset="-120"/>
                        </a:rPr>
                        <a:t>通 過 率</a:t>
                      </a:r>
                    </a:p>
                  </a:txBody>
                  <a:tcPr/>
                </a:tc>
                <a:tc>
                  <a:txBody>
                    <a:bodyPr/>
                    <a:lstStyle/>
                    <a:p>
                      <a:pPr algn="ctr"/>
                      <a:r>
                        <a:rPr lang="en-US" altLang="zh-TW" sz="1600" b="1" baseline="0" smtClean="0">
                          <a:latin typeface="Times New Roman" panose="02020603050405020304" pitchFamily="18" charset="0"/>
                          <a:ea typeface="新細明體" panose="02020300000000000000" pitchFamily="18" charset="-120"/>
                        </a:rPr>
                        <a:t>83.44%</a:t>
                      </a:r>
                      <a:endParaRPr lang="zh-TW" altLang="en-US" sz="1600" b="1" baseline="0" dirty="0">
                        <a:latin typeface="Times New Roman" panose="02020603050405020304" pitchFamily="18" charset="0"/>
                        <a:ea typeface="新細明體" panose="02020300000000000000" pitchFamily="18" charset="-120"/>
                      </a:endParaRPr>
                    </a:p>
                  </a:txBody>
                  <a:tcPr/>
                </a:tc>
                <a:tc>
                  <a:txBody>
                    <a:bodyPr/>
                    <a:lstStyle/>
                    <a:p>
                      <a:pPr algn="ctr"/>
                      <a:r>
                        <a:rPr lang="en-US" altLang="zh-TW" sz="1600" b="1" baseline="0" dirty="0" smtClean="0">
                          <a:latin typeface="Times New Roman" panose="02020603050405020304" pitchFamily="18" charset="0"/>
                          <a:ea typeface="新細明體" panose="02020300000000000000" pitchFamily="18" charset="-120"/>
                        </a:rPr>
                        <a:t>84.61%</a:t>
                      </a:r>
                      <a:endParaRPr lang="zh-TW" altLang="en-US" sz="1600" b="1" baseline="0" dirty="0">
                        <a:latin typeface="Times New Roman" panose="02020603050405020304" pitchFamily="18" charset="0"/>
                        <a:ea typeface="新細明體" panose="02020300000000000000" pitchFamily="18" charset="-120"/>
                      </a:endParaRPr>
                    </a:p>
                  </a:txBody>
                  <a:tcPr/>
                </a:tc>
                <a:tc>
                  <a:txBody>
                    <a:bodyPr/>
                    <a:lstStyle/>
                    <a:p>
                      <a:pPr algn="ctr"/>
                      <a:r>
                        <a:rPr lang="en-US" altLang="zh-TW" sz="1600" b="1" baseline="0" dirty="0" smtClean="0">
                          <a:solidFill>
                            <a:srgbClr val="0070C0"/>
                          </a:solidFill>
                          <a:latin typeface="Times New Roman" panose="02020603050405020304" pitchFamily="18" charset="0"/>
                          <a:ea typeface="新細明體" panose="02020300000000000000" pitchFamily="18" charset="-120"/>
                        </a:rPr>
                        <a:t>63.93%</a:t>
                      </a:r>
                      <a:endParaRPr lang="zh-TW" altLang="en-US" sz="1600" b="1" baseline="0" dirty="0">
                        <a:solidFill>
                          <a:srgbClr val="0070C0"/>
                        </a:solidFill>
                        <a:latin typeface="Times New Roman" panose="02020603050405020304" pitchFamily="18" charset="0"/>
                        <a:ea typeface="新細明體" panose="02020300000000000000" pitchFamily="18" charset="-120"/>
                      </a:endParaRPr>
                    </a:p>
                  </a:txBody>
                  <a:tcPr/>
                </a:tc>
                <a:tc>
                  <a:txBody>
                    <a:bodyPr/>
                    <a:lstStyle/>
                    <a:p>
                      <a:pPr algn="ctr"/>
                      <a:r>
                        <a:rPr lang="en-US" altLang="zh-TW" sz="1600" b="1" baseline="0" dirty="0" smtClean="0">
                          <a:latin typeface="Times New Roman" panose="02020603050405020304" pitchFamily="18" charset="0"/>
                          <a:ea typeface="新細明體" panose="02020300000000000000" pitchFamily="18" charset="-120"/>
                        </a:rPr>
                        <a:t>100.00%</a:t>
                      </a:r>
                      <a:endParaRPr lang="zh-TW" altLang="en-US" sz="1600" b="1" baseline="0" dirty="0">
                        <a:latin typeface="Times New Roman" panose="02020603050405020304" pitchFamily="18" charset="0"/>
                        <a:ea typeface="新細明體" panose="02020300000000000000" pitchFamily="18"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1" baseline="0" dirty="0" smtClean="0">
                          <a:latin typeface="Times New Roman" panose="02020603050405020304" pitchFamily="18" charset="0"/>
                          <a:ea typeface="新細明體" panose="02020300000000000000" pitchFamily="18" charset="-120"/>
                        </a:rPr>
                        <a:t>82.29%</a:t>
                      </a:r>
                      <a:endParaRPr lang="zh-TW" altLang="en-US" sz="1600" b="1" baseline="0" dirty="0">
                        <a:latin typeface="Times New Roman" panose="02020603050405020304" pitchFamily="18" charset="0"/>
                        <a:ea typeface="新細明體" panose="02020300000000000000" pitchFamily="18" charset="-120"/>
                      </a:endParaRPr>
                    </a:p>
                  </a:txBody>
                  <a:tcPr/>
                </a:tc>
              </a:tr>
              <a:tr h="288032">
                <a:tc>
                  <a:txBody>
                    <a:bodyPr/>
                    <a:lstStyle/>
                    <a:p>
                      <a:pPr algn="ctr"/>
                      <a:r>
                        <a:rPr lang="en-US" altLang="zh-TW" sz="1600" b="1" baseline="0" dirty="0" smtClean="0">
                          <a:latin typeface="Times New Roman" panose="02020603050405020304" pitchFamily="18" charset="0"/>
                          <a:ea typeface="新細明體" panose="02020300000000000000" pitchFamily="18" charset="-120"/>
                        </a:rPr>
                        <a:t>100</a:t>
                      </a:r>
                      <a:r>
                        <a:rPr lang="zh-TW" altLang="en-US" sz="1600" b="1" baseline="0" dirty="0" smtClean="0">
                          <a:latin typeface="Times New Roman" panose="02020603050405020304" pitchFamily="18" charset="0"/>
                          <a:ea typeface="新細明體" panose="02020300000000000000" pitchFamily="18" charset="-120"/>
                        </a:rPr>
                        <a:t>學年度</a:t>
                      </a:r>
                    </a:p>
                  </a:txBody>
                  <a:tcPr/>
                </a:tc>
                <a:tc>
                  <a:txBody>
                    <a:bodyPr/>
                    <a:lstStyle/>
                    <a:p>
                      <a:pPr algn="ctr"/>
                      <a:r>
                        <a:rPr lang="zh-TW" altLang="en-US" sz="1600" b="1" baseline="0" dirty="0" smtClean="0">
                          <a:latin typeface="Times New Roman" panose="02020603050405020304" pitchFamily="18" charset="0"/>
                          <a:ea typeface="新細明體" panose="02020300000000000000" pitchFamily="18" charset="-120"/>
                        </a:rPr>
                        <a:t>申請件數</a:t>
                      </a:r>
                      <a:endParaRPr lang="zh-TW" altLang="en-US" sz="1600" b="1" baseline="0" dirty="0">
                        <a:latin typeface="Times New Roman" panose="02020603050405020304" pitchFamily="18" charset="0"/>
                        <a:ea typeface="新細明體" panose="02020300000000000000" pitchFamily="18" charset="-120"/>
                      </a:endParaRPr>
                    </a:p>
                  </a:txBody>
                  <a:tcPr/>
                </a:tc>
                <a:tc>
                  <a:txBody>
                    <a:bodyPr/>
                    <a:lstStyle/>
                    <a:p>
                      <a:pPr algn="ctr"/>
                      <a:r>
                        <a:rPr lang="en-US" altLang="zh-TW" sz="1600" b="1" baseline="0" dirty="0" smtClean="0">
                          <a:latin typeface="Times New Roman" panose="02020603050405020304" pitchFamily="18" charset="0"/>
                          <a:ea typeface="新細明體" panose="02020300000000000000" pitchFamily="18" charset="-120"/>
                        </a:rPr>
                        <a:t>831</a:t>
                      </a:r>
                      <a:endParaRPr lang="zh-TW" altLang="en-US" sz="1600" b="1" baseline="0" dirty="0">
                        <a:latin typeface="Times New Roman" panose="02020603050405020304" pitchFamily="18" charset="0"/>
                        <a:ea typeface="新細明體" panose="02020300000000000000" pitchFamily="18" charset="-120"/>
                      </a:endParaRPr>
                    </a:p>
                  </a:txBody>
                  <a:tcPr/>
                </a:tc>
                <a:tc>
                  <a:txBody>
                    <a:bodyPr/>
                    <a:lstStyle/>
                    <a:p>
                      <a:pPr algn="ctr"/>
                      <a:r>
                        <a:rPr lang="en-US" altLang="zh-TW" sz="1600" b="1" baseline="0" dirty="0" smtClean="0">
                          <a:latin typeface="Times New Roman" panose="02020603050405020304" pitchFamily="18" charset="0"/>
                          <a:ea typeface="新細明體" panose="02020300000000000000" pitchFamily="18" charset="-120"/>
                        </a:rPr>
                        <a:t>36</a:t>
                      </a:r>
                      <a:endParaRPr lang="zh-TW" altLang="en-US" sz="1600" b="1" baseline="0" dirty="0">
                        <a:latin typeface="Times New Roman" panose="02020603050405020304" pitchFamily="18" charset="0"/>
                        <a:ea typeface="新細明體" panose="02020300000000000000" pitchFamily="18" charset="-120"/>
                      </a:endParaRPr>
                    </a:p>
                  </a:txBody>
                  <a:tcPr/>
                </a:tc>
                <a:tc>
                  <a:txBody>
                    <a:bodyPr/>
                    <a:lstStyle/>
                    <a:p>
                      <a:pPr algn="ctr"/>
                      <a:r>
                        <a:rPr lang="en-US" altLang="zh-TW" sz="1600" b="1" baseline="0" dirty="0" smtClean="0">
                          <a:solidFill>
                            <a:srgbClr val="0070C0"/>
                          </a:solidFill>
                          <a:latin typeface="Times New Roman" panose="02020603050405020304" pitchFamily="18" charset="0"/>
                          <a:ea typeface="新細明體" panose="02020300000000000000" pitchFamily="18" charset="-120"/>
                        </a:rPr>
                        <a:t>57</a:t>
                      </a:r>
                      <a:endParaRPr lang="zh-TW" altLang="en-US" sz="1600" b="1" baseline="0" dirty="0">
                        <a:solidFill>
                          <a:srgbClr val="0070C0"/>
                        </a:solidFill>
                        <a:latin typeface="Times New Roman" panose="02020603050405020304" pitchFamily="18" charset="0"/>
                        <a:ea typeface="新細明體" panose="02020300000000000000" pitchFamily="18" charset="-120"/>
                      </a:endParaRPr>
                    </a:p>
                  </a:txBody>
                  <a:tcPr/>
                </a:tc>
                <a:tc>
                  <a:txBody>
                    <a:bodyPr/>
                    <a:lstStyle/>
                    <a:p>
                      <a:pPr algn="ctr"/>
                      <a:r>
                        <a:rPr lang="en-US" altLang="zh-TW" sz="1600" b="1" baseline="0" dirty="0" smtClean="0">
                          <a:latin typeface="Times New Roman" panose="02020603050405020304" pitchFamily="18" charset="0"/>
                          <a:ea typeface="新細明體" panose="02020300000000000000" pitchFamily="18" charset="-120"/>
                        </a:rPr>
                        <a:t>2</a:t>
                      </a:r>
                      <a:endParaRPr lang="zh-TW" altLang="en-US" sz="1600" b="1" baseline="0" dirty="0">
                        <a:latin typeface="Times New Roman" panose="02020603050405020304" pitchFamily="18" charset="0"/>
                        <a:ea typeface="新細明體" panose="02020300000000000000" pitchFamily="18"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1" baseline="0" dirty="0" smtClean="0">
                          <a:latin typeface="Times New Roman" panose="02020603050405020304" pitchFamily="18" charset="0"/>
                          <a:ea typeface="新細明體" panose="02020300000000000000" pitchFamily="18" charset="-120"/>
                        </a:rPr>
                        <a:t>926</a:t>
                      </a:r>
                      <a:endParaRPr lang="zh-TW" altLang="en-US" sz="1600" b="1" baseline="0" dirty="0">
                        <a:latin typeface="Times New Roman" panose="02020603050405020304" pitchFamily="18" charset="0"/>
                        <a:ea typeface="新細明體" panose="02020300000000000000" pitchFamily="18" charset="-120"/>
                      </a:endParaRPr>
                    </a:p>
                  </a:txBody>
                  <a:tcPr/>
                </a:tc>
              </a:tr>
              <a:tr h="288032">
                <a:tc>
                  <a:txBody>
                    <a:bodyPr/>
                    <a:lstStyle/>
                    <a:p>
                      <a:pPr algn="ctr"/>
                      <a:endParaRPr lang="zh-TW" altLang="en-US" sz="1600" b="1" baseline="0">
                        <a:latin typeface="Times New Roman" panose="02020603050405020304" pitchFamily="18" charset="0"/>
                        <a:ea typeface="新細明體" panose="02020300000000000000" pitchFamily="18" charset="-120"/>
                      </a:endParaRPr>
                    </a:p>
                  </a:txBody>
                  <a:tcPr/>
                </a:tc>
                <a:tc>
                  <a:txBody>
                    <a:bodyPr/>
                    <a:lstStyle/>
                    <a:p>
                      <a:pPr algn="ctr"/>
                      <a:r>
                        <a:rPr lang="zh-TW" altLang="en-US" sz="1600" b="1" baseline="0" dirty="0" smtClean="0">
                          <a:latin typeface="Times New Roman" panose="02020603050405020304" pitchFamily="18" charset="0"/>
                          <a:ea typeface="新細明體" panose="02020300000000000000" pitchFamily="18" charset="-120"/>
                        </a:rPr>
                        <a:t>通過件數</a:t>
                      </a:r>
                    </a:p>
                  </a:txBody>
                  <a:tcPr/>
                </a:tc>
                <a:tc>
                  <a:txBody>
                    <a:bodyPr/>
                    <a:lstStyle/>
                    <a:p>
                      <a:pPr algn="ctr"/>
                      <a:r>
                        <a:rPr lang="en-US" altLang="zh-TW" sz="1600" b="1" baseline="0" dirty="0" smtClean="0">
                          <a:latin typeface="Times New Roman" panose="02020603050405020304" pitchFamily="18" charset="0"/>
                          <a:ea typeface="新細明體" panose="02020300000000000000" pitchFamily="18" charset="-120"/>
                        </a:rPr>
                        <a:t>664</a:t>
                      </a:r>
                      <a:endParaRPr lang="zh-TW" altLang="en-US" sz="1600" b="1" baseline="0" dirty="0">
                        <a:latin typeface="Times New Roman" panose="02020603050405020304" pitchFamily="18" charset="0"/>
                        <a:ea typeface="新細明體" panose="02020300000000000000" pitchFamily="18" charset="-120"/>
                      </a:endParaRPr>
                    </a:p>
                  </a:txBody>
                  <a:tcPr/>
                </a:tc>
                <a:tc>
                  <a:txBody>
                    <a:bodyPr/>
                    <a:lstStyle/>
                    <a:p>
                      <a:pPr algn="ctr"/>
                      <a:r>
                        <a:rPr lang="en-US" altLang="zh-TW" sz="1600" b="1" baseline="0" dirty="0" smtClean="0">
                          <a:latin typeface="Times New Roman" panose="02020603050405020304" pitchFamily="18" charset="0"/>
                          <a:ea typeface="新細明體" panose="02020300000000000000" pitchFamily="18" charset="-120"/>
                        </a:rPr>
                        <a:t>33</a:t>
                      </a:r>
                      <a:endParaRPr lang="zh-TW" altLang="en-US" sz="1600" b="1" baseline="0" dirty="0">
                        <a:latin typeface="Times New Roman" panose="02020603050405020304" pitchFamily="18" charset="0"/>
                        <a:ea typeface="新細明體" panose="02020300000000000000" pitchFamily="18" charset="-120"/>
                      </a:endParaRPr>
                    </a:p>
                  </a:txBody>
                  <a:tcPr/>
                </a:tc>
                <a:tc>
                  <a:txBody>
                    <a:bodyPr/>
                    <a:lstStyle/>
                    <a:p>
                      <a:pPr algn="ctr"/>
                      <a:r>
                        <a:rPr lang="en-US" altLang="zh-TW" sz="1600" b="1" baseline="0" dirty="0" smtClean="0">
                          <a:solidFill>
                            <a:srgbClr val="0070C0"/>
                          </a:solidFill>
                          <a:latin typeface="Times New Roman" panose="02020603050405020304" pitchFamily="18" charset="0"/>
                          <a:ea typeface="新細明體" panose="02020300000000000000" pitchFamily="18" charset="-120"/>
                        </a:rPr>
                        <a:t>47</a:t>
                      </a:r>
                      <a:endParaRPr lang="zh-TW" altLang="en-US" sz="1600" b="1" baseline="0" dirty="0">
                        <a:solidFill>
                          <a:srgbClr val="0070C0"/>
                        </a:solidFill>
                        <a:latin typeface="Times New Roman" panose="02020603050405020304" pitchFamily="18" charset="0"/>
                        <a:ea typeface="新細明體" panose="02020300000000000000" pitchFamily="18" charset="-120"/>
                      </a:endParaRPr>
                    </a:p>
                  </a:txBody>
                  <a:tcPr/>
                </a:tc>
                <a:tc>
                  <a:txBody>
                    <a:bodyPr/>
                    <a:lstStyle/>
                    <a:p>
                      <a:pPr algn="ctr"/>
                      <a:r>
                        <a:rPr lang="en-US" altLang="zh-TW" sz="1600" b="1" baseline="0" dirty="0" smtClean="0">
                          <a:latin typeface="Times New Roman" panose="02020603050405020304" pitchFamily="18" charset="0"/>
                          <a:ea typeface="新細明體" panose="02020300000000000000" pitchFamily="18" charset="-120"/>
                        </a:rPr>
                        <a:t>2</a:t>
                      </a:r>
                      <a:endParaRPr lang="zh-TW" altLang="en-US" sz="1600" b="1" baseline="0" dirty="0">
                        <a:latin typeface="Times New Roman" panose="02020603050405020304" pitchFamily="18" charset="0"/>
                        <a:ea typeface="新細明體" panose="02020300000000000000" pitchFamily="18"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1" baseline="0" dirty="0" smtClean="0">
                          <a:latin typeface="Times New Roman" panose="02020603050405020304" pitchFamily="18" charset="0"/>
                          <a:ea typeface="新細明體" panose="02020300000000000000" pitchFamily="18" charset="-120"/>
                        </a:rPr>
                        <a:t>746</a:t>
                      </a:r>
                      <a:endParaRPr lang="zh-TW" altLang="en-US" sz="1600" b="1" baseline="0" dirty="0">
                        <a:latin typeface="Times New Roman" panose="02020603050405020304" pitchFamily="18" charset="0"/>
                        <a:ea typeface="新細明體" panose="02020300000000000000" pitchFamily="18" charset="-120"/>
                      </a:endParaRPr>
                    </a:p>
                  </a:txBody>
                  <a:tcPr/>
                </a:tc>
              </a:tr>
              <a:tr h="288032">
                <a:tc>
                  <a:txBody>
                    <a:bodyPr/>
                    <a:lstStyle/>
                    <a:p>
                      <a:pPr algn="ctr"/>
                      <a:endParaRPr lang="zh-TW" altLang="en-US" sz="1600" b="1" baseline="0" dirty="0">
                        <a:latin typeface="Times New Roman" panose="02020603050405020304" pitchFamily="18" charset="0"/>
                        <a:ea typeface="新細明體" panose="02020300000000000000" pitchFamily="18" charset="-120"/>
                      </a:endParaRPr>
                    </a:p>
                  </a:txBody>
                  <a:tcPr/>
                </a:tc>
                <a:tc>
                  <a:txBody>
                    <a:bodyPr/>
                    <a:lstStyle/>
                    <a:p>
                      <a:pPr algn="ctr"/>
                      <a:r>
                        <a:rPr lang="zh-TW" altLang="en-US" sz="1600" b="1" baseline="0" dirty="0" smtClean="0">
                          <a:latin typeface="Times New Roman" panose="02020603050405020304" pitchFamily="18" charset="0"/>
                          <a:ea typeface="新細明體" panose="02020300000000000000" pitchFamily="18" charset="-120"/>
                        </a:rPr>
                        <a:t>通 過 率</a:t>
                      </a:r>
                    </a:p>
                  </a:txBody>
                  <a:tcPr/>
                </a:tc>
                <a:tc>
                  <a:txBody>
                    <a:bodyPr/>
                    <a:lstStyle/>
                    <a:p>
                      <a:pPr algn="ctr"/>
                      <a:r>
                        <a:rPr lang="en-US" altLang="zh-TW" sz="1600" b="1" baseline="0" dirty="0" smtClean="0">
                          <a:latin typeface="Times New Roman" panose="02020603050405020304" pitchFamily="18" charset="0"/>
                          <a:ea typeface="新細明體" panose="02020300000000000000" pitchFamily="18" charset="-120"/>
                        </a:rPr>
                        <a:t>79.9%</a:t>
                      </a:r>
                      <a:endParaRPr lang="zh-TW" altLang="en-US" sz="1600" b="1" baseline="0" dirty="0">
                        <a:latin typeface="Times New Roman" panose="02020603050405020304" pitchFamily="18" charset="0"/>
                        <a:ea typeface="新細明體" panose="02020300000000000000" pitchFamily="18" charset="-120"/>
                      </a:endParaRPr>
                    </a:p>
                  </a:txBody>
                  <a:tcPr/>
                </a:tc>
                <a:tc>
                  <a:txBody>
                    <a:bodyPr/>
                    <a:lstStyle/>
                    <a:p>
                      <a:pPr algn="ctr"/>
                      <a:r>
                        <a:rPr lang="en-US" altLang="zh-TW" sz="1600" b="1" baseline="0" dirty="0" smtClean="0">
                          <a:latin typeface="Times New Roman" panose="02020603050405020304" pitchFamily="18" charset="0"/>
                          <a:ea typeface="新細明體" panose="02020300000000000000" pitchFamily="18" charset="-120"/>
                        </a:rPr>
                        <a:t>91.66%</a:t>
                      </a:r>
                      <a:endParaRPr lang="zh-TW" altLang="en-US" sz="1600" b="1" baseline="0" dirty="0">
                        <a:latin typeface="Times New Roman" panose="02020603050405020304" pitchFamily="18" charset="0"/>
                        <a:ea typeface="新細明體" panose="02020300000000000000" pitchFamily="18" charset="-120"/>
                      </a:endParaRPr>
                    </a:p>
                  </a:txBody>
                  <a:tcPr/>
                </a:tc>
                <a:tc>
                  <a:txBody>
                    <a:bodyPr/>
                    <a:lstStyle/>
                    <a:p>
                      <a:pPr algn="ctr"/>
                      <a:r>
                        <a:rPr lang="en-US" altLang="zh-TW" sz="1600" b="1" baseline="0" dirty="0" smtClean="0">
                          <a:solidFill>
                            <a:srgbClr val="0070C0"/>
                          </a:solidFill>
                          <a:latin typeface="Times New Roman" panose="02020603050405020304" pitchFamily="18" charset="0"/>
                          <a:ea typeface="新細明體" panose="02020300000000000000" pitchFamily="18" charset="-120"/>
                        </a:rPr>
                        <a:t>82.45%</a:t>
                      </a:r>
                      <a:endParaRPr lang="zh-TW" altLang="en-US" sz="1600" b="1" baseline="0" dirty="0">
                        <a:solidFill>
                          <a:srgbClr val="0070C0"/>
                        </a:solidFill>
                        <a:latin typeface="Times New Roman" panose="02020603050405020304" pitchFamily="18" charset="0"/>
                        <a:ea typeface="新細明體" panose="02020300000000000000" pitchFamily="18" charset="-120"/>
                      </a:endParaRPr>
                    </a:p>
                  </a:txBody>
                  <a:tcPr/>
                </a:tc>
                <a:tc>
                  <a:txBody>
                    <a:bodyPr/>
                    <a:lstStyle/>
                    <a:p>
                      <a:pPr algn="ctr"/>
                      <a:r>
                        <a:rPr lang="en-US" altLang="zh-TW" sz="1600" b="1" baseline="0" dirty="0" smtClean="0">
                          <a:latin typeface="Times New Roman" panose="02020603050405020304" pitchFamily="18" charset="0"/>
                          <a:ea typeface="新細明體" panose="02020300000000000000" pitchFamily="18" charset="-120"/>
                        </a:rPr>
                        <a:t>100.00%</a:t>
                      </a:r>
                      <a:endParaRPr lang="zh-TW" altLang="en-US" sz="1600" b="1" baseline="0" dirty="0">
                        <a:latin typeface="Times New Roman" panose="02020603050405020304" pitchFamily="18" charset="0"/>
                        <a:ea typeface="新細明體" panose="02020300000000000000" pitchFamily="18"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1" baseline="0" dirty="0" smtClean="0">
                          <a:latin typeface="Times New Roman" panose="02020603050405020304" pitchFamily="18" charset="0"/>
                          <a:ea typeface="新細明體" panose="02020300000000000000" pitchFamily="18" charset="-120"/>
                        </a:rPr>
                        <a:t>80.56%</a:t>
                      </a:r>
                      <a:endParaRPr lang="zh-TW" altLang="en-US" sz="1600" b="1" baseline="0" dirty="0">
                        <a:latin typeface="Times New Roman" panose="02020603050405020304" pitchFamily="18" charset="0"/>
                        <a:ea typeface="新細明體" panose="02020300000000000000" pitchFamily="18" charset="-120"/>
                      </a:endParaRPr>
                    </a:p>
                  </a:txBody>
                  <a:tcPr/>
                </a:tc>
              </a:tr>
              <a:tr h="288032">
                <a:tc>
                  <a:txBody>
                    <a:bodyPr/>
                    <a:lstStyle/>
                    <a:p>
                      <a:pPr algn="ctr"/>
                      <a:r>
                        <a:rPr lang="en-US" altLang="zh-TW" sz="1600" b="1" baseline="0" dirty="0" smtClean="0">
                          <a:latin typeface="Times New Roman" panose="02020603050405020304" pitchFamily="18" charset="0"/>
                          <a:ea typeface="新細明體" panose="02020300000000000000" pitchFamily="18" charset="-120"/>
                        </a:rPr>
                        <a:t>101</a:t>
                      </a:r>
                      <a:r>
                        <a:rPr lang="zh-TW" altLang="en-US" sz="1600" b="1" baseline="0" dirty="0" smtClean="0">
                          <a:latin typeface="Times New Roman" panose="02020603050405020304" pitchFamily="18" charset="0"/>
                          <a:ea typeface="新細明體" panose="02020300000000000000" pitchFamily="18" charset="-120"/>
                        </a:rPr>
                        <a:t>學年度</a:t>
                      </a:r>
                    </a:p>
                  </a:txBody>
                  <a:tcPr/>
                </a:tc>
                <a:tc>
                  <a:txBody>
                    <a:bodyPr/>
                    <a:lstStyle/>
                    <a:p>
                      <a:pPr algn="ctr"/>
                      <a:r>
                        <a:rPr lang="zh-TW" altLang="en-US" sz="1600" b="1" baseline="0" dirty="0" smtClean="0">
                          <a:latin typeface="Times New Roman" panose="02020603050405020304" pitchFamily="18" charset="0"/>
                          <a:ea typeface="新細明體" panose="02020300000000000000" pitchFamily="18" charset="-120"/>
                        </a:rPr>
                        <a:t>申請件數</a:t>
                      </a:r>
                      <a:endParaRPr lang="zh-TW" altLang="en-US" sz="1600" b="1" baseline="0" dirty="0">
                        <a:latin typeface="Times New Roman" panose="02020603050405020304" pitchFamily="18" charset="0"/>
                        <a:ea typeface="新細明體" panose="02020300000000000000" pitchFamily="18" charset="-120"/>
                      </a:endParaRPr>
                    </a:p>
                  </a:txBody>
                  <a:tcPr/>
                </a:tc>
                <a:tc>
                  <a:txBody>
                    <a:bodyPr/>
                    <a:lstStyle/>
                    <a:p>
                      <a:pPr algn="ctr"/>
                      <a:r>
                        <a:rPr lang="en-US" altLang="zh-TW" sz="1600" b="1" baseline="0" dirty="0" smtClean="0">
                          <a:latin typeface="Times New Roman" panose="02020603050405020304" pitchFamily="18" charset="0"/>
                          <a:ea typeface="新細明體" panose="02020300000000000000" pitchFamily="18" charset="-120"/>
                        </a:rPr>
                        <a:t>711</a:t>
                      </a:r>
                      <a:endParaRPr lang="zh-TW" altLang="en-US" sz="1600" b="1" baseline="0" dirty="0">
                        <a:latin typeface="Times New Roman" panose="02020603050405020304" pitchFamily="18" charset="0"/>
                        <a:ea typeface="新細明體" panose="02020300000000000000" pitchFamily="18" charset="-120"/>
                      </a:endParaRPr>
                    </a:p>
                  </a:txBody>
                  <a:tcPr/>
                </a:tc>
                <a:tc>
                  <a:txBody>
                    <a:bodyPr/>
                    <a:lstStyle/>
                    <a:p>
                      <a:pPr algn="ctr"/>
                      <a:r>
                        <a:rPr lang="en-US" altLang="zh-TW" sz="1600" b="1" baseline="0" dirty="0" smtClean="0">
                          <a:latin typeface="Times New Roman" panose="02020603050405020304" pitchFamily="18" charset="0"/>
                          <a:ea typeface="新細明體" panose="02020300000000000000" pitchFamily="18" charset="-120"/>
                        </a:rPr>
                        <a:t>30</a:t>
                      </a:r>
                      <a:endParaRPr lang="zh-TW" altLang="en-US" sz="1600" b="1" baseline="0" dirty="0">
                        <a:latin typeface="Times New Roman" panose="02020603050405020304" pitchFamily="18" charset="0"/>
                        <a:ea typeface="新細明體" panose="02020300000000000000" pitchFamily="18" charset="-120"/>
                      </a:endParaRPr>
                    </a:p>
                  </a:txBody>
                  <a:tcPr/>
                </a:tc>
                <a:tc>
                  <a:txBody>
                    <a:bodyPr/>
                    <a:lstStyle/>
                    <a:p>
                      <a:pPr algn="ctr"/>
                      <a:r>
                        <a:rPr lang="en-US" altLang="zh-TW" sz="1600" b="1" baseline="0" dirty="0" smtClean="0">
                          <a:solidFill>
                            <a:srgbClr val="0070C0"/>
                          </a:solidFill>
                          <a:latin typeface="Times New Roman" panose="02020603050405020304" pitchFamily="18" charset="0"/>
                          <a:ea typeface="新細明體" panose="02020300000000000000" pitchFamily="18" charset="-120"/>
                        </a:rPr>
                        <a:t>46</a:t>
                      </a:r>
                      <a:endParaRPr lang="zh-TW" altLang="en-US" sz="1600" b="1" baseline="0" dirty="0">
                        <a:solidFill>
                          <a:srgbClr val="0070C0"/>
                        </a:solidFill>
                        <a:latin typeface="Times New Roman" panose="02020603050405020304" pitchFamily="18" charset="0"/>
                        <a:ea typeface="新細明體" panose="02020300000000000000" pitchFamily="18" charset="-120"/>
                      </a:endParaRPr>
                    </a:p>
                  </a:txBody>
                  <a:tcPr/>
                </a:tc>
                <a:tc>
                  <a:txBody>
                    <a:bodyPr/>
                    <a:lstStyle/>
                    <a:p>
                      <a:pPr algn="ctr"/>
                      <a:r>
                        <a:rPr lang="en-US" altLang="zh-TW" sz="1600" b="1" baseline="0" dirty="0" smtClean="0">
                          <a:latin typeface="Times New Roman" panose="02020603050405020304" pitchFamily="18" charset="0"/>
                          <a:ea typeface="新細明體" panose="02020300000000000000" pitchFamily="18" charset="-120"/>
                        </a:rPr>
                        <a:t>3</a:t>
                      </a:r>
                      <a:endParaRPr lang="zh-TW" altLang="en-US" sz="1600" b="1" baseline="0" dirty="0">
                        <a:latin typeface="Times New Roman" panose="02020603050405020304" pitchFamily="18" charset="0"/>
                        <a:ea typeface="新細明體" panose="02020300000000000000" pitchFamily="18"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1" baseline="0" dirty="0" smtClean="0">
                          <a:latin typeface="Times New Roman" panose="02020603050405020304" pitchFamily="18" charset="0"/>
                          <a:ea typeface="新細明體" panose="02020300000000000000" pitchFamily="18" charset="-120"/>
                        </a:rPr>
                        <a:t>790</a:t>
                      </a:r>
                      <a:endParaRPr lang="zh-TW" altLang="en-US" sz="1600" b="1" baseline="0" dirty="0">
                        <a:latin typeface="Times New Roman" panose="02020603050405020304" pitchFamily="18" charset="0"/>
                        <a:ea typeface="新細明體" panose="02020300000000000000" pitchFamily="18" charset="-120"/>
                      </a:endParaRPr>
                    </a:p>
                  </a:txBody>
                  <a:tcPr/>
                </a:tc>
              </a:tr>
              <a:tr h="288032">
                <a:tc>
                  <a:txBody>
                    <a:bodyPr/>
                    <a:lstStyle/>
                    <a:p>
                      <a:pPr algn="ctr"/>
                      <a:endParaRPr lang="zh-TW" altLang="en-US" sz="1600" b="1" baseline="0" dirty="0">
                        <a:latin typeface="Times New Roman" panose="02020603050405020304" pitchFamily="18" charset="0"/>
                        <a:ea typeface="新細明體" panose="02020300000000000000" pitchFamily="18" charset="-120"/>
                      </a:endParaRPr>
                    </a:p>
                  </a:txBody>
                  <a:tcPr/>
                </a:tc>
                <a:tc>
                  <a:txBody>
                    <a:bodyPr/>
                    <a:lstStyle/>
                    <a:p>
                      <a:pPr algn="ctr"/>
                      <a:r>
                        <a:rPr lang="zh-TW" altLang="en-US" sz="1600" b="1" baseline="0" dirty="0" smtClean="0">
                          <a:latin typeface="Times New Roman" panose="02020603050405020304" pitchFamily="18" charset="0"/>
                          <a:ea typeface="新細明體" panose="02020300000000000000" pitchFamily="18" charset="-120"/>
                        </a:rPr>
                        <a:t>通過件數</a:t>
                      </a:r>
                    </a:p>
                  </a:txBody>
                  <a:tcPr/>
                </a:tc>
                <a:tc>
                  <a:txBody>
                    <a:bodyPr/>
                    <a:lstStyle/>
                    <a:p>
                      <a:pPr algn="ctr"/>
                      <a:r>
                        <a:rPr lang="en-US" altLang="zh-TW" sz="1600" b="1" baseline="0" dirty="0" smtClean="0">
                          <a:latin typeface="Times New Roman" panose="02020603050405020304" pitchFamily="18" charset="0"/>
                          <a:ea typeface="新細明體" panose="02020300000000000000" pitchFamily="18" charset="-120"/>
                        </a:rPr>
                        <a:t>554</a:t>
                      </a:r>
                      <a:endParaRPr lang="zh-TW" altLang="en-US" sz="1600" b="1" baseline="0" dirty="0">
                        <a:latin typeface="Times New Roman" panose="02020603050405020304" pitchFamily="18" charset="0"/>
                        <a:ea typeface="新細明體" panose="02020300000000000000" pitchFamily="18" charset="-120"/>
                      </a:endParaRPr>
                    </a:p>
                  </a:txBody>
                  <a:tcPr/>
                </a:tc>
                <a:tc>
                  <a:txBody>
                    <a:bodyPr/>
                    <a:lstStyle/>
                    <a:p>
                      <a:pPr algn="ctr"/>
                      <a:r>
                        <a:rPr lang="en-US" altLang="zh-TW" sz="1600" b="1" baseline="0" dirty="0" smtClean="0">
                          <a:latin typeface="Times New Roman" panose="02020603050405020304" pitchFamily="18" charset="0"/>
                          <a:ea typeface="新細明體" panose="02020300000000000000" pitchFamily="18" charset="-120"/>
                        </a:rPr>
                        <a:t>27</a:t>
                      </a:r>
                    </a:p>
                  </a:txBody>
                  <a:tcPr/>
                </a:tc>
                <a:tc>
                  <a:txBody>
                    <a:bodyPr/>
                    <a:lstStyle/>
                    <a:p>
                      <a:pPr algn="ctr"/>
                      <a:r>
                        <a:rPr lang="en-US" altLang="zh-TW" sz="1600" b="1" baseline="0" dirty="0" smtClean="0">
                          <a:solidFill>
                            <a:srgbClr val="0070C0"/>
                          </a:solidFill>
                          <a:latin typeface="Times New Roman" panose="02020603050405020304" pitchFamily="18" charset="0"/>
                          <a:ea typeface="新細明體" panose="02020300000000000000" pitchFamily="18" charset="-120"/>
                        </a:rPr>
                        <a:t>31</a:t>
                      </a:r>
                      <a:endParaRPr lang="zh-TW" altLang="en-US" sz="1600" b="1" baseline="0" dirty="0">
                        <a:solidFill>
                          <a:srgbClr val="0070C0"/>
                        </a:solidFill>
                        <a:latin typeface="Times New Roman" panose="02020603050405020304" pitchFamily="18" charset="0"/>
                        <a:ea typeface="新細明體" panose="02020300000000000000" pitchFamily="18" charset="-120"/>
                      </a:endParaRPr>
                    </a:p>
                  </a:txBody>
                  <a:tcPr/>
                </a:tc>
                <a:tc>
                  <a:txBody>
                    <a:bodyPr/>
                    <a:lstStyle/>
                    <a:p>
                      <a:pPr algn="ctr"/>
                      <a:r>
                        <a:rPr lang="en-US" altLang="zh-TW" sz="1600" b="1" baseline="0" dirty="0" smtClean="0">
                          <a:latin typeface="Times New Roman" panose="02020603050405020304" pitchFamily="18" charset="0"/>
                          <a:ea typeface="新細明體" panose="02020300000000000000" pitchFamily="18" charset="-120"/>
                        </a:rPr>
                        <a:t>3</a:t>
                      </a:r>
                      <a:endParaRPr lang="zh-TW" altLang="en-US" sz="1600" b="1" baseline="0" dirty="0">
                        <a:latin typeface="Times New Roman" panose="02020603050405020304" pitchFamily="18" charset="0"/>
                        <a:ea typeface="新細明體" panose="02020300000000000000" pitchFamily="18"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1" baseline="0" dirty="0" smtClean="0">
                          <a:latin typeface="Times New Roman" panose="02020603050405020304" pitchFamily="18" charset="0"/>
                          <a:ea typeface="新細明體" panose="02020300000000000000" pitchFamily="18" charset="-120"/>
                        </a:rPr>
                        <a:t>615</a:t>
                      </a:r>
                      <a:endParaRPr lang="zh-TW" altLang="en-US" sz="1600" b="1" baseline="0" dirty="0">
                        <a:latin typeface="Times New Roman" panose="02020603050405020304" pitchFamily="18" charset="0"/>
                        <a:ea typeface="新細明體" panose="02020300000000000000" pitchFamily="18" charset="-120"/>
                      </a:endParaRPr>
                    </a:p>
                  </a:txBody>
                  <a:tcPr/>
                </a:tc>
              </a:tr>
              <a:tr h="288032">
                <a:tc>
                  <a:txBody>
                    <a:bodyPr/>
                    <a:lstStyle/>
                    <a:p>
                      <a:pPr algn="ctr"/>
                      <a:endParaRPr lang="zh-TW" altLang="en-US" sz="1600" b="1" baseline="0" dirty="0">
                        <a:latin typeface="Times New Roman" panose="02020603050405020304" pitchFamily="18" charset="0"/>
                        <a:ea typeface="新細明體" panose="02020300000000000000" pitchFamily="18" charset="-120"/>
                      </a:endParaRPr>
                    </a:p>
                  </a:txBody>
                  <a:tcPr/>
                </a:tc>
                <a:tc>
                  <a:txBody>
                    <a:bodyPr/>
                    <a:lstStyle/>
                    <a:p>
                      <a:pPr algn="ctr"/>
                      <a:r>
                        <a:rPr lang="zh-TW" altLang="en-US" sz="1600" b="1" baseline="0" dirty="0" smtClean="0">
                          <a:latin typeface="Times New Roman" panose="02020603050405020304" pitchFamily="18" charset="0"/>
                          <a:ea typeface="新細明體" panose="02020300000000000000" pitchFamily="18" charset="-120"/>
                        </a:rPr>
                        <a:t>通 過 率</a:t>
                      </a:r>
                    </a:p>
                  </a:txBody>
                  <a:tcPr/>
                </a:tc>
                <a:tc>
                  <a:txBody>
                    <a:bodyPr/>
                    <a:lstStyle/>
                    <a:p>
                      <a:pPr algn="ctr"/>
                      <a:r>
                        <a:rPr lang="en-US" altLang="zh-TW" sz="1600" b="1" baseline="0" dirty="0" smtClean="0">
                          <a:latin typeface="Times New Roman" panose="02020603050405020304" pitchFamily="18" charset="0"/>
                          <a:ea typeface="新細明體" panose="02020300000000000000" pitchFamily="18" charset="-120"/>
                        </a:rPr>
                        <a:t>77.91%</a:t>
                      </a:r>
                      <a:endParaRPr lang="zh-TW" altLang="en-US" sz="1600" b="1" baseline="0" dirty="0">
                        <a:latin typeface="Times New Roman" panose="02020603050405020304" pitchFamily="18" charset="0"/>
                        <a:ea typeface="新細明體" panose="02020300000000000000" pitchFamily="18" charset="-120"/>
                      </a:endParaRPr>
                    </a:p>
                  </a:txBody>
                  <a:tcPr/>
                </a:tc>
                <a:tc>
                  <a:txBody>
                    <a:bodyPr/>
                    <a:lstStyle/>
                    <a:p>
                      <a:pPr algn="ctr"/>
                      <a:r>
                        <a:rPr lang="en-US" altLang="zh-TW" sz="1600" b="1" baseline="0" dirty="0" smtClean="0">
                          <a:latin typeface="Times New Roman" panose="02020603050405020304" pitchFamily="18" charset="0"/>
                          <a:ea typeface="新細明體" panose="02020300000000000000" pitchFamily="18" charset="-120"/>
                        </a:rPr>
                        <a:t>90%</a:t>
                      </a:r>
                      <a:endParaRPr lang="zh-TW" altLang="en-US" sz="1600" b="1" baseline="0" dirty="0">
                        <a:latin typeface="Times New Roman" panose="02020603050405020304" pitchFamily="18" charset="0"/>
                        <a:ea typeface="新細明體" panose="02020300000000000000" pitchFamily="18" charset="-120"/>
                      </a:endParaRPr>
                    </a:p>
                  </a:txBody>
                  <a:tcPr/>
                </a:tc>
                <a:tc>
                  <a:txBody>
                    <a:bodyPr/>
                    <a:lstStyle/>
                    <a:p>
                      <a:pPr algn="ctr"/>
                      <a:r>
                        <a:rPr lang="en-US" altLang="zh-TW" sz="1600" b="1" baseline="0" dirty="0" smtClean="0">
                          <a:solidFill>
                            <a:srgbClr val="0070C0"/>
                          </a:solidFill>
                          <a:latin typeface="Times New Roman" panose="02020603050405020304" pitchFamily="18" charset="0"/>
                          <a:ea typeface="新細明體" panose="02020300000000000000" pitchFamily="18" charset="-120"/>
                        </a:rPr>
                        <a:t>67.39%</a:t>
                      </a:r>
                      <a:endParaRPr lang="zh-TW" altLang="en-US" sz="1600" b="1" baseline="0" dirty="0">
                        <a:solidFill>
                          <a:srgbClr val="0070C0"/>
                        </a:solidFill>
                        <a:latin typeface="Times New Roman" panose="02020603050405020304" pitchFamily="18" charset="0"/>
                        <a:ea typeface="新細明體" panose="02020300000000000000" pitchFamily="18" charset="-120"/>
                      </a:endParaRPr>
                    </a:p>
                  </a:txBody>
                  <a:tcPr/>
                </a:tc>
                <a:tc>
                  <a:txBody>
                    <a:bodyPr/>
                    <a:lstStyle/>
                    <a:p>
                      <a:pPr algn="ctr"/>
                      <a:r>
                        <a:rPr lang="en-US" altLang="zh-TW" sz="1600" b="1" baseline="0" dirty="0" smtClean="0">
                          <a:latin typeface="Times New Roman" panose="02020603050405020304" pitchFamily="18" charset="0"/>
                          <a:ea typeface="新細明體" panose="02020300000000000000" pitchFamily="18" charset="-120"/>
                        </a:rPr>
                        <a:t>100.00%</a:t>
                      </a:r>
                      <a:endParaRPr lang="zh-TW" altLang="en-US" sz="1600" b="1" baseline="0" dirty="0">
                        <a:latin typeface="Times New Roman" panose="02020603050405020304" pitchFamily="18" charset="0"/>
                        <a:ea typeface="新細明體" panose="02020300000000000000" pitchFamily="18"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1" baseline="0" dirty="0" smtClean="0">
                          <a:latin typeface="Times New Roman" panose="02020603050405020304" pitchFamily="18" charset="0"/>
                          <a:ea typeface="新細明體" panose="02020300000000000000" pitchFamily="18" charset="-120"/>
                        </a:rPr>
                        <a:t>77.84%</a:t>
                      </a:r>
                      <a:endParaRPr lang="zh-TW" altLang="en-US" sz="1600" b="1" baseline="0" dirty="0">
                        <a:latin typeface="Times New Roman" panose="02020603050405020304" pitchFamily="18" charset="0"/>
                        <a:ea typeface="新細明體" panose="02020300000000000000" pitchFamily="18" charset="-120"/>
                      </a:endParaRPr>
                    </a:p>
                  </a:txBody>
                  <a:tcPr/>
                </a:tc>
              </a:tr>
            </a:tbl>
          </a:graphicData>
        </a:graphic>
      </p:graphicFrame>
      <p:sp>
        <p:nvSpPr>
          <p:cNvPr id="4" name="投影片編號版面配置區 3"/>
          <p:cNvSpPr>
            <a:spLocks noGrp="1"/>
          </p:cNvSpPr>
          <p:nvPr>
            <p:ph type="sldNum" sz="quarter" idx="12"/>
          </p:nvPr>
        </p:nvSpPr>
        <p:spPr/>
        <p:txBody>
          <a:bodyPr/>
          <a:lstStyle/>
          <a:p>
            <a:pPr>
              <a:defRPr/>
            </a:pPr>
            <a:fld id="{349B6D30-2542-49AA-9C4D-E59A7C3159BD}" type="slidenum">
              <a:rPr lang="zh-TW" altLang="en-US" smtClean="0"/>
              <a:pPr>
                <a:defRPr/>
              </a:pPr>
              <a:t>14</a:t>
            </a:fld>
            <a:endParaRPr lang="en-US" altLang="zh-TW"/>
          </a:p>
        </p:txBody>
      </p:sp>
    </p:spTree>
    <p:extLst>
      <p:ext uri="{BB962C8B-B14F-4D97-AF65-F5344CB8AC3E}">
        <p14:creationId xmlns:p14="http://schemas.microsoft.com/office/powerpoint/2010/main" val="3231422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476672"/>
            <a:ext cx="8229600" cy="1008112"/>
          </a:xfrm>
        </p:spPr>
        <p:txBody>
          <a:bodyPr/>
          <a:lstStyle/>
          <a:p>
            <a:pPr algn="ctr"/>
            <a:r>
              <a:rPr lang="en-US" altLang="zh-TW" sz="3200" b="1" dirty="0">
                <a:solidFill>
                  <a:schemeClr val="tx1"/>
                </a:solidFill>
                <a:latin typeface="Times New Roman" panose="02020603050405020304" pitchFamily="18" charset="0"/>
                <a:ea typeface="新細明體" pitchFamily="18" charset="-120"/>
              </a:rPr>
              <a:t>96~100</a:t>
            </a:r>
            <a:r>
              <a:rPr lang="zh-TW" altLang="en-US" sz="3200" b="1" dirty="0">
                <a:solidFill>
                  <a:schemeClr val="tx1"/>
                </a:solidFill>
                <a:latin typeface="Times New Roman" panose="02020603050405020304" pitchFamily="18" charset="0"/>
                <a:ea typeface="新細明體" pitchFamily="18" charset="-120"/>
              </a:rPr>
              <a:t>學年度授權自審學校教師以非學位送審教師資格情形</a:t>
            </a: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3274217712"/>
              </p:ext>
            </p:extLst>
          </p:nvPr>
        </p:nvGraphicFramePr>
        <p:xfrm>
          <a:off x="1259632" y="1772816"/>
          <a:ext cx="6768752" cy="4319082"/>
        </p:xfrm>
        <a:graphic>
          <a:graphicData uri="http://schemas.openxmlformats.org/drawingml/2006/table">
            <a:tbl>
              <a:tblPr firstRow="1" bandRow="1">
                <a:tableStyleId>{5940675A-B579-460E-94D1-54222C63F5DA}</a:tableStyleId>
              </a:tblPr>
              <a:tblGrid>
                <a:gridCol w="1692188"/>
                <a:gridCol w="1692188"/>
                <a:gridCol w="1692188"/>
                <a:gridCol w="1692188"/>
              </a:tblGrid>
              <a:tr h="536328">
                <a:tc>
                  <a:txBody>
                    <a:bodyPr/>
                    <a:lstStyle/>
                    <a:p>
                      <a:pPr algn="ctr"/>
                      <a:r>
                        <a:rPr kumimoji="0" lang="zh-TW" altLang="en-US" sz="2400" b="1" i="0" u="none" strike="noStrike" kern="1200" baseline="0" dirty="0" smtClean="0">
                          <a:solidFill>
                            <a:schemeClr val="tx1"/>
                          </a:solidFill>
                          <a:latin typeface="Times New Roman" panose="02020603050405020304" pitchFamily="18" charset="0"/>
                          <a:ea typeface="新細明體" panose="02020300000000000000" pitchFamily="18" charset="-120"/>
                          <a:cs typeface="+mn-cs"/>
                        </a:rPr>
                        <a:t>學年度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dirty="0" smtClean="0">
                          <a:latin typeface="Times New Roman" panose="02020603050405020304" pitchFamily="18" charset="0"/>
                          <a:ea typeface="新細明體" panose="02020300000000000000" pitchFamily="18" charset="-120"/>
                        </a:rPr>
                        <a:t>申請件數</a:t>
                      </a:r>
                      <a:endParaRPr lang="zh-TW" altLang="en-US" sz="2400" b="1" dirty="0">
                        <a:latin typeface="Times New Roman" panose="02020603050405020304" pitchFamily="18" charset="0"/>
                        <a:ea typeface="新細明體" panose="02020300000000000000" pitchFamily="18"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dirty="0" smtClean="0">
                          <a:latin typeface="Times New Roman" panose="02020603050405020304" pitchFamily="18" charset="0"/>
                          <a:ea typeface="新細明體" panose="02020300000000000000" pitchFamily="18" charset="-120"/>
                        </a:rPr>
                        <a:t>通過件數</a:t>
                      </a:r>
                      <a:r>
                        <a:rPr kumimoji="0" lang="zh-TW" altLang="en-US" sz="2400" b="1" i="0" u="none" strike="noStrike" kern="1200" baseline="0" dirty="0" smtClean="0">
                          <a:solidFill>
                            <a:schemeClr val="tx1"/>
                          </a:solidFill>
                          <a:latin typeface="Times New Roman" panose="02020603050405020304" pitchFamily="18" charset="0"/>
                          <a:ea typeface="新細明體" panose="02020300000000000000" pitchFamily="18" charset="-120"/>
                          <a:cs typeface="+mn-cs"/>
                        </a:rPr>
                        <a:t>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dirty="0" smtClean="0">
                          <a:latin typeface="Times New Roman" panose="02020603050405020304" pitchFamily="18" charset="0"/>
                          <a:ea typeface="新細明體" panose="02020300000000000000" pitchFamily="18" charset="-120"/>
                        </a:rPr>
                        <a:t>通 過 率</a:t>
                      </a:r>
                      <a:r>
                        <a:rPr kumimoji="0" lang="zh-TW" altLang="en-US" sz="2400" b="1" i="0" u="none" strike="noStrike" kern="1200" baseline="0" dirty="0" smtClean="0">
                          <a:solidFill>
                            <a:schemeClr val="tx1"/>
                          </a:solidFill>
                          <a:latin typeface="Times New Roman" panose="02020603050405020304" pitchFamily="18" charset="0"/>
                          <a:ea typeface="新細明體" panose="02020300000000000000" pitchFamily="18" charset="-120"/>
                          <a:cs typeface="+mn-cs"/>
                        </a:rPr>
                        <a:t> 	</a:t>
                      </a:r>
                    </a:p>
                  </a:txBody>
                  <a:tcPr/>
                </a:tc>
              </a:tr>
              <a:tr h="499446">
                <a:tc>
                  <a:txBody>
                    <a:bodyPr/>
                    <a:lstStyle/>
                    <a:p>
                      <a:pPr algn="ctr"/>
                      <a:r>
                        <a:rPr lang="en-US" altLang="zh-TW" sz="2400" b="1" dirty="0" smtClean="0">
                          <a:latin typeface="Times New Roman" panose="02020603050405020304" pitchFamily="18" charset="0"/>
                          <a:ea typeface="新細明體" panose="02020300000000000000" pitchFamily="18" charset="-120"/>
                        </a:rPr>
                        <a:t>96</a:t>
                      </a:r>
                      <a:r>
                        <a:rPr lang="zh-TW" altLang="en-US" sz="2400" b="1" dirty="0" smtClean="0">
                          <a:latin typeface="Times New Roman" panose="02020603050405020304" pitchFamily="18" charset="0"/>
                          <a:ea typeface="新細明體" panose="02020300000000000000" pitchFamily="18" charset="-120"/>
                        </a:rPr>
                        <a:t>學年度</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b="1" dirty="0" smtClean="0">
                          <a:latin typeface="Times New Roman" panose="02020603050405020304" pitchFamily="18" charset="0"/>
                          <a:ea typeface="新細明體" panose="02020300000000000000" pitchFamily="18" charset="-120"/>
                        </a:rPr>
                        <a:t>1,758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b="1" dirty="0" smtClean="0">
                          <a:latin typeface="Times New Roman" panose="02020603050405020304" pitchFamily="18" charset="0"/>
                          <a:ea typeface="新細明體" panose="02020300000000000000" pitchFamily="18" charset="-120"/>
                        </a:rPr>
                        <a:t>1,266</a:t>
                      </a:r>
                      <a:endParaRPr lang="zh-TW" altLang="en-US" sz="2400" b="1" dirty="0">
                        <a:latin typeface="Times New Roman" panose="02020603050405020304" pitchFamily="18" charset="0"/>
                        <a:ea typeface="新細明體" panose="02020300000000000000" pitchFamily="18"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b="1" dirty="0" smtClean="0">
                          <a:latin typeface="Times New Roman" panose="02020603050405020304" pitchFamily="18" charset="0"/>
                          <a:ea typeface="新細明體" panose="02020300000000000000" pitchFamily="18" charset="-120"/>
                        </a:rPr>
                        <a:t>72.01%</a:t>
                      </a:r>
                      <a:endParaRPr lang="zh-TW" altLang="en-US" sz="2400" b="1" dirty="0">
                        <a:latin typeface="Times New Roman" panose="02020603050405020304" pitchFamily="18" charset="0"/>
                        <a:ea typeface="新細明體" panose="02020300000000000000" pitchFamily="18" charset="-120"/>
                      </a:endParaRPr>
                    </a:p>
                  </a:txBody>
                  <a:tcPr/>
                </a:tc>
              </a:tr>
              <a:tr h="4994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b="1" dirty="0" smtClean="0">
                          <a:latin typeface="Times New Roman" panose="02020603050405020304" pitchFamily="18" charset="0"/>
                          <a:ea typeface="新細明體" panose="02020300000000000000" pitchFamily="18" charset="-120"/>
                        </a:rPr>
                        <a:t>97</a:t>
                      </a:r>
                      <a:r>
                        <a:rPr lang="zh-TW" altLang="en-US" sz="2400" b="1" dirty="0" smtClean="0">
                          <a:latin typeface="Times New Roman" panose="02020603050405020304" pitchFamily="18" charset="0"/>
                          <a:ea typeface="新細明體" panose="02020300000000000000" pitchFamily="18" charset="-120"/>
                        </a:rPr>
                        <a:t>學年度</a:t>
                      </a:r>
                      <a:endParaRPr lang="zh-TW" altLang="en-US" sz="2400" b="1" dirty="0">
                        <a:latin typeface="Times New Roman" panose="02020603050405020304" pitchFamily="18" charset="0"/>
                        <a:ea typeface="新細明體" panose="02020300000000000000" pitchFamily="18" charset="-120"/>
                      </a:endParaRPr>
                    </a:p>
                  </a:txBody>
                  <a:tcPr/>
                </a:tc>
                <a:tc>
                  <a:txBody>
                    <a:bodyPr/>
                    <a:lstStyle/>
                    <a:p>
                      <a:pPr algn="ctr"/>
                      <a:r>
                        <a:rPr lang="en-US" altLang="zh-TW" sz="2400" b="1" dirty="0" smtClean="0">
                          <a:latin typeface="Times New Roman" panose="02020603050405020304" pitchFamily="18" charset="0"/>
                          <a:ea typeface="新細明體" panose="02020300000000000000" pitchFamily="18" charset="-120"/>
                        </a:rPr>
                        <a:t>1,839</a:t>
                      </a:r>
                    </a:p>
                  </a:txBody>
                  <a:tcPr/>
                </a:tc>
                <a:tc>
                  <a:txBody>
                    <a:bodyPr/>
                    <a:lstStyle/>
                    <a:p>
                      <a:pPr algn="ctr"/>
                      <a:r>
                        <a:rPr lang="en-US" altLang="zh-TW" sz="2400" b="1" dirty="0" smtClean="0">
                          <a:latin typeface="Times New Roman" panose="02020603050405020304" pitchFamily="18" charset="0"/>
                          <a:ea typeface="新細明體" panose="02020300000000000000" pitchFamily="18" charset="-120"/>
                        </a:rPr>
                        <a:t>1,410</a:t>
                      </a:r>
                      <a:endParaRPr lang="zh-TW" altLang="en-US" sz="2400" b="1" dirty="0">
                        <a:latin typeface="Times New Roman" panose="02020603050405020304" pitchFamily="18" charset="0"/>
                        <a:ea typeface="新細明體" panose="02020300000000000000" pitchFamily="18"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b="1" dirty="0" smtClean="0">
                          <a:latin typeface="Times New Roman" panose="02020603050405020304" pitchFamily="18" charset="0"/>
                          <a:ea typeface="新細明體" panose="02020300000000000000" pitchFamily="18" charset="-120"/>
                        </a:rPr>
                        <a:t>76.67%</a:t>
                      </a:r>
                      <a:endParaRPr lang="zh-TW" altLang="en-US" sz="2400" b="1" dirty="0">
                        <a:latin typeface="Times New Roman" panose="02020603050405020304" pitchFamily="18" charset="0"/>
                        <a:ea typeface="新細明體" panose="02020300000000000000" pitchFamily="18" charset="-120"/>
                      </a:endParaRPr>
                    </a:p>
                  </a:txBody>
                  <a:tcPr/>
                </a:tc>
              </a:tr>
              <a:tr h="4994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b="1" dirty="0" smtClean="0">
                          <a:latin typeface="Times New Roman" panose="02020603050405020304" pitchFamily="18" charset="0"/>
                          <a:ea typeface="新細明體" panose="02020300000000000000" pitchFamily="18" charset="-120"/>
                        </a:rPr>
                        <a:t>98</a:t>
                      </a:r>
                      <a:r>
                        <a:rPr lang="zh-TW" altLang="en-US" sz="2400" b="1" dirty="0" smtClean="0">
                          <a:latin typeface="Times New Roman" panose="02020603050405020304" pitchFamily="18" charset="0"/>
                          <a:ea typeface="新細明體" panose="02020300000000000000" pitchFamily="18" charset="-120"/>
                        </a:rPr>
                        <a:t>學年度</a:t>
                      </a:r>
                      <a:endParaRPr lang="zh-TW" altLang="en-US" sz="2400" b="1" dirty="0">
                        <a:latin typeface="Times New Roman" panose="02020603050405020304" pitchFamily="18" charset="0"/>
                        <a:ea typeface="新細明體" panose="02020300000000000000" pitchFamily="18" charset="-120"/>
                      </a:endParaRPr>
                    </a:p>
                  </a:txBody>
                  <a:tcPr/>
                </a:tc>
                <a:tc>
                  <a:txBody>
                    <a:bodyPr/>
                    <a:lstStyle/>
                    <a:p>
                      <a:pPr algn="ctr"/>
                      <a:r>
                        <a:rPr lang="en-US" altLang="zh-TW" sz="2400" b="1" dirty="0" smtClean="0">
                          <a:latin typeface="Times New Roman" panose="02020603050405020304" pitchFamily="18" charset="0"/>
                          <a:ea typeface="新細明體" panose="02020300000000000000" pitchFamily="18" charset="-120"/>
                        </a:rPr>
                        <a:t>2,015</a:t>
                      </a:r>
                    </a:p>
                  </a:txBody>
                  <a:tcPr/>
                </a:tc>
                <a:tc>
                  <a:txBody>
                    <a:bodyPr/>
                    <a:lstStyle/>
                    <a:p>
                      <a:pPr algn="ctr"/>
                      <a:r>
                        <a:rPr lang="en-US" altLang="zh-TW" sz="2400" b="1" dirty="0" smtClean="0">
                          <a:latin typeface="Times New Roman" panose="02020603050405020304" pitchFamily="18" charset="0"/>
                          <a:ea typeface="新細明體" panose="02020300000000000000" pitchFamily="18" charset="-120"/>
                        </a:rPr>
                        <a:t>1,547</a:t>
                      </a:r>
                      <a:endParaRPr lang="zh-TW" altLang="en-US" sz="2400" b="1" dirty="0">
                        <a:latin typeface="Times New Roman" panose="02020603050405020304" pitchFamily="18" charset="0"/>
                        <a:ea typeface="新細明體" panose="02020300000000000000" pitchFamily="18"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b="1" dirty="0" smtClean="0">
                          <a:latin typeface="Times New Roman" panose="02020603050405020304" pitchFamily="18" charset="0"/>
                          <a:ea typeface="新細明體" panose="02020300000000000000" pitchFamily="18" charset="-120"/>
                        </a:rPr>
                        <a:t>76.77 %</a:t>
                      </a:r>
                      <a:endParaRPr lang="zh-TW" altLang="en-US" sz="2400" b="1" dirty="0">
                        <a:latin typeface="Times New Roman" panose="02020603050405020304" pitchFamily="18" charset="0"/>
                        <a:ea typeface="新細明體" panose="02020300000000000000" pitchFamily="18" charset="-120"/>
                      </a:endParaRPr>
                    </a:p>
                  </a:txBody>
                  <a:tcPr/>
                </a:tc>
              </a:tr>
              <a:tr h="499446">
                <a:tc>
                  <a:txBody>
                    <a:bodyPr/>
                    <a:lstStyle/>
                    <a:p>
                      <a:pPr algn="ctr"/>
                      <a:r>
                        <a:rPr lang="en-US" altLang="zh-TW" sz="2400" b="1" dirty="0" smtClean="0">
                          <a:latin typeface="Times New Roman" panose="02020603050405020304" pitchFamily="18" charset="0"/>
                          <a:ea typeface="新細明體" panose="02020300000000000000" pitchFamily="18" charset="-120"/>
                        </a:rPr>
                        <a:t>99</a:t>
                      </a:r>
                      <a:r>
                        <a:rPr lang="zh-TW" altLang="en-US" sz="2400" b="1" dirty="0" smtClean="0">
                          <a:latin typeface="Times New Roman" panose="02020603050405020304" pitchFamily="18" charset="0"/>
                          <a:ea typeface="新細明體" panose="02020300000000000000" pitchFamily="18" charset="-120"/>
                        </a:rPr>
                        <a:t>學年度</a:t>
                      </a:r>
                    </a:p>
                  </a:txBody>
                  <a:tcPr/>
                </a:tc>
                <a:tc>
                  <a:txBody>
                    <a:bodyPr/>
                    <a:lstStyle/>
                    <a:p>
                      <a:pPr algn="ctr"/>
                      <a:r>
                        <a:rPr lang="en-US" altLang="zh-TW" sz="2400" b="1" dirty="0" smtClean="0">
                          <a:latin typeface="Times New Roman" panose="02020603050405020304" pitchFamily="18" charset="0"/>
                          <a:ea typeface="新細明體" panose="02020300000000000000" pitchFamily="18" charset="-120"/>
                        </a:rPr>
                        <a:t>2,246</a:t>
                      </a:r>
                    </a:p>
                  </a:txBody>
                  <a:tcPr/>
                </a:tc>
                <a:tc>
                  <a:txBody>
                    <a:bodyPr/>
                    <a:lstStyle/>
                    <a:p>
                      <a:pPr algn="ctr"/>
                      <a:r>
                        <a:rPr lang="en-US" altLang="zh-TW" sz="2400" b="1" dirty="0" smtClean="0">
                          <a:latin typeface="Times New Roman" panose="02020603050405020304" pitchFamily="18" charset="0"/>
                          <a:ea typeface="新細明體" panose="02020300000000000000" pitchFamily="18" charset="-120"/>
                        </a:rPr>
                        <a:t>1,713</a:t>
                      </a:r>
                      <a:endParaRPr lang="zh-TW" altLang="en-US" sz="2400" b="1" dirty="0">
                        <a:latin typeface="Times New Roman" panose="02020603050405020304" pitchFamily="18" charset="0"/>
                        <a:ea typeface="新細明體" panose="02020300000000000000" pitchFamily="18"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b="1" dirty="0" smtClean="0">
                          <a:latin typeface="Times New Roman" panose="02020603050405020304" pitchFamily="18" charset="0"/>
                          <a:ea typeface="新細明體" panose="02020300000000000000" pitchFamily="18" charset="-120"/>
                        </a:rPr>
                        <a:t>76.27 %</a:t>
                      </a:r>
                      <a:endParaRPr lang="zh-TW" altLang="en-US" sz="2400" b="1" dirty="0">
                        <a:latin typeface="Times New Roman" panose="02020603050405020304" pitchFamily="18" charset="0"/>
                        <a:ea typeface="新細明體" panose="02020300000000000000" pitchFamily="18" charset="-120"/>
                      </a:endParaRPr>
                    </a:p>
                  </a:txBody>
                  <a:tcPr/>
                </a:tc>
              </a:tr>
              <a:tr h="4994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b="1" dirty="0" smtClean="0">
                          <a:latin typeface="Times New Roman" panose="02020603050405020304" pitchFamily="18" charset="0"/>
                          <a:ea typeface="新細明體" panose="02020300000000000000" pitchFamily="18" charset="-120"/>
                        </a:rPr>
                        <a:t>100</a:t>
                      </a:r>
                      <a:r>
                        <a:rPr lang="zh-TW" altLang="en-US" sz="2400" b="1" dirty="0" smtClean="0">
                          <a:latin typeface="Times New Roman" panose="02020603050405020304" pitchFamily="18" charset="0"/>
                          <a:ea typeface="新細明體" panose="02020300000000000000" pitchFamily="18" charset="-120"/>
                        </a:rPr>
                        <a:t>學年度</a:t>
                      </a:r>
                      <a:endParaRPr lang="zh-TW" altLang="en-US" sz="2400" b="0" dirty="0">
                        <a:latin typeface="Times New Roman" panose="02020603050405020304" pitchFamily="18" charset="0"/>
                        <a:ea typeface="新細明體" panose="02020300000000000000" pitchFamily="18" charset="-120"/>
                      </a:endParaRPr>
                    </a:p>
                  </a:txBody>
                  <a:tcPr/>
                </a:tc>
                <a:tc>
                  <a:txBody>
                    <a:bodyPr/>
                    <a:lstStyle/>
                    <a:p>
                      <a:pPr algn="ctr"/>
                      <a:r>
                        <a:rPr lang="en-US" altLang="zh-TW" sz="2400" b="1" dirty="0" smtClean="0">
                          <a:latin typeface="Times New Roman" panose="02020603050405020304" pitchFamily="18" charset="0"/>
                          <a:ea typeface="新細明體" panose="02020300000000000000" pitchFamily="18" charset="-120"/>
                        </a:rPr>
                        <a:t>2,426</a:t>
                      </a:r>
                    </a:p>
                  </a:txBody>
                  <a:tcPr/>
                </a:tc>
                <a:tc>
                  <a:txBody>
                    <a:bodyPr/>
                    <a:lstStyle/>
                    <a:p>
                      <a:pPr algn="ctr"/>
                      <a:r>
                        <a:rPr lang="en-US" altLang="zh-TW" sz="2400" b="1" dirty="0" smtClean="0">
                          <a:latin typeface="Times New Roman" panose="02020603050405020304" pitchFamily="18" charset="0"/>
                          <a:ea typeface="新細明體" panose="02020300000000000000" pitchFamily="18" charset="-120"/>
                        </a:rPr>
                        <a:t>1,824</a:t>
                      </a:r>
                      <a:endParaRPr lang="zh-TW" altLang="en-US" sz="2400" b="1" dirty="0">
                        <a:latin typeface="Times New Roman" panose="02020603050405020304" pitchFamily="18" charset="0"/>
                        <a:ea typeface="新細明體" panose="02020300000000000000" pitchFamily="18"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b="1" dirty="0" smtClean="0">
                          <a:latin typeface="Times New Roman" panose="02020603050405020304" pitchFamily="18" charset="0"/>
                          <a:ea typeface="新細明體" panose="02020300000000000000" pitchFamily="18" charset="-120"/>
                        </a:rPr>
                        <a:t>75.18 %</a:t>
                      </a:r>
                      <a:endParaRPr lang="zh-TW" altLang="en-US" sz="2400" b="1" dirty="0">
                        <a:latin typeface="Times New Roman" panose="02020603050405020304" pitchFamily="18" charset="0"/>
                        <a:ea typeface="新細明體" panose="02020300000000000000" pitchFamily="18" charset="-120"/>
                      </a:endParaRPr>
                    </a:p>
                  </a:txBody>
                  <a:tcPr/>
                </a:tc>
              </a:tr>
              <a:tr h="4994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b="1" dirty="0" smtClean="0">
                          <a:latin typeface="Times New Roman" panose="02020603050405020304" pitchFamily="18" charset="0"/>
                          <a:ea typeface="新細明體" panose="02020300000000000000" pitchFamily="18" charset="-120"/>
                        </a:rPr>
                        <a:t>101</a:t>
                      </a:r>
                      <a:r>
                        <a:rPr lang="zh-TW" altLang="en-US" sz="2400" b="1" dirty="0" smtClean="0">
                          <a:latin typeface="Times New Roman" panose="02020603050405020304" pitchFamily="18" charset="0"/>
                          <a:ea typeface="新細明體" panose="02020300000000000000" pitchFamily="18" charset="-120"/>
                        </a:rPr>
                        <a:t>學年度</a:t>
                      </a:r>
                      <a:endParaRPr lang="zh-TW" altLang="en-US" sz="2400" b="1" dirty="0">
                        <a:latin typeface="Times New Roman" panose="02020603050405020304" pitchFamily="18" charset="0"/>
                        <a:ea typeface="新細明體" panose="02020300000000000000" pitchFamily="18" charset="-120"/>
                      </a:endParaRPr>
                    </a:p>
                  </a:txBody>
                  <a:tcPr/>
                </a:tc>
                <a:tc>
                  <a:txBody>
                    <a:bodyPr/>
                    <a:lstStyle/>
                    <a:p>
                      <a:pPr algn="ctr"/>
                      <a:endParaRPr lang="zh-TW" altLang="en-US" sz="2400" b="1" dirty="0" smtClean="0">
                        <a:latin typeface="Times New Roman" panose="02020603050405020304" pitchFamily="18" charset="0"/>
                        <a:ea typeface="新細明體" panose="02020300000000000000" pitchFamily="18" charset="-120"/>
                      </a:endParaRPr>
                    </a:p>
                  </a:txBody>
                  <a:tcPr/>
                </a:tc>
                <a:tc>
                  <a:txBody>
                    <a:bodyPr/>
                    <a:lstStyle/>
                    <a:p>
                      <a:pPr algn="ctr"/>
                      <a:r>
                        <a:rPr lang="zh-TW" altLang="en-US" sz="2400" b="1" dirty="0" smtClean="0">
                          <a:latin typeface="Times New Roman" panose="02020603050405020304" pitchFamily="18" charset="0"/>
                          <a:ea typeface="新細明體" panose="02020300000000000000" pitchFamily="18" charset="-120"/>
                        </a:rPr>
                        <a:t>（</a:t>
                      </a:r>
                      <a:r>
                        <a:rPr lang="en-US" altLang="zh-TW" sz="2400" b="1" dirty="0" smtClean="0">
                          <a:latin typeface="Times New Roman" panose="02020603050405020304" pitchFamily="18" charset="0"/>
                          <a:ea typeface="新細明體" panose="02020300000000000000" pitchFamily="18" charset="-120"/>
                        </a:rPr>
                        <a:t>2,016</a:t>
                      </a:r>
                      <a:r>
                        <a:rPr lang="zh-TW" altLang="en-US" sz="2400" b="1" dirty="0" smtClean="0">
                          <a:latin typeface="Times New Roman" panose="02020603050405020304" pitchFamily="18" charset="0"/>
                          <a:ea typeface="新細明體" panose="02020300000000000000" pitchFamily="18" charset="-120"/>
                        </a:rPr>
                        <a:t>）</a:t>
                      </a:r>
                      <a:endParaRPr lang="zh-TW" altLang="en-US" sz="2400" b="1" dirty="0">
                        <a:latin typeface="Times New Roman" panose="02020603050405020304" pitchFamily="18" charset="0"/>
                        <a:ea typeface="新細明體" panose="02020300000000000000" pitchFamily="18" charset="-120"/>
                      </a:endParaRPr>
                    </a:p>
                  </a:txBody>
                  <a:tcPr/>
                </a:tc>
                <a:tc>
                  <a:txBody>
                    <a:bodyPr/>
                    <a:lstStyle/>
                    <a:p>
                      <a:pPr algn="ctr"/>
                      <a:endParaRPr lang="zh-TW" altLang="en-US" sz="2400" b="1" dirty="0">
                        <a:latin typeface="Times New Roman" panose="02020603050405020304" pitchFamily="18" charset="0"/>
                        <a:ea typeface="新細明體" panose="02020300000000000000" pitchFamily="18" charset="-120"/>
                      </a:endParaRPr>
                    </a:p>
                  </a:txBody>
                  <a:tcPr/>
                </a:tc>
              </a:tr>
              <a:tr h="499446">
                <a:tc>
                  <a:txBody>
                    <a:bodyPr/>
                    <a:lstStyle/>
                    <a:p>
                      <a:pPr algn="ctr"/>
                      <a:r>
                        <a:rPr lang="zh-TW" altLang="en-US" sz="2400" b="1" dirty="0" smtClean="0">
                          <a:latin typeface="Times New Roman" panose="02020603050405020304" pitchFamily="18" charset="0"/>
                          <a:ea typeface="新細明體" panose="02020300000000000000" pitchFamily="18" charset="-120"/>
                        </a:rPr>
                        <a:t>合計</a:t>
                      </a:r>
                    </a:p>
                  </a:txBody>
                  <a:tcPr/>
                </a:tc>
                <a:tc>
                  <a:txBody>
                    <a:bodyPr/>
                    <a:lstStyle/>
                    <a:p>
                      <a:pPr algn="ctr"/>
                      <a:r>
                        <a:rPr lang="en-US" altLang="zh-TW" sz="2400" b="1" dirty="0" smtClean="0">
                          <a:latin typeface="Times New Roman" panose="02020603050405020304" pitchFamily="18" charset="0"/>
                          <a:ea typeface="新細明體" panose="02020300000000000000" pitchFamily="18" charset="-120"/>
                        </a:rPr>
                        <a:t>10,284</a:t>
                      </a:r>
                    </a:p>
                  </a:txBody>
                  <a:tcPr/>
                </a:tc>
                <a:tc>
                  <a:txBody>
                    <a:bodyPr/>
                    <a:lstStyle/>
                    <a:p>
                      <a:pPr algn="ctr"/>
                      <a:r>
                        <a:rPr lang="en-US" altLang="zh-TW" sz="2400" b="1" dirty="0" smtClean="0">
                          <a:latin typeface="Times New Roman" panose="02020603050405020304" pitchFamily="18" charset="0"/>
                          <a:ea typeface="新細明體" panose="02020300000000000000" pitchFamily="18" charset="-120"/>
                        </a:rPr>
                        <a:t>7,760</a:t>
                      </a:r>
                      <a:endParaRPr lang="zh-TW" altLang="en-US" sz="2400" b="1" dirty="0">
                        <a:latin typeface="Times New Roman" panose="02020603050405020304" pitchFamily="18" charset="0"/>
                        <a:ea typeface="新細明體" panose="02020300000000000000" pitchFamily="18"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b="1" dirty="0" smtClean="0">
                          <a:latin typeface="Times New Roman" panose="02020603050405020304" pitchFamily="18" charset="0"/>
                          <a:ea typeface="新細明體" panose="02020300000000000000" pitchFamily="18" charset="-120"/>
                        </a:rPr>
                        <a:t>75.45%</a:t>
                      </a:r>
                      <a:endParaRPr lang="zh-TW" altLang="en-US" sz="2400" b="1" dirty="0">
                        <a:latin typeface="Times New Roman" panose="02020603050405020304" pitchFamily="18" charset="0"/>
                        <a:ea typeface="新細明體" panose="02020300000000000000" pitchFamily="18" charset="-120"/>
                      </a:endParaRPr>
                    </a:p>
                  </a:txBody>
                  <a:tcPr/>
                </a:tc>
              </a:tr>
            </a:tbl>
          </a:graphicData>
        </a:graphic>
      </p:graphicFrame>
      <p:sp>
        <p:nvSpPr>
          <p:cNvPr id="4" name="投影片編號版面配置區 3"/>
          <p:cNvSpPr>
            <a:spLocks noGrp="1"/>
          </p:cNvSpPr>
          <p:nvPr>
            <p:ph type="sldNum" sz="quarter" idx="12"/>
          </p:nvPr>
        </p:nvSpPr>
        <p:spPr/>
        <p:txBody>
          <a:bodyPr/>
          <a:lstStyle/>
          <a:p>
            <a:pPr>
              <a:defRPr/>
            </a:pPr>
            <a:fld id="{349B6D30-2542-49AA-9C4D-E59A7C3159BD}" type="slidenum">
              <a:rPr lang="zh-TW" altLang="en-US" smtClean="0"/>
              <a:pPr>
                <a:defRPr/>
              </a:pPr>
              <a:t>15</a:t>
            </a:fld>
            <a:endParaRPr lang="en-US" altLang="zh-TW"/>
          </a:p>
        </p:txBody>
      </p:sp>
    </p:spTree>
    <p:extLst>
      <p:ext uri="{BB962C8B-B14F-4D97-AF65-F5344CB8AC3E}">
        <p14:creationId xmlns:p14="http://schemas.microsoft.com/office/powerpoint/2010/main" val="42685049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548680"/>
            <a:ext cx="8229600" cy="1080120"/>
          </a:xfrm>
        </p:spPr>
        <p:txBody>
          <a:bodyPr/>
          <a:lstStyle/>
          <a:p>
            <a:pPr algn="ctr"/>
            <a:r>
              <a:rPr lang="en-US" altLang="zh-TW" b="1" dirty="0">
                <a:solidFill>
                  <a:schemeClr val="tx1"/>
                </a:solidFill>
                <a:latin typeface="Times New Roman" panose="02020603050405020304" pitchFamily="18" charset="0"/>
                <a:ea typeface="新細明體" pitchFamily="18" charset="-120"/>
              </a:rPr>
              <a:t>101</a:t>
            </a:r>
            <a:r>
              <a:rPr lang="zh-TW" altLang="en-US" b="1" dirty="0">
                <a:solidFill>
                  <a:schemeClr val="tx1"/>
                </a:solidFill>
                <a:latin typeface="Times New Roman" panose="02020603050405020304" pitchFamily="18" charset="0"/>
                <a:ea typeface="新細明體" pitchFamily="18" charset="-120"/>
              </a:rPr>
              <a:t>學年度 非自審學校技術報告送審通過率</a:t>
            </a: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1661229351"/>
              </p:ext>
            </p:extLst>
          </p:nvPr>
        </p:nvGraphicFramePr>
        <p:xfrm>
          <a:off x="611560" y="2420888"/>
          <a:ext cx="7920880" cy="3074919"/>
        </p:xfrm>
        <a:graphic>
          <a:graphicData uri="http://schemas.openxmlformats.org/drawingml/2006/table">
            <a:tbl>
              <a:tblPr firstRow="1" bandRow="1">
                <a:tableStyleId>{5940675A-B579-460E-94D1-54222C63F5DA}</a:tableStyleId>
              </a:tblPr>
              <a:tblGrid>
                <a:gridCol w="1728192"/>
                <a:gridCol w="1080120"/>
                <a:gridCol w="1296144"/>
                <a:gridCol w="1728192"/>
                <a:gridCol w="1080120"/>
                <a:gridCol w="1008112"/>
              </a:tblGrid>
              <a:tr h="561468">
                <a:tc>
                  <a:txBody>
                    <a:bodyPr/>
                    <a:lstStyle/>
                    <a:p>
                      <a:pPr algn="ctr"/>
                      <a:r>
                        <a:rPr kumimoji="0" lang="zh-TW" altLang="en-US" sz="2800" b="1" i="0" u="none" strike="noStrike" kern="1200" baseline="0" dirty="0" smtClean="0">
                          <a:solidFill>
                            <a:schemeClr val="tx1"/>
                          </a:solidFill>
                          <a:latin typeface="Times New Roman" panose="02020603050405020304" pitchFamily="18" charset="0"/>
                          <a:ea typeface="新細明體" panose="02020300000000000000" pitchFamily="18" charset="-120"/>
                          <a:cs typeface="+mn-cs"/>
                        </a:rPr>
                        <a:t>送審結果</a:t>
                      </a:r>
                    </a:p>
                  </a:txBody>
                  <a:tcPr/>
                </a:tc>
                <a:tc>
                  <a:txBody>
                    <a:bodyPr/>
                    <a:lstStyle/>
                    <a:p>
                      <a:pPr algn="ctr"/>
                      <a:r>
                        <a:rPr kumimoji="0" lang="zh-TW" altLang="en-US" sz="2800" b="1" i="0" u="none" strike="noStrike" kern="1200" baseline="0" dirty="0" smtClean="0">
                          <a:solidFill>
                            <a:schemeClr val="tx1"/>
                          </a:solidFill>
                          <a:latin typeface="Times New Roman" panose="02020603050405020304" pitchFamily="18" charset="0"/>
                          <a:ea typeface="新細明體" panose="02020300000000000000" pitchFamily="18" charset="-120"/>
                          <a:cs typeface="+mn-cs"/>
                        </a:rPr>
                        <a:t>教授</a:t>
                      </a:r>
                      <a:endParaRPr lang="zh-TW" altLang="en-US" sz="2800" b="1" baseline="0" dirty="0">
                        <a:latin typeface="Times New Roman" panose="02020603050405020304" pitchFamily="18" charset="0"/>
                        <a:ea typeface="新細明體" panose="02020300000000000000" pitchFamily="18" charset="-120"/>
                      </a:endParaRPr>
                    </a:p>
                  </a:txBody>
                  <a:tcPr/>
                </a:tc>
                <a:tc>
                  <a:txBody>
                    <a:bodyPr/>
                    <a:lstStyle/>
                    <a:p>
                      <a:pPr algn="ctr"/>
                      <a:r>
                        <a:rPr kumimoji="0" lang="zh-TW" altLang="en-US" sz="2800" b="1" i="0" u="none" strike="noStrike" kern="1200" baseline="0" dirty="0" smtClean="0">
                          <a:solidFill>
                            <a:schemeClr val="tx1"/>
                          </a:solidFill>
                          <a:latin typeface="Times New Roman" panose="02020603050405020304" pitchFamily="18" charset="0"/>
                          <a:ea typeface="新細明體" panose="02020300000000000000" pitchFamily="18" charset="-120"/>
                          <a:cs typeface="+mn-cs"/>
                        </a:rPr>
                        <a:t>副教授</a:t>
                      </a:r>
                    </a:p>
                  </a:txBody>
                  <a:tcPr/>
                </a:tc>
                <a:tc>
                  <a:txBody>
                    <a:bodyPr/>
                    <a:lstStyle/>
                    <a:p>
                      <a:pPr algn="ctr"/>
                      <a:r>
                        <a:rPr kumimoji="0" lang="zh-TW" altLang="en-US" sz="2800" b="1" i="0" u="none" strike="noStrike" kern="1200" baseline="0" dirty="0" smtClean="0">
                          <a:solidFill>
                            <a:schemeClr val="tx1"/>
                          </a:solidFill>
                          <a:latin typeface="Times New Roman" panose="02020603050405020304" pitchFamily="18" charset="0"/>
                          <a:ea typeface="新細明體" panose="02020300000000000000" pitchFamily="18" charset="-120"/>
                          <a:cs typeface="+mn-cs"/>
                        </a:rPr>
                        <a:t>助理教授</a:t>
                      </a:r>
                    </a:p>
                  </a:txBody>
                  <a:tcPr/>
                </a:tc>
                <a:tc>
                  <a:txBody>
                    <a:bodyPr/>
                    <a:lstStyle/>
                    <a:p>
                      <a:pPr algn="ctr"/>
                      <a:r>
                        <a:rPr kumimoji="0" lang="zh-TW" altLang="en-US" sz="2800" b="1" i="0" u="none" strike="noStrike" kern="1200" baseline="0" dirty="0" smtClean="0">
                          <a:solidFill>
                            <a:schemeClr val="tx1"/>
                          </a:solidFill>
                          <a:latin typeface="Times New Roman" panose="02020603050405020304" pitchFamily="18" charset="0"/>
                          <a:ea typeface="新細明體" panose="02020300000000000000" pitchFamily="18" charset="-120"/>
                          <a:cs typeface="+mn-cs"/>
                        </a:rPr>
                        <a:t>講師</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baseline="0" dirty="0" smtClean="0">
                          <a:solidFill>
                            <a:schemeClr val="tx1"/>
                          </a:solidFill>
                          <a:latin typeface="Times New Roman" panose="02020603050405020304" pitchFamily="18" charset="0"/>
                          <a:ea typeface="新細明體" panose="02020300000000000000" pitchFamily="18" charset="-120"/>
                          <a:cs typeface="+mn-cs"/>
                        </a:rPr>
                        <a:t>總計</a:t>
                      </a:r>
                    </a:p>
                  </a:txBody>
                  <a:tcPr/>
                </a:tc>
              </a:tr>
              <a:tr h="522857">
                <a:tc>
                  <a:txBody>
                    <a:bodyPr/>
                    <a:lstStyle/>
                    <a:p>
                      <a:pPr algn="ctr"/>
                      <a:r>
                        <a:rPr lang="zh-TW" altLang="en-US" sz="2800" b="1" baseline="0" dirty="0" smtClean="0">
                          <a:latin typeface="Times New Roman" panose="02020603050405020304" pitchFamily="18" charset="0"/>
                          <a:ea typeface="新細明體" panose="02020300000000000000" pitchFamily="18" charset="-120"/>
                        </a:rPr>
                        <a:t>通過</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1" baseline="0" dirty="0" smtClean="0">
                          <a:latin typeface="Times New Roman" panose="02020603050405020304" pitchFamily="18" charset="0"/>
                          <a:ea typeface="新細明體" panose="02020300000000000000" pitchFamily="18" charset="-120"/>
                        </a:rPr>
                        <a:t>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1" baseline="0" dirty="0" smtClean="0">
                          <a:latin typeface="Times New Roman" panose="02020603050405020304" pitchFamily="18" charset="0"/>
                          <a:ea typeface="新細明體" panose="02020300000000000000" pitchFamily="18" charset="-120"/>
                        </a:rPr>
                        <a:t>10</a:t>
                      </a:r>
                      <a:endParaRPr lang="zh-TW" altLang="en-US" sz="2800" b="1" baseline="0" dirty="0">
                        <a:latin typeface="Times New Roman" panose="02020603050405020304" pitchFamily="18" charset="0"/>
                        <a:ea typeface="新細明體" panose="02020300000000000000" pitchFamily="18"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1" baseline="0" dirty="0" smtClean="0">
                          <a:latin typeface="Times New Roman" panose="02020603050405020304" pitchFamily="18" charset="0"/>
                          <a:ea typeface="新細明體" panose="02020300000000000000" pitchFamily="18" charset="-120"/>
                        </a:rPr>
                        <a:t>11</a:t>
                      </a:r>
                      <a:endParaRPr lang="zh-TW" altLang="en-US" sz="2800" b="1" baseline="0" dirty="0">
                        <a:latin typeface="Times New Roman" panose="02020603050405020304" pitchFamily="18" charset="0"/>
                        <a:ea typeface="新細明體" panose="02020300000000000000" pitchFamily="18"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1" baseline="0" dirty="0" smtClean="0">
                          <a:latin typeface="Times New Roman" panose="02020603050405020304" pitchFamily="18" charset="0"/>
                          <a:ea typeface="新細明體" panose="02020300000000000000" pitchFamily="18" charset="-120"/>
                        </a:rPr>
                        <a:t>2</a:t>
                      </a:r>
                      <a:endParaRPr lang="zh-TW" altLang="en-US" sz="2800" b="1" baseline="0" dirty="0">
                        <a:latin typeface="Times New Roman" panose="02020603050405020304" pitchFamily="18" charset="0"/>
                        <a:ea typeface="新細明體" panose="02020300000000000000" pitchFamily="18"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1" baseline="0" dirty="0" smtClean="0">
                          <a:latin typeface="Times New Roman" panose="02020603050405020304" pitchFamily="18" charset="0"/>
                          <a:ea typeface="新細明體" panose="02020300000000000000" pitchFamily="18" charset="-120"/>
                        </a:rPr>
                        <a:t>31</a:t>
                      </a:r>
                      <a:endParaRPr lang="zh-TW" altLang="en-US" sz="2800" b="1" baseline="0" dirty="0">
                        <a:latin typeface="Times New Roman" panose="02020603050405020304" pitchFamily="18" charset="0"/>
                        <a:ea typeface="新細明體" panose="02020300000000000000" pitchFamily="18" charset="-120"/>
                      </a:endParaRPr>
                    </a:p>
                  </a:txBody>
                  <a:tcPr/>
                </a:tc>
              </a:tr>
              <a:tr h="5228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baseline="0" dirty="0" smtClean="0">
                          <a:latin typeface="Times New Roman" panose="02020603050405020304" pitchFamily="18" charset="0"/>
                          <a:ea typeface="新細明體" panose="02020300000000000000" pitchFamily="18" charset="-120"/>
                        </a:rPr>
                        <a:t>不通過</a:t>
                      </a:r>
                    </a:p>
                  </a:txBody>
                  <a:tcPr/>
                </a:tc>
                <a:tc>
                  <a:txBody>
                    <a:bodyPr/>
                    <a:lstStyle/>
                    <a:p>
                      <a:pPr algn="ctr"/>
                      <a:r>
                        <a:rPr lang="en-US" altLang="zh-TW" sz="2800" b="1" baseline="0" dirty="0" smtClean="0">
                          <a:latin typeface="Times New Roman" panose="02020603050405020304" pitchFamily="18" charset="0"/>
                          <a:ea typeface="新細明體" panose="02020300000000000000" pitchFamily="18" charset="-120"/>
                        </a:rPr>
                        <a:t>10</a:t>
                      </a:r>
                    </a:p>
                  </a:txBody>
                  <a:tcPr/>
                </a:tc>
                <a:tc>
                  <a:txBody>
                    <a:bodyPr/>
                    <a:lstStyle/>
                    <a:p>
                      <a:pPr algn="ctr"/>
                      <a:r>
                        <a:rPr lang="en-US" altLang="zh-TW" sz="2800" b="1" baseline="0" dirty="0" smtClean="0">
                          <a:latin typeface="Times New Roman" panose="02020603050405020304" pitchFamily="18" charset="0"/>
                          <a:ea typeface="新細明體" panose="02020300000000000000" pitchFamily="18" charset="-120"/>
                        </a:rPr>
                        <a:t>4</a:t>
                      </a:r>
                      <a:endParaRPr lang="zh-TW" altLang="en-US" sz="2800" b="1" baseline="0" dirty="0">
                        <a:latin typeface="Times New Roman" panose="02020603050405020304" pitchFamily="18" charset="0"/>
                        <a:ea typeface="新細明體" panose="02020300000000000000" pitchFamily="18"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1" baseline="0" dirty="0" smtClean="0">
                          <a:latin typeface="Times New Roman" panose="02020603050405020304" pitchFamily="18" charset="0"/>
                          <a:ea typeface="新細明體" panose="02020300000000000000" pitchFamily="18" charset="-120"/>
                        </a:rPr>
                        <a:t>1</a:t>
                      </a:r>
                      <a:endParaRPr lang="zh-TW" altLang="en-US" sz="2800" b="1" baseline="0" dirty="0">
                        <a:latin typeface="Times New Roman" panose="02020603050405020304" pitchFamily="18" charset="0"/>
                        <a:ea typeface="新細明體" panose="02020300000000000000" pitchFamily="18"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1" baseline="0" dirty="0" smtClean="0">
                          <a:latin typeface="Times New Roman" panose="02020603050405020304" pitchFamily="18" charset="0"/>
                          <a:ea typeface="新細明體" panose="02020300000000000000" pitchFamily="18" charset="-120"/>
                        </a:rPr>
                        <a:t>0</a:t>
                      </a:r>
                      <a:endParaRPr lang="zh-TW" altLang="en-US" sz="2800" b="1" baseline="0" dirty="0">
                        <a:latin typeface="Times New Roman" panose="02020603050405020304" pitchFamily="18" charset="0"/>
                        <a:ea typeface="新細明體" panose="02020300000000000000" pitchFamily="18"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1" baseline="0" dirty="0" smtClean="0">
                          <a:latin typeface="Times New Roman" panose="02020603050405020304" pitchFamily="18" charset="0"/>
                          <a:ea typeface="新細明體" panose="02020300000000000000" pitchFamily="18" charset="-120"/>
                        </a:rPr>
                        <a:t>15</a:t>
                      </a:r>
                      <a:endParaRPr lang="zh-TW" altLang="en-US" sz="2800" b="1" baseline="0" dirty="0">
                        <a:latin typeface="Times New Roman" panose="02020603050405020304" pitchFamily="18" charset="0"/>
                        <a:ea typeface="新細明體" panose="02020300000000000000" pitchFamily="18" charset="-120"/>
                      </a:endParaRPr>
                    </a:p>
                  </a:txBody>
                  <a:tcPr/>
                </a:tc>
              </a:tr>
              <a:tr h="5228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baseline="0" dirty="0" smtClean="0">
                          <a:latin typeface="Times New Roman" panose="02020603050405020304" pitchFamily="18" charset="0"/>
                          <a:ea typeface="新細明體" panose="02020300000000000000" pitchFamily="18" charset="-120"/>
                        </a:rPr>
                        <a:t>合計</a:t>
                      </a:r>
                    </a:p>
                  </a:txBody>
                  <a:tcPr/>
                </a:tc>
                <a:tc>
                  <a:txBody>
                    <a:bodyPr/>
                    <a:lstStyle/>
                    <a:p>
                      <a:pPr algn="ctr"/>
                      <a:r>
                        <a:rPr lang="en-US" altLang="zh-TW" sz="2800" b="1" baseline="0" dirty="0" smtClean="0">
                          <a:latin typeface="Times New Roman" panose="02020603050405020304" pitchFamily="18" charset="0"/>
                          <a:ea typeface="新細明體" panose="02020300000000000000" pitchFamily="18" charset="-120"/>
                        </a:rPr>
                        <a:t>18</a:t>
                      </a:r>
                    </a:p>
                  </a:txBody>
                  <a:tcPr/>
                </a:tc>
                <a:tc>
                  <a:txBody>
                    <a:bodyPr/>
                    <a:lstStyle/>
                    <a:p>
                      <a:pPr algn="ctr"/>
                      <a:r>
                        <a:rPr lang="en-US" altLang="zh-TW" sz="2800" b="1" baseline="0" dirty="0" smtClean="0">
                          <a:latin typeface="Times New Roman" panose="02020603050405020304" pitchFamily="18" charset="0"/>
                          <a:ea typeface="新細明體" panose="02020300000000000000" pitchFamily="18" charset="-120"/>
                        </a:rPr>
                        <a:t>14</a:t>
                      </a:r>
                      <a:endParaRPr lang="zh-TW" altLang="en-US" sz="2800" b="1" baseline="0" dirty="0">
                        <a:latin typeface="Times New Roman" panose="02020603050405020304" pitchFamily="18" charset="0"/>
                        <a:ea typeface="新細明體" panose="02020300000000000000" pitchFamily="18"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1" baseline="0" dirty="0" smtClean="0">
                          <a:latin typeface="Times New Roman" panose="02020603050405020304" pitchFamily="18" charset="0"/>
                          <a:ea typeface="新細明體" panose="02020300000000000000" pitchFamily="18" charset="-120"/>
                        </a:rPr>
                        <a:t>12</a:t>
                      </a:r>
                      <a:endParaRPr lang="zh-TW" altLang="en-US" sz="2800" b="1" baseline="0" dirty="0">
                        <a:latin typeface="Times New Roman" panose="02020603050405020304" pitchFamily="18" charset="0"/>
                        <a:ea typeface="新細明體" panose="02020300000000000000" pitchFamily="18"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1" baseline="0" dirty="0" smtClean="0">
                          <a:latin typeface="Times New Roman" panose="02020603050405020304" pitchFamily="18" charset="0"/>
                          <a:ea typeface="新細明體" panose="02020300000000000000" pitchFamily="18" charset="-120"/>
                        </a:rPr>
                        <a:t>2</a:t>
                      </a:r>
                      <a:endParaRPr lang="zh-TW" altLang="en-US" sz="2800" b="1" baseline="0" dirty="0">
                        <a:latin typeface="Times New Roman" panose="02020603050405020304" pitchFamily="18" charset="0"/>
                        <a:ea typeface="新細明體" panose="02020300000000000000" pitchFamily="18"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1" baseline="0" dirty="0" smtClean="0">
                          <a:latin typeface="Times New Roman" panose="02020603050405020304" pitchFamily="18" charset="0"/>
                          <a:ea typeface="新細明體" panose="02020300000000000000" pitchFamily="18" charset="-120"/>
                        </a:rPr>
                        <a:t>46</a:t>
                      </a:r>
                      <a:endParaRPr lang="zh-TW" altLang="en-US" sz="2800" b="1" baseline="0" dirty="0">
                        <a:latin typeface="Times New Roman" panose="02020603050405020304" pitchFamily="18" charset="0"/>
                        <a:ea typeface="新細明體" panose="02020300000000000000" pitchFamily="18" charset="-120"/>
                      </a:endParaRPr>
                    </a:p>
                  </a:txBody>
                  <a:tcPr/>
                </a:tc>
              </a:tr>
              <a:tr h="606266">
                <a:tc>
                  <a:txBody>
                    <a:bodyPr/>
                    <a:lstStyle/>
                    <a:p>
                      <a:pPr algn="ctr"/>
                      <a:r>
                        <a:rPr lang="zh-TW" altLang="en-US" sz="2800" b="1" baseline="0" dirty="0" smtClean="0">
                          <a:latin typeface="Times New Roman" panose="02020603050405020304" pitchFamily="18" charset="0"/>
                          <a:ea typeface="新細明體" panose="02020300000000000000" pitchFamily="18" charset="-120"/>
                        </a:rPr>
                        <a:t>通過率</a:t>
                      </a:r>
                    </a:p>
                    <a:p>
                      <a:pPr algn="ctr"/>
                      <a:r>
                        <a:rPr lang="zh-TW" altLang="en-US" sz="2800" b="1" baseline="0" dirty="0" smtClean="0">
                          <a:latin typeface="Times New Roman" panose="02020603050405020304" pitchFamily="18" charset="0"/>
                          <a:ea typeface="新細明體" panose="02020300000000000000" pitchFamily="18" charset="-120"/>
                        </a:rPr>
                        <a:t>（ </a:t>
                      </a:r>
                      <a:r>
                        <a:rPr lang="en-US" altLang="zh-TW" sz="2800" b="1" baseline="0" dirty="0" smtClean="0">
                          <a:latin typeface="Times New Roman" panose="02020603050405020304" pitchFamily="18" charset="0"/>
                          <a:ea typeface="新細明體" panose="02020300000000000000" pitchFamily="18" charset="-120"/>
                        </a:rPr>
                        <a:t>﹪ </a:t>
                      </a:r>
                      <a:r>
                        <a:rPr lang="zh-TW" altLang="en-US" sz="2800" b="1" baseline="0" dirty="0" smtClean="0">
                          <a:latin typeface="Times New Roman" panose="02020603050405020304" pitchFamily="18" charset="0"/>
                          <a:ea typeface="新細明體" panose="02020300000000000000" pitchFamily="18" charset="-120"/>
                        </a:rPr>
                        <a:t>）</a:t>
                      </a:r>
                    </a:p>
                  </a:txBody>
                  <a:tcPr/>
                </a:tc>
                <a:tc>
                  <a:txBody>
                    <a:bodyPr/>
                    <a:lstStyle/>
                    <a:p>
                      <a:pPr algn="ctr"/>
                      <a:r>
                        <a:rPr lang="en-US" altLang="zh-TW" sz="2800" b="1" baseline="0" dirty="0" smtClean="0">
                          <a:latin typeface="Times New Roman" panose="02020603050405020304" pitchFamily="18" charset="0"/>
                          <a:ea typeface="新細明體" panose="02020300000000000000" pitchFamily="18" charset="-120"/>
                        </a:rPr>
                        <a:t>44.44</a:t>
                      </a:r>
                    </a:p>
                    <a:p>
                      <a:pPr algn="ctr"/>
                      <a:endParaRPr lang="en-US" altLang="zh-TW" sz="2800" b="1" baseline="0" dirty="0" smtClean="0">
                        <a:latin typeface="Times New Roman" panose="02020603050405020304" pitchFamily="18" charset="0"/>
                        <a:ea typeface="新細明體" panose="02020300000000000000" pitchFamily="18" charset="-120"/>
                      </a:endParaRPr>
                    </a:p>
                  </a:txBody>
                  <a:tcPr/>
                </a:tc>
                <a:tc>
                  <a:txBody>
                    <a:bodyPr/>
                    <a:lstStyle/>
                    <a:p>
                      <a:pPr algn="ctr"/>
                      <a:r>
                        <a:rPr lang="en-US" altLang="zh-TW" sz="2800" b="1" baseline="0" dirty="0" smtClean="0">
                          <a:latin typeface="Times New Roman" panose="02020603050405020304" pitchFamily="18" charset="0"/>
                          <a:ea typeface="新細明體" panose="02020300000000000000" pitchFamily="18" charset="-120"/>
                        </a:rPr>
                        <a:t>71.42</a:t>
                      </a:r>
                    </a:p>
                    <a:p>
                      <a:pPr algn="ctr"/>
                      <a:endParaRPr lang="zh-TW" altLang="en-US" sz="2800" b="1" baseline="0" dirty="0">
                        <a:latin typeface="Times New Roman" panose="02020603050405020304" pitchFamily="18" charset="0"/>
                        <a:ea typeface="新細明體" panose="02020300000000000000" pitchFamily="18" charset="-120"/>
                      </a:endParaRPr>
                    </a:p>
                  </a:txBody>
                  <a:tcPr/>
                </a:tc>
                <a:tc>
                  <a:txBody>
                    <a:bodyPr/>
                    <a:lstStyle/>
                    <a:p>
                      <a:pPr algn="ctr"/>
                      <a:r>
                        <a:rPr lang="en-US" altLang="zh-TW" sz="2800" b="1" baseline="0" dirty="0" smtClean="0">
                          <a:latin typeface="Times New Roman" panose="02020603050405020304" pitchFamily="18" charset="0"/>
                          <a:ea typeface="新細明體" panose="02020300000000000000" pitchFamily="18" charset="-120"/>
                        </a:rPr>
                        <a:t>91.66</a:t>
                      </a:r>
                    </a:p>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800" b="1" baseline="0" dirty="0">
                        <a:latin typeface="Times New Roman" panose="02020603050405020304" pitchFamily="18" charset="0"/>
                        <a:ea typeface="新細明體" panose="02020300000000000000" pitchFamily="18" charset="-120"/>
                      </a:endParaRPr>
                    </a:p>
                  </a:txBody>
                  <a:tcPr/>
                </a:tc>
                <a:tc>
                  <a:txBody>
                    <a:bodyPr/>
                    <a:lstStyle/>
                    <a:p>
                      <a:pPr algn="ctr"/>
                      <a:r>
                        <a:rPr lang="en-US" altLang="zh-TW" sz="2800" b="1" baseline="0" dirty="0" smtClean="0">
                          <a:latin typeface="Times New Roman" panose="02020603050405020304" pitchFamily="18" charset="0"/>
                          <a:ea typeface="新細明體" panose="02020300000000000000" pitchFamily="18" charset="-120"/>
                        </a:rPr>
                        <a:t>100</a:t>
                      </a:r>
                    </a:p>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800" b="1" baseline="0" dirty="0">
                        <a:latin typeface="Times New Roman" panose="02020603050405020304" pitchFamily="18" charset="0"/>
                        <a:ea typeface="新細明體" panose="02020300000000000000" pitchFamily="18"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1" baseline="0" dirty="0" smtClean="0">
                          <a:latin typeface="Times New Roman" panose="02020603050405020304" pitchFamily="18" charset="0"/>
                          <a:ea typeface="新細明體" panose="02020300000000000000" pitchFamily="18" charset="-120"/>
                        </a:rPr>
                        <a:t>67.39</a:t>
                      </a:r>
                      <a:endParaRPr lang="zh-TW" altLang="en-US" sz="2800" b="1" baseline="0" dirty="0" smtClean="0">
                        <a:latin typeface="Times New Roman" panose="02020603050405020304" pitchFamily="18" charset="0"/>
                        <a:ea typeface="新細明體" panose="02020300000000000000" pitchFamily="18" charset="-12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800" b="1" baseline="0" dirty="0">
                        <a:latin typeface="Times New Roman" panose="02020603050405020304" pitchFamily="18" charset="0"/>
                        <a:ea typeface="新細明體" panose="02020300000000000000" pitchFamily="18" charset="-120"/>
                      </a:endParaRPr>
                    </a:p>
                  </a:txBody>
                  <a:tcPr/>
                </a:tc>
              </a:tr>
            </a:tbl>
          </a:graphicData>
        </a:graphic>
      </p:graphicFrame>
      <p:sp>
        <p:nvSpPr>
          <p:cNvPr id="4" name="投影片編號版面配置區 3"/>
          <p:cNvSpPr>
            <a:spLocks noGrp="1"/>
          </p:cNvSpPr>
          <p:nvPr>
            <p:ph type="sldNum" sz="quarter" idx="12"/>
          </p:nvPr>
        </p:nvSpPr>
        <p:spPr/>
        <p:txBody>
          <a:bodyPr/>
          <a:lstStyle/>
          <a:p>
            <a:pPr>
              <a:defRPr/>
            </a:pPr>
            <a:fld id="{349B6D30-2542-49AA-9C4D-E59A7C3159BD}" type="slidenum">
              <a:rPr lang="zh-TW" altLang="en-US" smtClean="0"/>
              <a:pPr>
                <a:defRPr/>
              </a:pPr>
              <a:t>16</a:t>
            </a:fld>
            <a:endParaRPr lang="en-US" altLang="zh-TW"/>
          </a:p>
        </p:txBody>
      </p:sp>
    </p:spTree>
    <p:extLst>
      <p:ext uri="{BB962C8B-B14F-4D97-AF65-F5344CB8AC3E}">
        <p14:creationId xmlns:p14="http://schemas.microsoft.com/office/powerpoint/2010/main" val="34723706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908720"/>
            <a:ext cx="8568952" cy="1080120"/>
          </a:xfrm>
        </p:spPr>
        <p:txBody>
          <a:bodyPr/>
          <a:lstStyle/>
          <a:p>
            <a:pPr algn="ctr"/>
            <a:r>
              <a:rPr lang="en-US" altLang="zh-TW" b="1" dirty="0">
                <a:solidFill>
                  <a:schemeClr val="tx1"/>
                </a:solidFill>
                <a:latin typeface="Times New Roman" panose="02020603050405020304" pitchFamily="18" charset="0"/>
                <a:ea typeface="新細明體" pitchFamily="18" charset="-120"/>
              </a:rPr>
              <a:t>101</a:t>
            </a:r>
            <a:r>
              <a:rPr lang="zh-TW" altLang="en-US" b="1" dirty="0">
                <a:solidFill>
                  <a:schemeClr val="tx1"/>
                </a:solidFill>
                <a:latin typeface="Times New Roman" panose="02020603050405020304" pitchFamily="18" charset="0"/>
                <a:ea typeface="新細明體" pitchFamily="18" charset="-120"/>
              </a:rPr>
              <a:t>學年度 自審學校技術報告送審通過人數</a:t>
            </a: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596227156"/>
              </p:ext>
            </p:extLst>
          </p:nvPr>
        </p:nvGraphicFramePr>
        <p:xfrm>
          <a:off x="583970" y="2492896"/>
          <a:ext cx="7920881" cy="1084325"/>
        </p:xfrm>
        <a:graphic>
          <a:graphicData uri="http://schemas.openxmlformats.org/drawingml/2006/table">
            <a:tbl>
              <a:tblPr firstRow="1" bandRow="1">
                <a:tableStyleId>{5940675A-B579-460E-94D1-54222C63F5DA}</a:tableStyleId>
              </a:tblPr>
              <a:tblGrid>
                <a:gridCol w="1656184"/>
                <a:gridCol w="1152128"/>
                <a:gridCol w="1296144"/>
                <a:gridCol w="1656184"/>
                <a:gridCol w="1080120"/>
                <a:gridCol w="1080121"/>
              </a:tblGrid>
              <a:tr h="561468">
                <a:tc>
                  <a:txBody>
                    <a:bodyPr/>
                    <a:lstStyle/>
                    <a:p>
                      <a:pPr algn="ctr"/>
                      <a:r>
                        <a:rPr kumimoji="0" lang="zh-TW" altLang="en-US" sz="2800" b="1" i="0" u="none" strike="noStrike" kern="1200" baseline="0" dirty="0" smtClean="0">
                          <a:solidFill>
                            <a:schemeClr val="tx1"/>
                          </a:solidFill>
                          <a:latin typeface="Times New Roman" panose="02020603050405020304" pitchFamily="18" charset="0"/>
                          <a:ea typeface="新細明體" panose="02020300000000000000" pitchFamily="18" charset="-120"/>
                          <a:cs typeface="+mn-cs"/>
                        </a:rPr>
                        <a:t>送審結果</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zh-TW" altLang="en-US" sz="2800" b="1" i="0" u="none" strike="noStrike" kern="1200" baseline="0" dirty="0" smtClean="0">
                          <a:solidFill>
                            <a:schemeClr val="tx1"/>
                          </a:solidFill>
                          <a:latin typeface="Times New Roman" panose="02020603050405020304" pitchFamily="18" charset="0"/>
                          <a:ea typeface="新細明體" panose="02020300000000000000" pitchFamily="18" charset="-120"/>
                          <a:cs typeface="+mn-cs"/>
                        </a:rPr>
                        <a:t>教授</a:t>
                      </a:r>
                      <a:endParaRPr lang="zh-TW" altLang="en-US" sz="2800" b="1" baseline="0" dirty="0">
                        <a:latin typeface="Times New Roman" panose="02020603050405020304" pitchFamily="18" charset="0"/>
                        <a:ea typeface="新細明體" panose="02020300000000000000" pitchFamily="18"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zh-TW" altLang="en-US" sz="2800" b="1" i="0" u="none" strike="noStrike" kern="1200" baseline="0" dirty="0" smtClean="0">
                          <a:solidFill>
                            <a:schemeClr val="tx1"/>
                          </a:solidFill>
                          <a:latin typeface="Times New Roman" panose="02020603050405020304" pitchFamily="18" charset="0"/>
                          <a:ea typeface="新細明體" panose="02020300000000000000" pitchFamily="18" charset="-120"/>
                          <a:cs typeface="+mn-cs"/>
                        </a:rPr>
                        <a:t>副教授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zh-TW" altLang="en-US" sz="2800" b="1" i="0" u="none" strike="noStrike" kern="1200" baseline="0" dirty="0" smtClean="0">
                          <a:solidFill>
                            <a:schemeClr val="tx1"/>
                          </a:solidFill>
                          <a:latin typeface="Times New Roman" panose="02020603050405020304" pitchFamily="18" charset="0"/>
                          <a:ea typeface="新細明體" panose="02020300000000000000" pitchFamily="18" charset="-120"/>
                          <a:cs typeface="+mn-cs"/>
                        </a:rPr>
                        <a:t>助理教授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zh-TW" altLang="en-US" sz="2800" b="1" i="0" u="none" strike="noStrike" kern="1200" baseline="0" dirty="0" smtClean="0">
                          <a:solidFill>
                            <a:schemeClr val="tx1"/>
                          </a:solidFill>
                          <a:latin typeface="Times New Roman" panose="02020603050405020304" pitchFamily="18" charset="0"/>
                          <a:ea typeface="新細明體" panose="02020300000000000000" pitchFamily="18" charset="-120"/>
                          <a:cs typeface="+mn-cs"/>
                        </a:rPr>
                        <a:t>講師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baseline="0" dirty="0" smtClean="0">
                          <a:solidFill>
                            <a:schemeClr val="tx1"/>
                          </a:solidFill>
                          <a:latin typeface="Times New Roman" panose="02020603050405020304" pitchFamily="18" charset="0"/>
                          <a:ea typeface="新細明體" panose="02020300000000000000" pitchFamily="18" charset="-120"/>
                          <a:cs typeface="+mn-cs"/>
                        </a:rPr>
                        <a:t>總計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2857">
                <a:tc>
                  <a:txBody>
                    <a:bodyPr/>
                    <a:lstStyle/>
                    <a:p>
                      <a:pPr algn="ctr"/>
                      <a:r>
                        <a:rPr lang="zh-TW" altLang="en-US" sz="2800" b="1" baseline="0" dirty="0" smtClean="0">
                          <a:latin typeface="Times New Roman" panose="02020603050405020304" pitchFamily="18" charset="0"/>
                          <a:ea typeface="新細明體" panose="02020300000000000000" pitchFamily="18" charset="-120"/>
                        </a:rPr>
                        <a:t>通過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1" baseline="0" dirty="0" smtClean="0">
                          <a:latin typeface="Times New Roman" panose="02020603050405020304" pitchFamily="18" charset="0"/>
                          <a:ea typeface="新細明體" panose="02020300000000000000" pitchFamily="18" charset="-12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1" baseline="0" dirty="0" smtClean="0">
                          <a:latin typeface="Times New Roman" panose="02020603050405020304" pitchFamily="18" charset="0"/>
                          <a:ea typeface="新細明體" panose="02020300000000000000" pitchFamily="18" charset="-120"/>
                        </a:rPr>
                        <a:t>5</a:t>
                      </a:r>
                      <a:endParaRPr lang="zh-TW" altLang="en-US" sz="2800" b="1" baseline="0" dirty="0">
                        <a:latin typeface="Times New Roman" panose="02020603050405020304" pitchFamily="18" charset="0"/>
                        <a:ea typeface="新細明體" panose="02020300000000000000" pitchFamily="18"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1" baseline="0" dirty="0" smtClean="0">
                          <a:latin typeface="Times New Roman" panose="02020603050405020304" pitchFamily="18" charset="0"/>
                          <a:ea typeface="新細明體" panose="02020300000000000000" pitchFamily="18" charset="-120"/>
                        </a:rPr>
                        <a:t>1</a:t>
                      </a:r>
                      <a:endParaRPr lang="zh-TW" altLang="en-US" sz="2800" b="1" baseline="0" dirty="0">
                        <a:latin typeface="Times New Roman" panose="02020603050405020304" pitchFamily="18" charset="0"/>
                        <a:ea typeface="新細明體" panose="02020300000000000000" pitchFamily="18"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1" baseline="0" dirty="0" smtClean="0">
                          <a:latin typeface="Times New Roman" panose="02020603050405020304" pitchFamily="18" charset="0"/>
                          <a:ea typeface="新細明體" panose="02020300000000000000" pitchFamily="18" charset="-120"/>
                        </a:rPr>
                        <a:t>0</a:t>
                      </a:r>
                      <a:endParaRPr lang="zh-TW" altLang="en-US" sz="2800" b="1" baseline="0" dirty="0">
                        <a:latin typeface="Times New Roman" panose="02020603050405020304" pitchFamily="18" charset="0"/>
                        <a:ea typeface="新細明體" panose="02020300000000000000" pitchFamily="18"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1" baseline="0" dirty="0" smtClean="0">
                          <a:latin typeface="Times New Roman" panose="02020603050405020304" pitchFamily="18" charset="0"/>
                          <a:ea typeface="新細明體" panose="02020300000000000000" pitchFamily="18" charset="-120"/>
                        </a:rPr>
                        <a:t>10</a:t>
                      </a:r>
                      <a:endParaRPr lang="zh-TW" altLang="en-US" sz="2800" b="1" baseline="0" dirty="0">
                        <a:latin typeface="Times New Roman" panose="02020603050405020304" pitchFamily="18" charset="0"/>
                        <a:ea typeface="新細明體" panose="02020300000000000000" pitchFamily="18"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投影片編號版面配置區 3"/>
          <p:cNvSpPr>
            <a:spLocks noGrp="1"/>
          </p:cNvSpPr>
          <p:nvPr>
            <p:ph type="sldNum" sz="quarter" idx="12"/>
          </p:nvPr>
        </p:nvSpPr>
        <p:spPr/>
        <p:txBody>
          <a:bodyPr/>
          <a:lstStyle/>
          <a:p>
            <a:pPr>
              <a:defRPr/>
            </a:pPr>
            <a:fld id="{349B6D30-2542-49AA-9C4D-E59A7C3159BD}" type="slidenum">
              <a:rPr lang="zh-TW" altLang="en-US" smtClean="0"/>
              <a:pPr>
                <a:defRPr/>
              </a:pPr>
              <a:t>17</a:t>
            </a:fld>
            <a:endParaRPr lang="en-US" altLang="zh-TW"/>
          </a:p>
        </p:txBody>
      </p:sp>
      <p:sp>
        <p:nvSpPr>
          <p:cNvPr id="9" name="文字方塊 8"/>
          <p:cNvSpPr txBox="1"/>
          <p:nvPr/>
        </p:nvSpPr>
        <p:spPr>
          <a:xfrm>
            <a:off x="611560" y="4221088"/>
            <a:ext cx="8064896" cy="400110"/>
          </a:xfrm>
          <a:prstGeom prst="rect">
            <a:avLst/>
          </a:prstGeom>
          <a:noFill/>
        </p:spPr>
        <p:txBody>
          <a:bodyPr wrap="square" rtlCol="0">
            <a:spAutoFit/>
          </a:bodyPr>
          <a:lstStyle/>
          <a:p>
            <a:r>
              <a:rPr lang="zh-TW" altLang="en-US" sz="2000" b="1" dirty="0">
                <a:latin typeface="Times New Roman" panose="02020603050405020304" pitchFamily="18" charset="0"/>
                <a:ea typeface="新細明體" panose="02020500000000000000" pitchFamily="18" charset="-120"/>
              </a:rPr>
              <a:t>資料</a:t>
            </a:r>
            <a:r>
              <a:rPr lang="zh-TW" altLang="en-US" sz="2000" b="1" dirty="0" smtClean="0">
                <a:latin typeface="Times New Roman" panose="02020603050405020304" pitchFamily="18" charset="0"/>
                <a:ea typeface="新細明體" panose="02020500000000000000" pitchFamily="18" charset="-120"/>
              </a:rPr>
              <a:t>來源</a:t>
            </a:r>
            <a:r>
              <a:rPr lang="en-US" altLang="zh-TW" sz="2000" b="1" dirty="0" smtClean="0">
                <a:latin typeface="Times New Roman" panose="02020603050405020304" pitchFamily="18" charset="0"/>
                <a:ea typeface="新細明體" panose="02020500000000000000" pitchFamily="18" charset="-120"/>
              </a:rPr>
              <a:t>:</a:t>
            </a:r>
            <a:r>
              <a:rPr lang="zh-TW" altLang="en-US" sz="2000" b="1" dirty="0">
                <a:latin typeface="Times New Roman" panose="02020603050405020304" pitchFamily="18" charset="0"/>
                <a:ea typeface="新細明體" panose="02020500000000000000" pitchFamily="18" charset="-120"/>
              </a:rPr>
              <a:t>自教育部高教司 專門委員王明源專題演講</a:t>
            </a:r>
            <a:r>
              <a:rPr lang="zh-TW" altLang="en-US" sz="2000" b="1" dirty="0" smtClean="0">
                <a:latin typeface="Times New Roman" panose="02020603050405020304" pitchFamily="18" charset="0"/>
                <a:ea typeface="新細明體" panose="02020500000000000000" pitchFamily="18" charset="-120"/>
              </a:rPr>
              <a:t>稿</a:t>
            </a:r>
            <a:r>
              <a:rPr lang="en-US" altLang="zh-TW" sz="2000" b="1" dirty="0" smtClean="0">
                <a:latin typeface="Times New Roman" panose="02020603050405020304" pitchFamily="18" charset="0"/>
                <a:ea typeface="新細明體" panose="02020500000000000000" pitchFamily="18" charset="-120"/>
              </a:rPr>
              <a:t>---</a:t>
            </a:r>
            <a:r>
              <a:rPr lang="zh-TW" altLang="en-US" sz="2000" b="1" dirty="0" smtClean="0">
                <a:latin typeface="Times New Roman" panose="02020603050405020304" pitchFamily="18" charset="0"/>
                <a:ea typeface="新細明體" panose="02020500000000000000" pitchFamily="18" charset="-120"/>
              </a:rPr>
              <a:t>文藻</a:t>
            </a:r>
            <a:r>
              <a:rPr lang="en-US" altLang="zh-TW" sz="2000" b="1" dirty="0" smtClean="0">
                <a:latin typeface="Times New Roman" panose="02020603050405020304" pitchFamily="18" charset="0"/>
                <a:ea typeface="新細明體" panose="02020500000000000000" pitchFamily="18" charset="-120"/>
              </a:rPr>
              <a:t>102.12.13</a:t>
            </a:r>
            <a:endParaRPr lang="zh-TW" altLang="en-US" sz="2000" b="1" dirty="0">
              <a:latin typeface="Times New Roman" panose="02020603050405020304" pitchFamily="18" charset="0"/>
              <a:ea typeface="新細明體" panose="02020500000000000000" pitchFamily="18" charset="-120"/>
            </a:endParaRPr>
          </a:p>
        </p:txBody>
      </p:sp>
    </p:spTree>
    <p:extLst>
      <p:ext uri="{BB962C8B-B14F-4D97-AF65-F5344CB8AC3E}">
        <p14:creationId xmlns:p14="http://schemas.microsoft.com/office/powerpoint/2010/main" val="25859139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836712"/>
            <a:ext cx="8229600" cy="1066800"/>
          </a:xfrm>
        </p:spPr>
        <p:txBody>
          <a:bodyPr/>
          <a:lstStyle/>
          <a:p>
            <a:pPr algn="ctr"/>
            <a:r>
              <a:rPr lang="zh-TW" altLang="en-US" b="1" dirty="0" smtClean="0">
                <a:solidFill>
                  <a:schemeClr val="tx1"/>
                </a:solidFill>
                <a:latin typeface="新細明體" pitchFamily="18" charset="-120"/>
                <a:ea typeface="新細明體" pitchFamily="18" charset="-120"/>
              </a:rPr>
              <a:t>技術報告送審作業流程</a:t>
            </a:r>
            <a:endParaRPr lang="zh-TW" altLang="en-US" b="1" dirty="0">
              <a:solidFill>
                <a:schemeClr val="tx1"/>
              </a:solidFill>
              <a:latin typeface="新細明體" pitchFamily="18" charset="-120"/>
              <a:ea typeface="新細明體" pitchFamily="18" charset="-120"/>
            </a:endParaRPr>
          </a:p>
        </p:txBody>
      </p:sp>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7350" y="2268538"/>
            <a:ext cx="5829300" cy="4286250"/>
          </a:xfrm>
        </p:spPr>
      </p:pic>
      <p:sp>
        <p:nvSpPr>
          <p:cNvPr id="4" name="投影片編號版面配置區 3"/>
          <p:cNvSpPr>
            <a:spLocks noGrp="1"/>
          </p:cNvSpPr>
          <p:nvPr>
            <p:ph type="sldNum" sz="quarter" idx="12"/>
          </p:nvPr>
        </p:nvSpPr>
        <p:spPr/>
        <p:txBody>
          <a:bodyPr/>
          <a:lstStyle/>
          <a:p>
            <a:pPr>
              <a:defRPr/>
            </a:pPr>
            <a:fld id="{349B6D30-2542-49AA-9C4D-E59A7C3159BD}" type="slidenum">
              <a:rPr lang="zh-TW" altLang="en-US" smtClean="0"/>
              <a:pPr>
                <a:defRPr/>
              </a:pPr>
              <a:t>18</a:t>
            </a:fld>
            <a:endParaRPr lang="en-US" altLang="zh-TW"/>
          </a:p>
        </p:txBody>
      </p:sp>
    </p:spTree>
    <p:extLst>
      <p:ext uri="{BB962C8B-B14F-4D97-AF65-F5344CB8AC3E}">
        <p14:creationId xmlns:p14="http://schemas.microsoft.com/office/powerpoint/2010/main" val="2166450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836712"/>
            <a:ext cx="8229600" cy="1512168"/>
          </a:xfrm>
        </p:spPr>
        <p:txBody>
          <a:bodyPr/>
          <a:lstStyle/>
          <a:p>
            <a:pPr algn="ctr"/>
            <a:r>
              <a:rPr lang="zh-TW" altLang="en-US" sz="3200" b="1" dirty="0">
                <a:solidFill>
                  <a:schemeClr val="tx1"/>
                </a:solidFill>
                <a:latin typeface="新細明體" pitchFamily="18" charset="-120"/>
                <a:ea typeface="新細明體" pitchFamily="18" charset="-120"/>
              </a:rPr>
              <a:t>專科以上學校教師以技術或實務研發成果送審教師資格審查意見表</a:t>
            </a:r>
            <a:r>
              <a:rPr lang="en-US" altLang="zh-TW" sz="3200" b="1" dirty="0">
                <a:solidFill>
                  <a:schemeClr val="tx1"/>
                </a:solidFill>
                <a:latin typeface="新細明體" pitchFamily="18" charset="-120"/>
                <a:ea typeface="新細明體" pitchFamily="18" charset="-120"/>
              </a:rPr>
              <a:t>(</a:t>
            </a:r>
            <a:r>
              <a:rPr lang="zh-TW" altLang="en-US" sz="3200" b="1" dirty="0">
                <a:solidFill>
                  <a:schemeClr val="tx1"/>
                </a:solidFill>
                <a:latin typeface="新細明體" pitchFamily="18" charset="-120"/>
                <a:ea typeface="新細明體" pitchFamily="18" charset="-120"/>
              </a:rPr>
              <a:t>甲表</a:t>
            </a:r>
            <a:r>
              <a:rPr lang="en-US" altLang="zh-TW" sz="3200" b="1" dirty="0" smtClean="0">
                <a:solidFill>
                  <a:schemeClr val="tx1"/>
                </a:solidFill>
                <a:latin typeface="新細明體" pitchFamily="18" charset="-120"/>
                <a:ea typeface="新細明體" pitchFamily="18" charset="-120"/>
              </a:rPr>
              <a:t>)---</a:t>
            </a:r>
            <a:br>
              <a:rPr lang="en-US" altLang="zh-TW" sz="3200" b="1" dirty="0" smtClean="0">
                <a:solidFill>
                  <a:schemeClr val="tx1"/>
                </a:solidFill>
                <a:latin typeface="新細明體" pitchFamily="18" charset="-120"/>
                <a:ea typeface="新細明體" pitchFamily="18" charset="-120"/>
              </a:rPr>
            </a:br>
            <a:r>
              <a:rPr lang="zh-TW" altLang="en-US" sz="3200" b="1" dirty="0" smtClean="0">
                <a:solidFill>
                  <a:schemeClr val="tx1"/>
                </a:solidFill>
                <a:latin typeface="新細明體" pitchFamily="18" charset="-120"/>
                <a:ea typeface="新細明體" pitchFamily="18" charset="-120"/>
              </a:rPr>
              <a:t>技術報告送審評分項目</a:t>
            </a:r>
            <a:endParaRPr lang="zh-TW" altLang="en-US" sz="3200" b="1" dirty="0">
              <a:solidFill>
                <a:schemeClr val="tx1"/>
              </a:solidFill>
              <a:latin typeface="新細明體" pitchFamily="18" charset="-120"/>
              <a:ea typeface="新細明體" pitchFamily="18" charset="-120"/>
            </a:endParaRPr>
          </a:p>
        </p:txBody>
      </p:sp>
      <p:sp>
        <p:nvSpPr>
          <p:cNvPr id="4" name="投影片編號版面配置區 3"/>
          <p:cNvSpPr>
            <a:spLocks noGrp="1"/>
          </p:cNvSpPr>
          <p:nvPr>
            <p:ph type="sldNum" sz="quarter" idx="12"/>
          </p:nvPr>
        </p:nvSpPr>
        <p:spPr/>
        <p:txBody>
          <a:bodyPr/>
          <a:lstStyle/>
          <a:p>
            <a:pPr>
              <a:defRPr/>
            </a:pPr>
            <a:fld id="{349B6D30-2542-49AA-9C4D-E59A7C3159BD}" type="slidenum">
              <a:rPr lang="zh-TW" altLang="en-US" smtClean="0"/>
              <a:pPr>
                <a:defRPr/>
              </a:pPr>
              <a:t>19</a:t>
            </a:fld>
            <a:endParaRPr lang="en-US" altLang="zh-TW"/>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571285677"/>
              </p:ext>
            </p:extLst>
          </p:nvPr>
        </p:nvGraphicFramePr>
        <p:xfrm>
          <a:off x="251520" y="2420888"/>
          <a:ext cx="8424936" cy="3912408"/>
        </p:xfrm>
        <a:graphic>
          <a:graphicData uri="http://schemas.openxmlformats.org/drawingml/2006/table">
            <a:tbl>
              <a:tblPr firstRow="1" bandRow="1">
                <a:effectLst/>
                <a:tableStyleId>{5940675A-B579-460E-94D1-54222C63F5DA}</a:tableStyleId>
              </a:tblPr>
              <a:tblGrid>
                <a:gridCol w="1296144"/>
                <a:gridCol w="1728192"/>
                <a:gridCol w="1913424"/>
                <a:gridCol w="1645920"/>
                <a:gridCol w="1841256"/>
              </a:tblGrid>
              <a:tr h="2304256">
                <a:tc>
                  <a:txBody>
                    <a:bodyPr/>
                    <a:lstStyle/>
                    <a:p>
                      <a:pPr algn="ctr"/>
                      <a:endParaRPr kumimoji="0" lang="zh-TW" altLang="en-US" sz="1800" b="1" u="none" strike="noStrike" kern="1200" baseline="0" dirty="0" smtClean="0">
                        <a:latin typeface="Times New Roman" panose="02020603050405020304" pitchFamily="18" charset="0"/>
                        <a:ea typeface="新細明體" panose="02020500000000000000" pitchFamily="18" charset="-120"/>
                      </a:endParaRPr>
                    </a:p>
                    <a:p>
                      <a:pPr algn="ctr"/>
                      <a:r>
                        <a:rPr lang="zh-TW" altLang="en-US" sz="1800" b="1" u="none" strike="noStrike" baseline="0" dirty="0" smtClean="0">
                          <a:latin typeface="Times New Roman" panose="02020603050405020304" pitchFamily="18" charset="0"/>
                          <a:ea typeface="新細明體" panose="02020500000000000000" pitchFamily="18" charset="-120"/>
                        </a:rPr>
                        <a:t>項 目</a:t>
                      </a:r>
                    </a:p>
                    <a:p>
                      <a:pPr algn="ctr"/>
                      <a:endParaRPr lang="zh-TW" altLang="en-US" sz="1800" b="1" dirty="0">
                        <a:latin typeface="Times New Roman" panose="02020603050405020304" pitchFamily="18" charset="0"/>
                        <a:ea typeface="新細明體" panose="02020500000000000000" pitchFamily="18"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800" b="1" u="none" strike="noStrike" baseline="0" dirty="0" smtClean="0">
                          <a:latin typeface="Times New Roman" panose="02020603050405020304" pitchFamily="18" charset="0"/>
                          <a:ea typeface="新細明體" panose="02020500000000000000" pitchFamily="18" charset="-120"/>
                        </a:rPr>
                        <a:t>創作理念與學理基礎（研發主題之理念創新與所依據之基本學理）</a:t>
                      </a:r>
                    </a:p>
                    <a:p>
                      <a:pPr algn="ctr"/>
                      <a:endParaRPr lang="zh-TW" altLang="en-US" sz="1800" b="1" dirty="0">
                        <a:latin typeface="Times New Roman" panose="02020603050405020304" pitchFamily="18" charset="0"/>
                        <a:ea typeface="新細明體" panose="02020500000000000000" pitchFamily="18"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800" b="1" u="none" strike="noStrike" baseline="0" dirty="0" smtClean="0">
                          <a:latin typeface="Times New Roman" panose="02020603050405020304" pitchFamily="18" charset="0"/>
                          <a:ea typeface="新細明體" panose="02020500000000000000" pitchFamily="18" charset="-120"/>
                        </a:rPr>
                        <a:t>主題內容與方法技巧（研發主題之詳細內容、分析推理、技術創新或突破、試驗方法及文獻引用等）</a:t>
                      </a:r>
                    </a:p>
                    <a:p>
                      <a:pPr algn="ctr"/>
                      <a:endParaRPr lang="zh-TW" altLang="en-US" sz="1800" b="1" dirty="0">
                        <a:latin typeface="Times New Roman" panose="02020603050405020304" pitchFamily="18" charset="0"/>
                        <a:ea typeface="新細明體" panose="02020500000000000000" pitchFamily="18"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800" b="1" u="none" strike="noStrike" baseline="0" dirty="0" smtClean="0">
                          <a:latin typeface="Times New Roman" panose="02020603050405020304" pitchFamily="18" charset="0"/>
                          <a:ea typeface="新細明體" panose="02020500000000000000" pitchFamily="18" charset="-120"/>
                        </a:rPr>
                        <a:t>成果貢獻（研發成果之創新性、可行性、前瞻性或重要性，在實務應用上之價值及在該專業或產業之具體貢獻</a:t>
                      </a:r>
                      <a:r>
                        <a:rPr lang="zh-TW" altLang="en-US" sz="1800" b="1" u="none" strike="noStrike" baseline="0" dirty="0" smtClean="0">
                          <a:latin typeface="Times New Roman" panose="02020603050405020304" pitchFamily="18" charset="0"/>
                          <a:ea typeface="新細明體" panose="02020500000000000000" pitchFamily="18" charset="-120"/>
                        </a:rPr>
                        <a:t>）</a:t>
                      </a:r>
                      <a:endParaRPr lang="zh-TW" altLang="en-US" sz="1800" b="1" dirty="0">
                        <a:latin typeface="Times New Roman" panose="02020603050405020304" pitchFamily="18" charset="0"/>
                        <a:ea typeface="新細明體" panose="02020500000000000000" pitchFamily="18"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800" b="1" u="none" strike="noStrike" baseline="0" dirty="0" smtClean="0">
                          <a:latin typeface="Times New Roman" panose="02020603050405020304" pitchFamily="18" charset="0"/>
                          <a:ea typeface="新細明體" panose="02020500000000000000" pitchFamily="18" charset="-120"/>
                        </a:rPr>
                        <a:t>送審前</a:t>
                      </a:r>
                      <a:r>
                        <a:rPr lang="en-US" altLang="zh-TW" sz="1800" b="1" u="none" strike="noStrike" baseline="0" dirty="0" smtClean="0">
                          <a:latin typeface="Times New Roman" panose="02020603050405020304" pitchFamily="18" charset="0"/>
                          <a:ea typeface="新細明體" panose="02020500000000000000" pitchFamily="18" charset="-120"/>
                        </a:rPr>
                        <a:t>5</a:t>
                      </a:r>
                      <a:r>
                        <a:rPr lang="zh-TW" altLang="en-US" sz="1800" b="1" u="none" strike="noStrike" baseline="0" dirty="0" smtClean="0">
                          <a:latin typeface="Times New Roman" panose="02020603050405020304" pitchFamily="18" charset="0"/>
                          <a:ea typeface="新細明體" panose="02020500000000000000" pitchFamily="18" charset="-120"/>
                        </a:rPr>
                        <a:t>年內（參考作</a:t>
                      </a:r>
                      <a:r>
                        <a:rPr lang="en-US" altLang="zh-TW" sz="1800" b="1" u="none" strike="noStrike" baseline="0" dirty="0" smtClean="0">
                          <a:latin typeface="Times New Roman" panose="02020603050405020304" pitchFamily="18" charset="0"/>
                          <a:ea typeface="新細明體" panose="02020500000000000000" pitchFamily="18" charset="-120"/>
                        </a:rPr>
                        <a:t>7</a:t>
                      </a:r>
                      <a:r>
                        <a:rPr lang="zh-TW" altLang="en-US" sz="1800" b="1" u="none" strike="noStrike" baseline="0" dirty="0" smtClean="0">
                          <a:latin typeface="Times New Roman" panose="02020603050405020304" pitchFamily="18" charset="0"/>
                          <a:ea typeface="新細明體" panose="02020500000000000000" pitchFamily="18" charset="-120"/>
                        </a:rPr>
                        <a:t>年內）且前一等級至本次申請等級間之具體研發總成績教授</a:t>
                      </a:r>
                      <a:endParaRPr lang="zh-TW" altLang="en-US" sz="1800" b="1" dirty="0">
                        <a:latin typeface="Times New Roman" panose="02020603050405020304" pitchFamily="18" charset="0"/>
                        <a:ea typeface="新細明體" panose="02020500000000000000" pitchFamily="18"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2008">
                <a:tc>
                  <a:txBody>
                    <a:bodyPr/>
                    <a:lstStyle/>
                    <a:p>
                      <a:pPr algn="ctr"/>
                      <a:r>
                        <a:rPr lang="zh-TW" altLang="en-US" sz="1800" b="1" i="0" u="none" strike="noStrike" baseline="0" dirty="0" smtClean="0">
                          <a:latin typeface="Times New Roman" panose="02020603050405020304" pitchFamily="18" charset="0"/>
                          <a:ea typeface="新細明體" panose="02020500000000000000" pitchFamily="18" charset="-120"/>
                        </a:rPr>
                        <a:t>教授</a:t>
                      </a:r>
                      <a:endParaRPr lang="en-US" altLang="zh-TW" sz="1800" b="1" i="0" u="none" strike="noStrike" baseline="0" dirty="0" smtClean="0">
                        <a:latin typeface="Times New Roman" panose="02020603050405020304" pitchFamily="18" charset="0"/>
                        <a:ea typeface="新細明體" panose="02020500000000000000" pitchFamily="18"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800" b="1" i="0" u="none" strike="noStrike" baseline="0" dirty="0" smtClean="0">
                          <a:latin typeface="Times New Roman" panose="02020603050405020304" pitchFamily="18" charset="0"/>
                          <a:ea typeface="新細明體" panose="02020500000000000000" pitchFamily="18" charset="-12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800" b="1" i="0" u="none" strike="noStrike" baseline="0" dirty="0" smtClean="0">
                          <a:latin typeface="Times New Roman" panose="02020603050405020304" pitchFamily="18" charset="0"/>
                          <a:ea typeface="新細明體" panose="02020500000000000000" pitchFamily="18" charset="-12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800" b="1" i="0" u="none" strike="noStrike" baseline="0" dirty="0" smtClean="0">
                          <a:latin typeface="Times New Roman" panose="02020603050405020304" pitchFamily="18" charset="0"/>
                          <a:ea typeface="新細明體" panose="02020500000000000000" pitchFamily="18" charset="-12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800" b="1" i="0" u="none" strike="noStrike" baseline="0" dirty="0" smtClean="0">
                          <a:latin typeface="Times New Roman" panose="02020603050405020304" pitchFamily="18" charset="0"/>
                          <a:ea typeface="新細明體" panose="02020500000000000000" pitchFamily="18" charset="-120"/>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032">
                <a:tc>
                  <a:txBody>
                    <a:bodyPr/>
                    <a:lstStyle/>
                    <a:p>
                      <a:pPr algn="ctr"/>
                      <a:r>
                        <a:rPr lang="zh-TW" altLang="en-US" sz="1800" b="1" i="0" u="none" strike="noStrike" baseline="0" dirty="0" smtClean="0">
                          <a:latin typeface="Times New Roman" panose="02020603050405020304" pitchFamily="18" charset="0"/>
                          <a:ea typeface="新細明體" panose="02020500000000000000" pitchFamily="18" charset="-120"/>
                        </a:rPr>
                        <a:t>副教授</a:t>
                      </a:r>
                      <a:endParaRPr lang="zh-TW" altLang="en-US" sz="1800" b="1" dirty="0">
                        <a:latin typeface="Times New Roman" panose="02020603050405020304" pitchFamily="18" charset="0"/>
                        <a:ea typeface="新細明體" panose="02020500000000000000" pitchFamily="18"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800" b="1" i="0" u="none" strike="noStrike" baseline="0" dirty="0" smtClean="0">
                          <a:latin typeface="Times New Roman" panose="02020603050405020304" pitchFamily="18" charset="0"/>
                          <a:ea typeface="新細明體" panose="02020500000000000000" pitchFamily="18" charset="-12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800" b="1" i="0" u="none" strike="noStrike" baseline="0" dirty="0" smtClean="0">
                          <a:latin typeface="Times New Roman" panose="02020603050405020304" pitchFamily="18" charset="0"/>
                          <a:ea typeface="新細明體" panose="02020500000000000000" pitchFamily="18" charset="-12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800" b="1" i="0" u="none" strike="noStrike" baseline="0" dirty="0" smtClean="0">
                          <a:latin typeface="Times New Roman" panose="02020603050405020304" pitchFamily="18" charset="0"/>
                          <a:ea typeface="新細明體" panose="02020500000000000000" pitchFamily="18" charset="-12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800" b="1" i="0" u="none" strike="noStrike" baseline="0" dirty="0" smtClean="0">
                          <a:latin typeface="Times New Roman" panose="02020603050405020304" pitchFamily="18" charset="0"/>
                          <a:ea typeface="新細明體" panose="02020500000000000000" pitchFamily="18" charset="-120"/>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6328">
                <a:tc>
                  <a:txBody>
                    <a:bodyPr/>
                    <a:lstStyle/>
                    <a:p>
                      <a:pPr algn="ctr"/>
                      <a:r>
                        <a:rPr lang="zh-TW" altLang="en-US" sz="1800" b="1" i="0" u="none" strike="noStrike" baseline="0" dirty="0" smtClean="0">
                          <a:latin typeface="Times New Roman" panose="02020603050405020304" pitchFamily="18" charset="0"/>
                          <a:ea typeface="新細明體" panose="02020500000000000000" pitchFamily="18" charset="-120"/>
                        </a:rPr>
                        <a:t>助理教授</a:t>
                      </a:r>
                      <a:endParaRPr lang="zh-TW" altLang="en-US" sz="1800" b="1" dirty="0">
                        <a:latin typeface="Times New Roman" panose="02020603050405020304" pitchFamily="18" charset="0"/>
                        <a:ea typeface="新細明體" panose="02020500000000000000" pitchFamily="18"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800" b="1" i="0" u="none" strike="noStrike" baseline="0" dirty="0" smtClean="0">
                          <a:latin typeface="Times New Roman" panose="02020603050405020304" pitchFamily="18" charset="0"/>
                          <a:ea typeface="新細明體" panose="02020500000000000000" pitchFamily="18" charset="-12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800" b="1" i="0" u="none" strike="noStrike" baseline="0" dirty="0" smtClean="0">
                          <a:latin typeface="Times New Roman" panose="02020603050405020304" pitchFamily="18" charset="0"/>
                          <a:ea typeface="新細明體" panose="02020500000000000000" pitchFamily="18" charset="-12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800" b="1" i="0" u="none" strike="noStrike" baseline="0" dirty="0" smtClean="0">
                          <a:latin typeface="Times New Roman" panose="02020603050405020304" pitchFamily="18" charset="0"/>
                          <a:ea typeface="新細明體" panose="02020500000000000000" pitchFamily="18" charset="-12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800" b="1" i="0" u="none" strike="noStrike" baseline="0" dirty="0" smtClean="0">
                          <a:latin typeface="Times New Roman" panose="02020603050405020304" pitchFamily="18" charset="0"/>
                          <a:ea typeface="新細明體" panose="02020500000000000000" pitchFamily="18" charset="-120"/>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4056">
                <a:tc>
                  <a:txBody>
                    <a:bodyPr/>
                    <a:lstStyle/>
                    <a:p>
                      <a:pPr algn="ctr"/>
                      <a:r>
                        <a:rPr lang="zh-TW" altLang="en-US" sz="1800" b="1" i="0" u="none" strike="noStrike" baseline="0" dirty="0" smtClean="0">
                          <a:latin typeface="Times New Roman" panose="02020603050405020304" pitchFamily="18" charset="0"/>
                          <a:ea typeface="新細明體" panose="02020500000000000000" pitchFamily="18" charset="-120"/>
                        </a:rPr>
                        <a:t>講師</a:t>
                      </a:r>
                      <a:endParaRPr lang="zh-TW" altLang="en-US" sz="1800" b="1" dirty="0">
                        <a:latin typeface="Times New Roman" panose="02020603050405020304" pitchFamily="18" charset="0"/>
                        <a:ea typeface="新細明體" panose="02020500000000000000" pitchFamily="18"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800" b="1" i="0" u="none" strike="noStrike" baseline="0" dirty="0" smtClean="0">
                          <a:latin typeface="Times New Roman" panose="02020603050405020304" pitchFamily="18" charset="0"/>
                          <a:ea typeface="新細明體" panose="02020500000000000000" pitchFamily="18" charset="-120"/>
                        </a:rPr>
                        <a:t>15%</a:t>
                      </a:r>
                      <a:endParaRPr lang="zh-TW" altLang="en-US" sz="1800" b="1" dirty="0">
                        <a:latin typeface="Times New Roman" panose="02020603050405020304" pitchFamily="18" charset="0"/>
                        <a:ea typeface="新細明體" panose="02020500000000000000" pitchFamily="18"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800" b="1" i="0" u="none" strike="noStrike" baseline="0" dirty="0" smtClean="0">
                          <a:latin typeface="Times New Roman" panose="02020603050405020304" pitchFamily="18" charset="0"/>
                          <a:ea typeface="新細明體" panose="02020500000000000000" pitchFamily="18" charset="-120"/>
                        </a:rPr>
                        <a:t>15%</a:t>
                      </a:r>
                      <a:endParaRPr lang="zh-TW" altLang="en-US" sz="1800" b="1" dirty="0">
                        <a:latin typeface="Times New Roman" panose="02020603050405020304" pitchFamily="18" charset="0"/>
                        <a:ea typeface="新細明體" panose="02020500000000000000" pitchFamily="18"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1" i="0" u="none" strike="noStrike" baseline="0" dirty="0" smtClean="0">
                          <a:latin typeface="Times New Roman" panose="02020603050405020304" pitchFamily="18" charset="0"/>
                          <a:ea typeface="新細明體" panose="02020500000000000000" pitchFamily="18" charset="-120"/>
                        </a:rPr>
                        <a:t>50%</a:t>
                      </a:r>
                      <a:endParaRPr lang="zh-TW" altLang="en-US" sz="1800" b="1" dirty="0">
                        <a:latin typeface="Times New Roman" panose="02020603050405020304" pitchFamily="18" charset="0"/>
                        <a:ea typeface="新細明體" panose="02020500000000000000" pitchFamily="18"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1" i="0" u="none" strike="noStrike" baseline="0" dirty="0" smtClean="0">
                          <a:latin typeface="Times New Roman" panose="02020603050405020304" pitchFamily="18" charset="0"/>
                          <a:ea typeface="新細明體" panose="02020500000000000000" pitchFamily="18" charset="-120"/>
                        </a:rPr>
                        <a:t>20</a:t>
                      </a:r>
                      <a:r>
                        <a:rPr lang="en-US" altLang="zh-TW" sz="1800" b="1" i="0" u="none" strike="noStrike" baseline="0" dirty="0" smtClean="0">
                          <a:latin typeface="Times New Roman" panose="02020603050405020304" pitchFamily="18" charset="0"/>
                          <a:ea typeface="新細明體" panose="02020500000000000000" pitchFamily="18" charset="-120"/>
                        </a:rPr>
                        <a:t>%</a:t>
                      </a:r>
                      <a:endParaRPr lang="zh-TW" altLang="en-US" sz="1800" b="1" dirty="0">
                        <a:latin typeface="Times New Roman" panose="02020603050405020304" pitchFamily="18" charset="0"/>
                        <a:ea typeface="新細明體" panose="02020500000000000000" pitchFamily="18"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038576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2348880"/>
            <a:ext cx="8229600" cy="1066800"/>
          </a:xfrm>
        </p:spPr>
        <p:txBody>
          <a:bodyPr/>
          <a:lstStyle/>
          <a:p>
            <a:pPr algn="ctr"/>
            <a:r>
              <a:rPr lang="zh-TW" altLang="en-US" b="1" dirty="0" smtClean="0">
                <a:solidFill>
                  <a:srgbClr val="000000"/>
                </a:solidFill>
                <a:latin typeface="+mn-ea"/>
                <a:ea typeface="+mn-ea"/>
              </a:rPr>
              <a:t>自我介紹</a:t>
            </a:r>
            <a:endParaRPr lang="zh-TW" altLang="en-US" b="1" dirty="0">
              <a:solidFill>
                <a:srgbClr val="000000"/>
              </a:solidFill>
              <a:latin typeface="+mn-ea"/>
              <a:ea typeface="+mn-ea"/>
            </a:endParaRPr>
          </a:p>
        </p:txBody>
      </p:sp>
      <p:sp>
        <p:nvSpPr>
          <p:cNvPr id="3" name="內容版面配置區 2"/>
          <p:cNvSpPr>
            <a:spLocks noGrp="1"/>
          </p:cNvSpPr>
          <p:nvPr>
            <p:ph idx="1"/>
          </p:nvPr>
        </p:nvSpPr>
        <p:spPr>
          <a:xfrm>
            <a:off x="611560" y="4005064"/>
            <a:ext cx="8229600" cy="1948086"/>
          </a:xfrm>
        </p:spPr>
        <p:txBody>
          <a:bodyPr/>
          <a:lstStyle/>
          <a:p>
            <a:endParaRPr lang="zh-TW" altLang="en-US" dirty="0"/>
          </a:p>
        </p:txBody>
      </p:sp>
      <p:sp>
        <p:nvSpPr>
          <p:cNvPr id="4" name="投影片編號版面配置區 3"/>
          <p:cNvSpPr>
            <a:spLocks noGrp="1"/>
          </p:cNvSpPr>
          <p:nvPr>
            <p:ph type="sldNum" sz="quarter" idx="12"/>
          </p:nvPr>
        </p:nvSpPr>
        <p:spPr/>
        <p:txBody>
          <a:bodyPr/>
          <a:lstStyle/>
          <a:p>
            <a:pPr>
              <a:defRPr/>
            </a:pPr>
            <a:fld id="{349B6D30-2542-49AA-9C4D-E59A7C3159BD}" type="slidenum">
              <a:rPr lang="zh-TW" altLang="en-US" smtClean="0"/>
              <a:pPr>
                <a:defRPr/>
              </a:pPr>
              <a:t>2</a:t>
            </a:fld>
            <a:endParaRPr lang="en-US" altLang="zh-TW"/>
          </a:p>
        </p:txBody>
      </p:sp>
    </p:spTree>
    <p:extLst>
      <p:ext uri="{BB962C8B-B14F-4D97-AF65-F5344CB8AC3E}">
        <p14:creationId xmlns:p14="http://schemas.microsoft.com/office/powerpoint/2010/main" val="1583105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95536" y="476672"/>
            <a:ext cx="8229600" cy="1440160"/>
          </a:xfrm>
        </p:spPr>
        <p:txBody>
          <a:bodyPr anchorCtr="0"/>
          <a:lstStyle/>
          <a:p>
            <a:pPr algn="ctr" eaLnBrk="1" hangingPunct="1">
              <a:defRPr/>
            </a:pPr>
            <a:r>
              <a:rPr lang="zh-TW" altLang="en-US" sz="3200" b="1" dirty="0">
                <a:solidFill>
                  <a:schemeClr val="tx1"/>
                </a:solidFill>
                <a:latin typeface="新細明體" pitchFamily="18" charset="-120"/>
                <a:ea typeface="新細明體" pitchFamily="18" charset="-120"/>
              </a:rPr>
              <a:t>專科以上學校教師以技術或實務研發成果送審教師資格審查意見表</a:t>
            </a:r>
            <a:r>
              <a:rPr lang="en-US" altLang="zh-TW" sz="3200" b="1" dirty="0">
                <a:solidFill>
                  <a:schemeClr val="tx1"/>
                </a:solidFill>
                <a:latin typeface="新細明體" pitchFamily="18" charset="-120"/>
                <a:ea typeface="新細明體" pitchFamily="18" charset="-120"/>
              </a:rPr>
              <a:t>(</a:t>
            </a:r>
            <a:r>
              <a:rPr lang="zh-TW" altLang="en-US" sz="3200" b="1" dirty="0">
                <a:solidFill>
                  <a:schemeClr val="tx1"/>
                </a:solidFill>
                <a:latin typeface="新細明體" pitchFamily="18" charset="-120"/>
                <a:ea typeface="新細明體" pitchFamily="18" charset="-120"/>
              </a:rPr>
              <a:t>乙表</a:t>
            </a:r>
            <a:r>
              <a:rPr lang="en-US" altLang="zh-TW" sz="3200" b="1" dirty="0" smtClean="0">
                <a:solidFill>
                  <a:schemeClr val="tx1"/>
                </a:solidFill>
                <a:latin typeface="新細明體" pitchFamily="18" charset="-120"/>
                <a:ea typeface="新細明體" pitchFamily="18" charset="-120"/>
              </a:rPr>
              <a:t>)---</a:t>
            </a:r>
            <a:br>
              <a:rPr lang="en-US" altLang="zh-TW" sz="3200" b="1" dirty="0" smtClean="0">
                <a:solidFill>
                  <a:schemeClr val="tx1"/>
                </a:solidFill>
                <a:latin typeface="新細明體" pitchFamily="18" charset="-120"/>
                <a:ea typeface="新細明體" pitchFamily="18" charset="-120"/>
              </a:rPr>
            </a:br>
            <a:r>
              <a:rPr lang="zh-TW" altLang="en-US" sz="3200" b="1" dirty="0" smtClean="0">
                <a:solidFill>
                  <a:schemeClr val="tx1"/>
                </a:solidFill>
                <a:latin typeface="新細明體" pitchFamily="18" charset="-120"/>
                <a:ea typeface="新細明體" pitchFamily="18" charset="-120"/>
              </a:rPr>
              <a:t>技術</a:t>
            </a:r>
            <a:r>
              <a:rPr lang="zh-TW" altLang="en-US" sz="3200" b="1" dirty="0">
                <a:solidFill>
                  <a:schemeClr val="tx1"/>
                </a:solidFill>
                <a:latin typeface="新細明體" pitchFamily="18" charset="-120"/>
                <a:ea typeface="新細明體" pitchFamily="18" charset="-120"/>
              </a:rPr>
              <a:t>報告審查意見表</a:t>
            </a:r>
            <a:endParaRPr lang="en-US" altLang="zh-TW" sz="3200" b="1" dirty="0">
              <a:solidFill>
                <a:schemeClr val="tx1"/>
              </a:solidFill>
              <a:latin typeface="新細明體" pitchFamily="18" charset="-120"/>
              <a:ea typeface="新細明體" pitchFamily="18" charset="-120"/>
            </a:endParaRPr>
          </a:p>
        </p:txBody>
      </p:sp>
      <p:graphicFrame>
        <p:nvGraphicFramePr>
          <p:cNvPr id="3" name="內容版面配置區 2"/>
          <p:cNvGraphicFramePr>
            <a:graphicFrameLocks noGrp="1"/>
          </p:cNvGraphicFramePr>
          <p:nvPr>
            <p:ph idx="1"/>
            <p:extLst>
              <p:ext uri="{D42A27DB-BD31-4B8C-83A1-F6EECF244321}">
                <p14:modId xmlns:p14="http://schemas.microsoft.com/office/powerpoint/2010/main" val="2341021760"/>
              </p:ext>
            </p:extLst>
          </p:nvPr>
        </p:nvGraphicFramePr>
        <p:xfrm>
          <a:off x="539552" y="1988840"/>
          <a:ext cx="8229600" cy="4753854"/>
        </p:xfrm>
        <a:graphic>
          <a:graphicData uri="http://schemas.openxmlformats.org/drawingml/2006/table">
            <a:tbl>
              <a:tblPr firstRow="1" bandRow="1">
                <a:tableStyleId>{5940675A-B579-460E-94D1-54222C63F5DA}</a:tableStyleId>
              </a:tblPr>
              <a:tblGrid>
                <a:gridCol w="4114800"/>
                <a:gridCol w="4114800"/>
              </a:tblGrid>
              <a:tr h="37084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新細明體" panose="02020300000000000000" pitchFamily="18" charset="-120"/>
                          <a:ea typeface="新細明體" panose="02020300000000000000" pitchFamily="18" charset="-120"/>
                        </a:rPr>
                        <a:t>優　　　　點（可複選） </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新細明體" panose="02020300000000000000" pitchFamily="18" charset="-120"/>
                          <a:ea typeface="新細明體" panose="02020300000000000000" pitchFamily="18" charset="-120"/>
                        </a:rPr>
                        <a:t>缺　　　　點（可複選） </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1" lang="en-US" altLang="zh-TW" sz="1600" b="1" i="0" u="none" strike="noStrike" cap="none" normalizeH="0" baseline="0" dirty="0" smtClean="0">
                          <a:ln>
                            <a:noFill/>
                          </a:ln>
                          <a:solidFill>
                            <a:schemeClr val="tx1"/>
                          </a:solidFill>
                          <a:effectLst/>
                          <a:latin typeface="新細明體" panose="02020300000000000000" pitchFamily="18" charset="-120"/>
                          <a:ea typeface="新細明體" panose="02020300000000000000" pitchFamily="18" charset="-120"/>
                        </a:rPr>
                        <a:t>□</a:t>
                      </a:r>
                      <a:r>
                        <a:rPr kumimoji="1" lang="zh-TW" altLang="en-US" sz="1600" b="1" i="0" u="none" strike="noStrike" cap="none" normalizeH="0" baseline="0" dirty="0" smtClean="0">
                          <a:ln>
                            <a:noFill/>
                          </a:ln>
                          <a:solidFill>
                            <a:schemeClr val="tx1"/>
                          </a:solidFill>
                          <a:effectLst/>
                          <a:latin typeface="新細明體" panose="02020300000000000000" pitchFamily="18" charset="-120"/>
                          <a:ea typeface="新細明體" panose="02020300000000000000" pitchFamily="18" charset="-120"/>
                        </a:rPr>
                        <a:t>具有創新與突破之處　　　　　　　　　　　　　　</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新細明體" panose="02020300000000000000" pitchFamily="18" charset="-120"/>
                          <a:ea typeface="新細明體" panose="02020300000000000000" pitchFamily="18" charset="-120"/>
                        </a:rPr>
                        <a:t>□研發成果具實用價值　　　　　　　　　　　　　　</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新細明體" panose="02020300000000000000" pitchFamily="18" charset="-120"/>
                          <a:ea typeface="新細明體" panose="02020300000000000000" pitchFamily="18" charset="-120"/>
                        </a:rPr>
                        <a:t>□研發成果在該專業或產業上有相當之貢獻</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新細明體" panose="02020300000000000000" pitchFamily="18" charset="-120"/>
                          <a:ea typeface="新細明體" panose="02020300000000000000" pitchFamily="18" charset="-120"/>
                        </a:rPr>
                        <a:t>□研發成果在社會、文化、生態上有相當</a:t>
                      </a:r>
                      <a:r>
                        <a:rPr kumimoji="1" lang="zh-TW" altLang="en-US" sz="1600" b="1" i="0" u="none" strike="noStrike" cap="none" normalizeH="0" baseline="0" dirty="0" smtClean="0">
                          <a:ln>
                            <a:noFill/>
                          </a:ln>
                          <a:solidFill>
                            <a:schemeClr val="tx1"/>
                          </a:solidFill>
                          <a:effectLst/>
                          <a:latin typeface="新細明體" panose="02020300000000000000" pitchFamily="18" charset="-120"/>
                          <a:ea typeface="新細明體" panose="02020300000000000000" pitchFamily="18" charset="-120"/>
                        </a:rPr>
                        <a:t>之 </a:t>
                      </a:r>
                      <a:endParaRPr kumimoji="1" lang="en-US" altLang="zh-TW" sz="1600" b="1" i="0" u="none" strike="noStrike" cap="none" normalizeH="0" baseline="0" dirty="0" smtClean="0">
                        <a:ln>
                          <a:noFill/>
                        </a:ln>
                        <a:solidFill>
                          <a:schemeClr val="tx1"/>
                        </a:solidFill>
                        <a:effectLst/>
                        <a:latin typeface="新細明體" panose="02020300000000000000" pitchFamily="18" charset="-120"/>
                        <a:ea typeface="新細明體" panose="02020300000000000000" pitchFamily="18" charset="-12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新細明體" panose="02020300000000000000" pitchFamily="18" charset="-120"/>
                          <a:ea typeface="新細明體" panose="02020300000000000000" pitchFamily="18" charset="-120"/>
                        </a:rPr>
                        <a:t>    貢獻</a:t>
                      </a:r>
                      <a:endParaRPr kumimoji="1" lang="zh-TW" altLang="en-US" sz="1600" b="1" i="0" u="none" strike="noStrike" cap="none" normalizeH="0" baseline="0" dirty="0" smtClean="0">
                        <a:ln>
                          <a:noFill/>
                        </a:ln>
                        <a:solidFill>
                          <a:schemeClr val="tx1"/>
                        </a:solidFill>
                        <a:effectLst/>
                        <a:latin typeface="新細明體" panose="02020300000000000000" pitchFamily="18" charset="-120"/>
                        <a:ea typeface="新細明體" panose="02020300000000000000" pitchFamily="18" charset="-12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新細明體" panose="02020300000000000000" pitchFamily="18" charset="-120"/>
                          <a:ea typeface="新細明體" panose="02020300000000000000" pitchFamily="18" charset="-120"/>
                        </a:rPr>
                        <a:t>□研發內容具有完整性　　　　　　　　　　　　　　</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新細明體" panose="02020300000000000000" pitchFamily="18" charset="-120"/>
                          <a:ea typeface="新細明體" panose="02020300000000000000" pitchFamily="18" charset="-120"/>
                        </a:rPr>
                        <a:t>□研發能力良好，方法正確　　　　　　　　　　　　</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新細明體" panose="02020300000000000000" pitchFamily="18" charset="-120"/>
                          <a:ea typeface="新細明體" panose="02020300000000000000" pitchFamily="18" charset="-120"/>
                        </a:rPr>
                        <a:t>□研發績效良好</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新細明體" panose="02020300000000000000" pitchFamily="18" charset="-120"/>
                          <a:ea typeface="新細明體" panose="02020300000000000000" pitchFamily="18" charset="-120"/>
                        </a:rPr>
                        <a:t>□持續投入研發程度高</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新細明體" panose="02020300000000000000" pitchFamily="18" charset="-120"/>
                          <a:ea typeface="新細明體" panose="02020300000000000000" pitchFamily="18" charset="-120"/>
                        </a:rPr>
                        <a:t>□研發態度嚴謹</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新細明體" panose="02020300000000000000" pitchFamily="18" charset="-120"/>
                          <a:ea typeface="新細明體" panose="02020300000000000000" pitchFamily="18" charset="-120"/>
                        </a:rPr>
                        <a:t>□技術移轉績效良好</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新細明體" panose="02020300000000000000" pitchFamily="18" charset="-120"/>
                          <a:ea typeface="新細明體" panose="02020300000000000000" pitchFamily="18" charset="-120"/>
                        </a:rPr>
                        <a:t>□適合教學實務　　　　　　　　　　　　</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新細明體" panose="02020300000000000000" pitchFamily="18" charset="-120"/>
                          <a:ea typeface="新細明體" panose="02020300000000000000" pitchFamily="18" charset="-120"/>
                        </a:rPr>
                        <a:t>□可結合產業，提升產業技術　　　　　　　　　　　　</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新細明體" panose="02020300000000000000" pitchFamily="18" charset="-120"/>
                          <a:ea typeface="新細明體" panose="02020300000000000000" pitchFamily="18" charset="-120"/>
                        </a:rPr>
                        <a:t>□其他： </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1" lang="en-US" altLang="zh-TW" sz="1600" b="1" i="0" u="none" strike="noStrike" cap="none" normalizeH="0" baseline="0" dirty="0" smtClean="0">
                          <a:ln>
                            <a:noFill/>
                          </a:ln>
                          <a:solidFill>
                            <a:schemeClr val="tx1"/>
                          </a:solidFill>
                          <a:effectLst/>
                          <a:latin typeface="新細明體" panose="02020300000000000000" pitchFamily="18" charset="-120"/>
                          <a:ea typeface="新細明體" panose="02020300000000000000" pitchFamily="18" charset="-120"/>
                        </a:rPr>
                        <a:t>□</a:t>
                      </a:r>
                      <a:r>
                        <a:rPr kumimoji="1" lang="zh-TW" altLang="en-US" sz="1600" b="1" i="0" u="none" strike="noStrike" cap="none" normalizeH="0" baseline="0" dirty="0" smtClean="0">
                          <a:ln>
                            <a:noFill/>
                          </a:ln>
                          <a:solidFill>
                            <a:schemeClr val="tx1"/>
                          </a:solidFill>
                          <a:effectLst/>
                          <a:latin typeface="新細明體" panose="02020300000000000000" pitchFamily="18" charset="-120"/>
                          <a:ea typeface="新細明體" panose="02020300000000000000" pitchFamily="18" charset="-120"/>
                        </a:rPr>
                        <a:t>無特殊創新之處</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新細明體" panose="02020300000000000000" pitchFamily="18" charset="-120"/>
                          <a:ea typeface="新細明體" panose="02020300000000000000" pitchFamily="18" charset="-120"/>
                        </a:rPr>
                        <a:t>□實用價值不高</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新細明體" panose="02020300000000000000" pitchFamily="18" charset="-120"/>
                          <a:ea typeface="新細明體" panose="02020300000000000000" pitchFamily="18" charset="-120"/>
                        </a:rPr>
                        <a:t>□研發成果在該專業或產業之貢獻度不高</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新細明體" panose="02020300000000000000" pitchFamily="18" charset="-120"/>
                          <a:ea typeface="新細明體" panose="02020300000000000000" pitchFamily="18" charset="-120"/>
                        </a:rPr>
                        <a:t>□研發成果在社會、文化、生態上之貢獻</a:t>
                      </a:r>
                      <a:r>
                        <a:rPr kumimoji="1" lang="zh-TW" altLang="en-US" sz="1600" b="1" i="0" u="none" strike="noStrike" cap="none" normalizeH="0" baseline="0" dirty="0" smtClean="0">
                          <a:ln>
                            <a:noFill/>
                          </a:ln>
                          <a:solidFill>
                            <a:schemeClr val="tx1"/>
                          </a:solidFill>
                          <a:effectLst/>
                          <a:latin typeface="新細明體" panose="02020300000000000000" pitchFamily="18" charset="-120"/>
                          <a:ea typeface="新細明體" panose="02020300000000000000" pitchFamily="18" charset="-120"/>
                        </a:rPr>
                        <a:t>度 </a:t>
                      </a:r>
                      <a:endParaRPr kumimoji="1" lang="en-US" altLang="zh-TW" sz="1600" b="1" i="0" u="none" strike="noStrike" cap="none" normalizeH="0" baseline="0" dirty="0" smtClean="0">
                        <a:ln>
                          <a:noFill/>
                        </a:ln>
                        <a:solidFill>
                          <a:schemeClr val="tx1"/>
                        </a:solidFill>
                        <a:effectLst/>
                        <a:latin typeface="新細明體" panose="02020300000000000000" pitchFamily="18" charset="-120"/>
                        <a:ea typeface="新細明體" panose="02020300000000000000" pitchFamily="18" charset="-12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新細明體" panose="02020300000000000000" pitchFamily="18" charset="-120"/>
                          <a:ea typeface="新細明體" panose="02020300000000000000" pitchFamily="18" charset="-120"/>
                        </a:rPr>
                        <a:t>    不</a:t>
                      </a:r>
                      <a:r>
                        <a:rPr kumimoji="1" lang="zh-TW" altLang="en-US" sz="1600" b="1" i="0" u="none" strike="noStrike" cap="none" normalizeH="0" baseline="0" dirty="0" smtClean="0">
                          <a:ln>
                            <a:noFill/>
                          </a:ln>
                          <a:solidFill>
                            <a:schemeClr val="tx1"/>
                          </a:solidFill>
                          <a:effectLst/>
                          <a:latin typeface="新細明體" panose="02020300000000000000" pitchFamily="18" charset="-120"/>
                          <a:ea typeface="新細明體" panose="02020300000000000000" pitchFamily="18" charset="-120"/>
                        </a:rPr>
                        <a:t>高</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新細明體" panose="02020300000000000000" pitchFamily="18" charset="-120"/>
                          <a:ea typeface="新細明體" panose="02020300000000000000" pitchFamily="18" charset="-120"/>
                        </a:rPr>
                        <a:t>□內容形式不完整</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新細明體" panose="02020300000000000000" pitchFamily="18" charset="-120"/>
                          <a:ea typeface="新細明體" panose="02020300000000000000" pitchFamily="18" charset="-120"/>
                        </a:rPr>
                        <a:t>□研究方法不妥適</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新細明體" panose="02020300000000000000" pitchFamily="18" charset="-120"/>
                          <a:ea typeface="新細明體" panose="02020300000000000000" pitchFamily="18" charset="-120"/>
                        </a:rPr>
                        <a:t>□研發成績不理想</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新細明體" panose="02020300000000000000" pitchFamily="18" charset="-120"/>
                          <a:ea typeface="新細明體" panose="02020300000000000000" pitchFamily="18" charset="-120"/>
                        </a:rPr>
                        <a:t>□持續投入研發程度不足</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新細明體" panose="02020300000000000000" pitchFamily="18" charset="-120"/>
                          <a:ea typeface="新細明體" panose="02020300000000000000" pitchFamily="18" charset="-120"/>
                        </a:rPr>
                        <a:t>□研發態度不嚴謹</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新細明體" panose="02020300000000000000" pitchFamily="18" charset="-120"/>
                          <a:ea typeface="新細明體" panose="02020300000000000000" pitchFamily="18" charset="-120"/>
                        </a:rPr>
                        <a:t>□技術移轉績效不佳</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新細明體" panose="02020300000000000000" pitchFamily="18" charset="-120"/>
                          <a:ea typeface="新細明體" panose="02020300000000000000" pitchFamily="18" charset="-120"/>
                        </a:rPr>
                        <a:t>□有抄襲模仿之嫌（於審查意見欄指出具體事實）</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新細明體" panose="02020300000000000000" pitchFamily="18" charset="-120"/>
                          <a:ea typeface="新細明體" panose="02020300000000000000" pitchFamily="18" charset="-120"/>
                        </a:rPr>
                        <a:t>□違反學術倫理</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新細明體" panose="02020300000000000000" pitchFamily="18" charset="-120"/>
                          <a:ea typeface="新細明體" panose="02020300000000000000" pitchFamily="18" charset="-120"/>
                        </a:rPr>
                        <a:t>□其他： </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998136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764704"/>
            <a:ext cx="8229600" cy="1066800"/>
          </a:xfrm>
        </p:spPr>
        <p:txBody>
          <a:bodyPr/>
          <a:lstStyle/>
          <a:p>
            <a:pPr algn="ctr"/>
            <a:r>
              <a:rPr lang="zh-TW" altLang="en-US" b="1" dirty="0" smtClean="0">
                <a:solidFill>
                  <a:schemeClr val="tx1"/>
                </a:solidFill>
                <a:latin typeface="新細明體" pitchFamily="18" charset="-120"/>
                <a:ea typeface="新細明體" pitchFamily="18" charset="-120"/>
              </a:rPr>
              <a:t>技術報告送審評定基準</a:t>
            </a:r>
            <a:endParaRPr lang="zh-TW" altLang="en-US" b="1" dirty="0">
              <a:solidFill>
                <a:schemeClr val="tx1"/>
              </a:solidFill>
              <a:latin typeface="新細明體" pitchFamily="18" charset="-120"/>
              <a:ea typeface="新細明體" pitchFamily="18" charset="-120"/>
            </a:endParaRPr>
          </a:p>
        </p:txBody>
      </p:sp>
      <p:sp>
        <p:nvSpPr>
          <p:cNvPr id="4" name="投影片編號版面配置區 3"/>
          <p:cNvSpPr>
            <a:spLocks noGrp="1"/>
          </p:cNvSpPr>
          <p:nvPr>
            <p:ph type="sldNum" sz="quarter" idx="12"/>
          </p:nvPr>
        </p:nvSpPr>
        <p:spPr/>
        <p:txBody>
          <a:bodyPr/>
          <a:lstStyle/>
          <a:p>
            <a:pPr>
              <a:defRPr/>
            </a:pPr>
            <a:fld id="{349B6D30-2542-49AA-9C4D-E59A7C3159BD}" type="slidenum">
              <a:rPr lang="zh-TW" altLang="en-US" smtClean="0"/>
              <a:pPr>
                <a:defRPr/>
              </a:pPr>
              <a:t>21</a:t>
            </a:fld>
            <a:endParaRPr lang="en-US" altLang="zh-TW"/>
          </a:p>
        </p:txBody>
      </p:sp>
      <p:sp>
        <p:nvSpPr>
          <p:cNvPr id="3" name="內容版面配置區 2"/>
          <p:cNvSpPr>
            <a:spLocks noGrp="1"/>
          </p:cNvSpPr>
          <p:nvPr>
            <p:ph idx="1"/>
          </p:nvPr>
        </p:nvSpPr>
        <p:spPr/>
        <p:txBody>
          <a:bodyPr/>
          <a:lstStyle/>
          <a:p>
            <a:pPr marL="566737" indent="-457200" algn="just">
              <a:buFont typeface="+mj-lt"/>
              <a:buAutoNum type="arabicPeriod"/>
            </a:pPr>
            <a:r>
              <a:rPr lang="zh-TW" altLang="en-US" sz="2400" b="1" dirty="0" smtClean="0">
                <a:effectLst/>
                <a:latin typeface="Times New Roman" panose="02020603050405020304" pitchFamily="18" charset="0"/>
                <a:ea typeface="新細明體" panose="02020500000000000000" pitchFamily="18" charset="-120"/>
              </a:rPr>
              <a:t>教 授：持續從事學術、技術或實務研發，並應在該專業產業領域內有獨創及持續性著作或研發成果，且具有重要具體之貢獻者。</a:t>
            </a:r>
            <a:endParaRPr lang="en-US" altLang="zh-TW" sz="2400" b="1" dirty="0" smtClean="0">
              <a:effectLst/>
              <a:latin typeface="Times New Roman" panose="02020603050405020304" pitchFamily="18" charset="0"/>
              <a:ea typeface="新細明體" panose="02020500000000000000" pitchFamily="18" charset="-120"/>
            </a:endParaRPr>
          </a:p>
          <a:p>
            <a:pPr marL="566737" indent="-457200" algn="just">
              <a:buFont typeface="+mj-lt"/>
              <a:buAutoNum type="arabicPeriod"/>
            </a:pPr>
            <a:r>
              <a:rPr lang="zh-TW" altLang="en-US" sz="2400" b="1" dirty="0" smtClean="0">
                <a:effectLst/>
                <a:latin typeface="Times New Roman" panose="02020603050405020304" pitchFamily="18" charset="0"/>
                <a:ea typeface="新細明體" panose="02020500000000000000" pitchFamily="18" charset="-120"/>
              </a:rPr>
              <a:t>副 教 授：持續從事學術、技術或實務研發，並應在該專業產業領域內有持續性著作或研發成果，且具有具體之貢獻者。</a:t>
            </a:r>
            <a:endParaRPr lang="en-US" altLang="zh-TW" sz="2400" b="1" dirty="0" smtClean="0">
              <a:effectLst/>
              <a:latin typeface="Times New Roman" panose="02020603050405020304" pitchFamily="18" charset="0"/>
              <a:ea typeface="新細明體" panose="02020500000000000000" pitchFamily="18" charset="-120"/>
            </a:endParaRPr>
          </a:p>
          <a:p>
            <a:pPr marL="566737" indent="-457200" algn="just">
              <a:buFont typeface="+mj-lt"/>
              <a:buAutoNum type="arabicPeriod"/>
            </a:pPr>
            <a:r>
              <a:rPr lang="zh-TW" altLang="en-US" sz="2400" b="1" dirty="0" smtClean="0">
                <a:effectLst/>
                <a:latin typeface="Times New Roman" panose="02020603050405020304" pitchFamily="18" charset="0"/>
                <a:ea typeface="新細明體" panose="02020500000000000000" pitchFamily="18" charset="-120"/>
              </a:rPr>
              <a:t>助理教授：持續從事學術、技術或實務研發，其研發成果良好並能顯示確實具有獨立研發之能力者。</a:t>
            </a:r>
            <a:endParaRPr lang="en-US" altLang="zh-TW" sz="2400" b="1" dirty="0" smtClean="0">
              <a:effectLst/>
              <a:latin typeface="Times New Roman" panose="02020603050405020304" pitchFamily="18" charset="0"/>
              <a:ea typeface="新細明體" panose="02020500000000000000" pitchFamily="18" charset="-120"/>
            </a:endParaRPr>
          </a:p>
          <a:p>
            <a:pPr marL="566737" indent="-457200" algn="just">
              <a:buFont typeface="+mj-lt"/>
              <a:buAutoNum type="arabicPeriod"/>
            </a:pPr>
            <a:r>
              <a:rPr lang="zh-TW" altLang="en-US" sz="2400" b="1" dirty="0" smtClean="0">
                <a:effectLst/>
                <a:latin typeface="Times New Roman" panose="02020603050405020304" pitchFamily="18" charset="0"/>
                <a:ea typeface="新細明體" panose="02020500000000000000" pitchFamily="18" charset="-120"/>
              </a:rPr>
              <a:t>講 師：持續從事學術、技術或實務研發，其研發成果及貢獻應具有相當之水準者。</a:t>
            </a:r>
            <a:endParaRPr lang="zh-TW" altLang="en-US" sz="2400" b="1" dirty="0">
              <a:latin typeface="Times New Roman" panose="02020603050405020304" pitchFamily="18" charset="0"/>
              <a:ea typeface="新細明體" panose="02020500000000000000" pitchFamily="18" charset="-120"/>
            </a:endParaRPr>
          </a:p>
        </p:txBody>
      </p:sp>
    </p:spTree>
    <p:extLst>
      <p:ext uri="{BB962C8B-B14F-4D97-AF65-F5344CB8AC3E}">
        <p14:creationId xmlns:p14="http://schemas.microsoft.com/office/powerpoint/2010/main" val="32893672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908720"/>
            <a:ext cx="8229600" cy="1066800"/>
          </a:xfrm>
        </p:spPr>
        <p:txBody>
          <a:bodyPr/>
          <a:lstStyle/>
          <a:p>
            <a:pPr algn="ctr"/>
            <a:r>
              <a:rPr lang="zh-TW" altLang="en-US" b="1" dirty="0">
                <a:solidFill>
                  <a:schemeClr val="tx1"/>
                </a:solidFill>
                <a:latin typeface="新細明體" pitchFamily="18" charset="-120"/>
                <a:ea typeface="新細明體" pitchFamily="18" charset="-120"/>
              </a:rPr>
              <a:t>教師應注意事項</a:t>
            </a:r>
          </a:p>
        </p:txBody>
      </p:sp>
      <p:sp>
        <p:nvSpPr>
          <p:cNvPr id="3" name="內容版面配置區 2"/>
          <p:cNvSpPr>
            <a:spLocks noGrp="1"/>
          </p:cNvSpPr>
          <p:nvPr>
            <p:ph idx="1"/>
          </p:nvPr>
        </p:nvSpPr>
        <p:spPr>
          <a:xfrm>
            <a:off x="467544" y="1916832"/>
            <a:ext cx="8229600" cy="4536504"/>
          </a:xfrm>
        </p:spPr>
        <p:txBody>
          <a:bodyPr/>
          <a:lstStyle/>
          <a:p>
            <a:pPr marL="623887" indent="-514350" algn="just">
              <a:buFont typeface="+mj-lt"/>
              <a:buAutoNum type="arabicPeriod"/>
            </a:pPr>
            <a:r>
              <a:rPr lang="zh-TW" altLang="en-US" b="1" dirty="0">
                <a:latin typeface="Times New Roman" panose="02020603050405020304" pitchFamily="18" charset="0"/>
                <a:ea typeface="新細明體" panose="02020500000000000000" pitchFamily="18" charset="-120"/>
              </a:rPr>
              <a:t>選擇優良廠商進行產學</a:t>
            </a:r>
            <a:r>
              <a:rPr lang="zh-TW" altLang="en-US" b="1" dirty="0" smtClean="0">
                <a:latin typeface="Times New Roman" panose="02020603050405020304" pitchFamily="18" charset="0"/>
                <a:ea typeface="新細明體" panose="02020500000000000000" pitchFamily="18" charset="-120"/>
              </a:rPr>
              <a:t>合作</a:t>
            </a:r>
            <a:r>
              <a:rPr lang="zh-TW" altLang="en-US" b="1" dirty="0">
                <a:latin typeface="Times New Roman" panose="02020603050405020304" pitchFamily="18" charset="0"/>
                <a:ea typeface="新細明體" panose="02020500000000000000" pitchFamily="18" charset="-120"/>
              </a:rPr>
              <a:t>。</a:t>
            </a:r>
          </a:p>
          <a:p>
            <a:pPr marL="623887" indent="-514350" algn="just">
              <a:buFont typeface="+mj-lt"/>
              <a:buAutoNum type="arabicPeriod"/>
            </a:pPr>
            <a:r>
              <a:rPr lang="zh-TW" altLang="en-US" b="1" dirty="0">
                <a:latin typeface="Times New Roman" panose="02020603050405020304" pitchFamily="18" charset="0"/>
                <a:ea typeface="新細明體" panose="02020500000000000000" pitchFamily="18" charset="-120"/>
              </a:rPr>
              <a:t>技術報告之研究寫作耗時，為免遺漏，要由</a:t>
            </a:r>
            <a:r>
              <a:rPr lang="zh-TW" altLang="en-US" b="1" dirty="0" smtClean="0">
                <a:latin typeface="Times New Roman" panose="02020603050405020304" pitchFamily="18" charset="0"/>
                <a:ea typeface="新細明體" panose="02020500000000000000" pitchFamily="18" charset="-120"/>
              </a:rPr>
              <a:t>研發</a:t>
            </a:r>
            <a:r>
              <a:rPr lang="zh-TW" altLang="en-US" b="1" dirty="0">
                <a:latin typeface="Times New Roman" panose="02020603050405020304" pitchFamily="18" charset="0"/>
                <a:ea typeface="新細明體" panose="02020500000000000000" pitchFamily="18" charset="-120"/>
              </a:rPr>
              <a:t>紀錄簿摘出</a:t>
            </a:r>
            <a:r>
              <a:rPr lang="zh-TW" altLang="en-US" b="1" dirty="0" smtClean="0">
                <a:latin typeface="Times New Roman" panose="02020603050405020304" pitchFamily="18" charset="0"/>
                <a:ea typeface="新細明體" panose="02020500000000000000" pitchFamily="18" charset="-120"/>
              </a:rPr>
              <a:t>撰述</a:t>
            </a:r>
            <a:r>
              <a:rPr lang="zh-TW" altLang="en-US" b="1" dirty="0">
                <a:latin typeface="Times New Roman" panose="02020603050405020304" pitchFamily="18" charset="0"/>
                <a:ea typeface="新細明體" panose="02020500000000000000" pitchFamily="18" charset="-120"/>
              </a:rPr>
              <a:t>。</a:t>
            </a:r>
          </a:p>
          <a:p>
            <a:pPr marL="623887" indent="-514350" algn="just">
              <a:buFont typeface="+mj-lt"/>
              <a:buAutoNum type="arabicPeriod"/>
            </a:pPr>
            <a:r>
              <a:rPr lang="zh-TW" altLang="en-US" b="1" dirty="0">
                <a:latin typeface="Times New Roman" panose="02020603050405020304" pitchFamily="18" charset="0"/>
                <a:ea typeface="新細明體" panose="02020500000000000000" pitchFamily="18" charset="-120"/>
              </a:rPr>
              <a:t>技術報告組織要嚴謹，文字要通順，圖表要</a:t>
            </a:r>
            <a:r>
              <a:rPr lang="zh-TW" altLang="en-US" b="1" dirty="0" smtClean="0">
                <a:latin typeface="Times New Roman" panose="02020603050405020304" pitchFamily="18" charset="0"/>
                <a:ea typeface="新細明體" panose="02020500000000000000" pitchFamily="18" charset="-120"/>
              </a:rPr>
              <a:t>清楚</a:t>
            </a:r>
            <a:r>
              <a:rPr lang="zh-TW" altLang="en-US" b="1" dirty="0">
                <a:latin typeface="Times New Roman" panose="02020603050405020304" pitchFamily="18" charset="0"/>
                <a:ea typeface="新細明體" panose="02020500000000000000" pitchFamily="18" charset="-120"/>
              </a:rPr>
              <a:t>，論述要面面具到，分量要夠，至少要與</a:t>
            </a:r>
            <a:r>
              <a:rPr lang="zh-TW" altLang="en-US" b="1" dirty="0" smtClean="0">
                <a:latin typeface="Times New Roman" panose="02020603050405020304" pitchFamily="18" charset="0"/>
                <a:ea typeface="新細明體" panose="02020500000000000000" pitchFamily="18" charset="-120"/>
              </a:rPr>
              <a:t>學術</a:t>
            </a:r>
            <a:r>
              <a:rPr lang="zh-TW" altLang="en-US" b="1" dirty="0">
                <a:latin typeface="Times New Roman" panose="02020603050405020304" pitchFamily="18" charset="0"/>
                <a:ea typeface="新細明體" panose="02020500000000000000" pitchFamily="18" charset="-120"/>
              </a:rPr>
              <a:t>論文同一</a:t>
            </a:r>
            <a:r>
              <a:rPr lang="zh-TW" altLang="en-US" b="1" dirty="0" smtClean="0">
                <a:latin typeface="Times New Roman" panose="02020603050405020304" pitchFamily="18" charset="0"/>
                <a:ea typeface="新細明體" panose="02020500000000000000" pitchFamily="18" charset="-120"/>
              </a:rPr>
              <a:t>水準</a:t>
            </a:r>
            <a:r>
              <a:rPr lang="zh-TW" altLang="en-US" b="1" dirty="0">
                <a:latin typeface="Times New Roman" panose="02020603050405020304" pitchFamily="18" charset="0"/>
                <a:ea typeface="新細明體" panose="02020500000000000000" pitchFamily="18" charset="-120"/>
              </a:rPr>
              <a:t>。</a:t>
            </a:r>
          </a:p>
          <a:p>
            <a:pPr marL="623887" indent="-514350" algn="just">
              <a:buFont typeface="+mj-lt"/>
              <a:buAutoNum type="arabicPeriod"/>
            </a:pPr>
            <a:r>
              <a:rPr lang="zh-TW" altLang="en-US" b="1" dirty="0">
                <a:latin typeface="Times New Roman" panose="02020603050405020304" pitchFamily="18" charset="0"/>
                <a:ea typeface="新細明體" panose="02020500000000000000" pitchFamily="18" charset="-120"/>
              </a:rPr>
              <a:t>遵守合作廠商保密要求，除專利可公開外，</a:t>
            </a:r>
            <a:r>
              <a:rPr lang="zh-TW" altLang="en-US" b="1" dirty="0" smtClean="0">
                <a:latin typeface="Times New Roman" panose="02020603050405020304" pitchFamily="18" charset="0"/>
                <a:ea typeface="新細明體" panose="02020500000000000000" pitchFamily="18" charset="-120"/>
              </a:rPr>
              <a:t>技術</a:t>
            </a:r>
            <a:r>
              <a:rPr lang="zh-TW" altLang="en-US" b="1" dirty="0">
                <a:latin typeface="Times New Roman" panose="02020603050405020304" pitchFamily="18" charset="0"/>
                <a:ea typeface="新細明體" panose="02020500000000000000" pitchFamily="18" charset="-120"/>
              </a:rPr>
              <a:t>報告可不</a:t>
            </a:r>
            <a:r>
              <a:rPr lang="zh-TW" altLang="en-US" b="1" dirty="0" smtClean="0">
                <a:latin typeface="Times New Roman" panose="02020603050405020304" pitchFamily="18" charset="0"/>
                <a:ea typeface="新細明體" panose="02020500000000000000" pitchFamily="18" charset="-120"/>
              </a:rPr>
              <a:t>公開</a:t>
            </a:r>
            <a:r>
              <a:rPr lang="zh-TW" altLang="en-US" b="1" dirty="0">
                <a:latin typeface="Times New Roman" panose="02020603050405020304" pitchFamily="18" charset="0"/>
                <a:ea typeface="新細明體" panose="02020500000000000000" pitchFamily="18" charset="-120"/>
              </a:rPr>
              <a:t>。</a:t>
            </a:r>
          </a:p>
          <a:p>
            <a:pPr marL="623887" indent="-514350" algn="just">
              <a:buFont typeface="+mj-lt"/>
              <a:buAutoNum type="arabicPeriod"/>
            </a:pPr>
            <a:r>
              <a:rPr lang="zh-TW" altLang="en-US" b="1" dirty="0">
                <a:latin typeface="Times New Roman" panose="02020603050405020304" pitchFamily="18" charset="0"/>
                <a:ea typeface="新細明體" panose="02020500000000000000" pitchFamily="18" charset="-120"/>
              </a:rPr>
              <a:t>要儘可能申請「發明」或「新式樣」專利，因要有專利</a:t>
            </a:r>
            <a:r>
              <a:rPr lang="zh-TW" altLang="en-US" b="1" dirty="0" smtClean="0">
                <a:latin typeface="Times New Roman" panose="02020603050405020304" pitchFamily="18" charset="0"/>
                <a:ea typeface="新細明體" panose="02020500000000000000" pitchFamily="18" charset="-120"/>
              </a:rPr>
              <a:t>審查</a:t>
            </a:r>
            <a:r>
              <a:rPr lang="zh-TW" altLang="en-US" b="1" dirty="0">
                <a:latin typeface="Times New Roman" panose="02020603050405020304" pitchFamily="18" charset="0"/>
                <a:ea typeface="新細明體" panose="02020500000000000000" pitchFamily="18" charset="-120"/>
              </a:rPr>
              <a:t>，可以證明技術夠</a:t>
            </a:r>
            <a:r>
              <a:rPr lang="zh-TW" altLang="en-US" b="1" dirty="0" smtClean="0">
                <a:latin typeface="Times New Roman" panose="02020603050405020304" pitchFamily="18" charset="0"/>
                <a:ea typeface="新細明體" panose="02020500000000000000" pitchFamily="18" charset="-120"/>
              </a:rPr>
              <a:t>水準</a:t>
            </a:r>
            <a:r>
              <a:rPr lang="zh-TW" altLang="en-US" b="1" dirty="0">
                <a:latin typeface="Times New Roman" panose="02020603050405020304" pitchFamily="18" charset="0"/>
                <a:ea typeface="新細明體" panose="02020500000000000000" pitchFamily="18" charset="-120"/>
              </a:rPr>
              <a:t>。</a:t>
            </a:r>
          </a:p>
        </p:txBody>
      </p:sp>
      <p:sp>
        <p:nvSpPr>
          <p:cNvPr id="4" name="投影片編號版面配置區 3"/>
          <p:cNvSpPr>
            <a:spLocks noGrp="1"/>
          </p:cNvSpPr>
          <p:nvPr>
            <p:ph type="sldNum" sz="quarter" idx="12"/>
          </p:nvPr>
        </p:nvSpPr>
        <p:spPr/>
        <p:txBody>
          <a:bodyPr/>
          <a:lstStyle/>
          <a:p>
            <a:pPr>
              <a:defRPr/>
            </a:pPr>
            <a:fld id="{349B6D30-2542-49AA-9C4D-E59A7C3159BD}" type="slidenum">
              <a:rPr lang="zh-TW" altLang="en-US" smtClean="0"/>
              <a:pPr>
                <a:defRPr/>
              </a:pPr>
              <a:t>22</a:t>
            </a:fld>
            <a:endParaRPr lang="en-US" altLang="zh-TW"/>
          </a:p>
        </p:txBody>
      </p:sp>
    </p:spTree>
    <p:extLst>
      <p:ext uri="{BB962C8B-B14F-4D97-AF65-F5344CB8AC3E}">
        <p14:creationId xmlns:p14="http://schemas.microsoft.com/office/powerpoint/2010/main" val="24874839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476672"/>
            <a:ext cx="8229600" cy="1066800"/>
          </a:xfrm>
        </p:spPr>
        <p:txBody>
          <a:bodyPr/>
          <a:lstStyle/>
          <a:p>
            <a:pPr algn="ctr"/>
            <a:r>
              <a:rPr lang="zh-TW" altLang="en-US" b="1" dirty="0">
                <a:solidFill>
                  <a:schemeClr val="tx1"/>
                </a:solidFill>
                <a:latin typeface="新細明體" pitchFamily="18" charset="-120"/>
                <a:ea typeface="新細明體" pitchFamily="18" charset="-120"/>
              </a:rPr>
              <a:t>教師應注意事項</a:t>
            </a:r>
            <a:r>
              <a:rPr lang="en-US" altLang="zh-TW" b="1" dirty="0">
                <a:solidFill>
                  <a:schemeClr val="tx1"/>
                </a:solidFill>
                <a:latin typeface="新細明體" pitchFamily="18" charset="-120"/>
                <a:ea typeface="新細明體" pitchFamily="18" charset="-120"/>
              </a:rPr>
              <a:t>(</a:t>
            </a:r>
            <a:r>
              <a:rPr lang="zh-TW" altLang="en-US" b="1" dirty="0">
                <a:solidFill>
                  <a:schemeClr val="tx1"/>
                </a:solidFill>
                <a:latin typeface="新細明體" pitchFamily="18" charset="-120"/>
                <a:ea typeface="新細明體" pitchFamily="18" charset="-120"/>
              </a:rPr>
              <a:t>續</a:t>
            </a:r>
            <a:r>
              <a:rPr lang="en-US" altLang="zh-TW" b="1" dirty="0">
                <a:solidFill>
                  <a:schemeClr val="tx1"/>
                </a:solidFill>
                <a:latin typeface="新細明體" pitchFamily="18" charset="-120"/>
                <a:ea typeface="新細明體" pitchFamily="18" charset="-120"/>
              </a:rPr>
              <a:t>)</a:t>
            </a:r>
            <a:endParaRPr lang="zh-TW" altLang="en-US" b="1" dirty="0">
              <a:solidFill>
                <a:schemeClr val="tx1"/>
              </a:solidFill>
              <a:latin typeface="新細明體" pitchFamily="18" charset="-120"/>
              <a:ea typeface="新細明體" pitchFamily="18" charset="-120"/>
            </a:endParaRPr>
          </a:p>
        </p:txBody>
      </p:sp>
      <p:sp>
        <p:nvSpPr>
          <p:cNvPr id="3" name="內容版面配置區 2"/>
          <p:cNvSpPr>
            <a:spLocks noGrp="1"/>
          </p:cNvSpPr>
          <p:nvPr>
            <p:ph idx="1"/>
          </p:nvPr>
        </p:nvSpPr>
        <p:spPr>
          <a:xfrm>
            <a:off x="539552" y="1340768"/>
            <a:ext cx="8229600" cy="5400600"/>
          </a:xfrm>
        </p:spPr>
        <p:txBody>
          <a:bodyPr/>
          <a:lstStyle/>
          <a:p>
            <a:pPr marL="623887" indent="-514350" algn="just">
              <a:buFont typeface="+mj-lt"/>
              <a:buAutoNum type="arabicPeriod" startAt="6"/>
            </a:pPr>
            <a:r>
              <a:rPr lang="zh-TW" altLang="en-US" b="1" dirty="0">
                <a:latin typeface="Times New Roman" panose="02020603050405020304" pitchFamily="18" charset="0"/>
                <a:ea typeface="新細明體" panose="02020500000000000000" pitchFamily="18" charset="-120"/>
              </a:rPr>
              <a:t>參加國內外發明競賽並且獲得不錯的成績。</a:t>
            </a:r>
          </a:p>
          <a:p>
            <a:pPr marL="623887" indent="-514350" algn="just">
              <a:buFont typeface="+mj-lt"/>
              <a:buAutoNum type="arabicPeriod" startAt="7"/>
            </a:pPr>
            <a:r>
              <a:rPr lang="zh-TW" altLang="en-US" b="1" dirty="0">
                <a:latin typeface="Times New Roman" panose="02020603050405020304" pitchFamily="18" charset="0"/>
                <a:ea typeface="新細明體" panose="02020500000000000000" pitchFamily="18" charset="-120"/>
              </a:rPr>
              <a:t>除了發明創作外，期刊論文與研討會論文盡量不要</a:t>
            </a:r>
            <a:r>
              <a:rPr lang="zh-TW" altLang="en-US" b="1" dirty="0" smtClean="0">
                <a:latin typeface="Times New Roman" panose="02020603050405020304" pitchFamily="18" charset="0"/>
                <a:ea typeface="新細明體" panose="02020500000000000000" pitchFamily="18" charset="-120"/>
              </a:rPr>
              <a:t>掛</a:t>
            </a:r>
            <a:r>
              <a:rPr lang="zh-TW" altLang="en-US" b="1" dirty="0" smtClean="0">
                <a:latin typeface="Times New Roman" panose="02020603050405020304" pitchFamily="18" charset="0"/>
                <a:ea typeface="新細明體" panose="02020500000000000000" pitchFamily="18" charset="-120"/>
                <a:cs typeface="Times New Roman" panose="02020603050405020304" pitchFamily="18" charset="0"/>
              </a:rPr>
              <a:t>０</a:t>
            </a:r>
            <a:r>
              <a:rPr lang="zh-TW" altLang="en-US" b="1" dirty="0">
                <a:latin typeface="Times New Roman" panose="02020603050405020304" pitchFamily="18" charset="0"/>
                <a:ea typeface="新細明體" panose="02020500000000000000" pitchFamily="18" charset="-120"/>
              </a:rPr>
              <a:t>，對升等有加分作用。</a:t>
            </a:r>
          </a:p>
          <a:p>
            <a:pPr marL="623887" indent="-514350" algn="just">
              <a:buFont typeface="+mj-lt"/>
              <a:buAutoNum type="arabicPeriod" startAt="7"/>
            </a:pPr>
            <a:r>
              <a:rPr lang="zh-TW" altLang="en-US" b="1" dirty="0">
                <a:latin typeface="Times New Roman" panose="02020603050405020304" pitchFamily="18" charset="0"/>
                <a:ea typeface="新細明體" panose="02020500000000000000" pitchFamily="18" charset="-120"/>
              </a:rPr>
              <a:t>在指導學生專題製作方面有具體貢獻，尤其是學生</a:t>
            </a:r>
            <a:r>
              <a:rPr lang="zh-TW" altLang="en-US" b="1" dirty="0" smtClean="0">
                <a:latin typeface="Times New Roman" panose="02020603050405020304" pitchFamily="18" charset="0"/>
                <a:ea typeface="新細明體" panose="02020500000000000000" pitchFamily="18" charset="-120"/>
              </a:rPr>
              <a:t>參加</a:t>
            </a:r>
            <a:r>
              <a:rPr lang="zh-TW" altLang="en-US" b="1" dirty="0">
                <a:latin typeface="Times New Roman" panose="02020603050405020304" pitchFamily="18" charset="0"/>
                <a:ea typeface="新細明體" panose="02020500000000000000" pitchFamily="18" charset="-120"/>
              </a:rPr>
              <a:t>全國性競賽得獎，表示送審人在技術上的貢獻</a:t>
            </a:r>
            <a:r>
              <a:rPr lang="zh-TW" altLang="en-US" b="1" dirty="0" smtClean="0">
                <a:latin typeface="Times New Roman" panose="02020603050405020304" pitchFamily="18" charset="0"/>
                <a:ea typeface="新細明體" panose="02020500000000000000" pitchFamily="18" charset="-120"/>
              </a:rPr>
              <a:t>經「</a:t>
            </a:r>
            <a:r>
              <a:rPr lang="zh-TW" altLang="en-US" b="1" dirty="0">
                <a:latin typeface="Times New Roman" panose="02020603050405020304" pitchFamily="18" charset="0"/>
                <a:ea typeface="新細明體" panose="02020500000000000000" pitchFamily="18" charset="-120"/>
              </a:rPr>
              <a:t>公開審查」之後得到肯定。</a:t>
            </a:r>
          </a:p>
          <a:p>
            <a:pPr marL="623887" indent="-514350" algn="just">
              <a:buFont typeface="+mj-lt"/>
              <a:buAutoNum type="arabicPeriod" startAt="7"/>
            </a:pPr>
            <a:r>
              <a:rPr lang="zh-TW" altLang="en-US" b="1" dirty="0">
                <a:latin typeface="Times New Roman" panose="02020603050405020304" pitchFamily="18" charset="0"/>
                <a:ea typeface="新細明體" panose="02020500000000000000" pitchFamily="18" charset="-120"/>
              </a:rPr>
              <a:t>在代表作與參考著作之外，也可以增加個人資料等</a:t>
            </a:r>
            <a:r>
              <a:rPr lang="zh-TW" altLang="en-US" b="1" dirty="0" smtClean="0">
                <a:latin typeface="Times New Roman" panose="02020603050405020304" pitchFamily="18" charset="0"/>
                <a:ea typeface="新細明體" panose="02020500000000000000" pitchFamily="18" charset="-120"/>
              </a:rPr>
              <a:t>有利於</a:t>
            </a:r>
            <a:r>
              <a:rPr lang="zh-TW" altLang="en-US" b="1" dirty="0">
                <a:latin typeface="Times New Roman" panose="02020603050405020304" pitchFamily="18" charset="0"/>
                <a:ea typeface="新細明體" panose="02020500000000000000" pitchFamily="18" charset="-120"/>
              </a:rPr>
              <a:t>審查的資料，尤其是要對於自己成果寫出一些</a:t>
            </a:r>
            <a:r>
              <a:rPr lang="zh-TW" altLang="en-US" b="1" dirty="0" smtClean="0">
                <a:latin typeface="Times New Roman" panose="02020603050405020304" pitchFamily="18" charset="0"/>
                <a:ea typeface="新細明體" panose="02020500000000000000" pitchFamily="18" charset="-120"/>
              </a:rPr>
              <a:t>具體</a:t>
            </a:r>
            <a:r>
              <a:rPr lang="zh-TW" altLang="en-US" b="1" dirty="0">
                <a:latin typeface="Times New Roman" panose="02020603050405020304" pitchFamily="18" charset="0"/>
                <a:ea typeface="新細明體" panose="02020500000000000000" pitchFamily="18" charset="-120"/>
              </a:rPr>
              <a:t>「優點」，以方便審查委員下筆。</a:t>
            </a:r>
          </a:p>
          <a:p>
            <a:pPr marL="623887" indent="-514350" algn="just">
              <a:buFont typeface="+mj-lt"/>
              <a:buAutoNum type="arabicPeriod" startAt="7"/>
            </a:pPr>
            <a:r>
              <a:rPr lang="zh-TW" altLang="en-US" b="1" dirty="0">
                <a:latin typeface="Times New Roman" panose="02020603050405020304" pitchFamily="18" charset="0"/>
                <a:ea typeface="新細明體" panose="02020500000000000000" pitchFamily="18" charset="-120"/>
              </a:rPr>
              <a:t>務實累積成果乃為上策</a:t>
            </a:r>
            <a:r>
              <a:rPr lang="zh-TW" altLang="en-US" b="1" dirty="0" smtClean="0">
                <a:latin typeface="Times New Roman" panose="02020603050405020304" pitchFamily="18" charset="0"/>
                <a:ea typeface="新細明體" panose="02020500000000000000" pitchFamily="18" charset="-120"/>
              </a:rPr>
              <a:t>。          </a:t>
            </a:r>
            <a:endParaRPr lang="en-US" altLang="zh-TW" b="1" dirty="0" smtClean="0">
              <a:latin typeface="Times New Roman" panose="02020603050405020304" pitchFamily="18" charset="0"/>
              <a:ea typeface="新細明體" panose="02020500000000000000" pitchFamily="18" charset="-120"/>
            </a:endParaRPr>
          </a:p>
          <a:p>
            <a:pPr marL="109537" indent="0" algn="r">
              <a:buNone/>
            </a:pPr>
            <a:r>
              <a:rPr lang="zh-TW" altLang="en-US" sz="2000" b="1" dirty="0" smtClean="0">
                <a:latin typeface="Times New Roman" panose="02020603050405020304" pitchFamily="18" charset="0"/>
                <a:ea typeface="新細明體" panose="02020500000000000000" pitchFamily="18" charset="-120"/>
              </a:rPr>
              <a:t>資料</a:t>
            </a:r>
            <a:r>
              <a:rPr lang="zh-TW" altLang="en-US" sz="2000" b="1" dirty="0">
                <a:latin typeface="Times New Roman" panose="02020603050405020304" pitchFamily="18" charset="0"/>
                <a:ea typeface="新細明體" panose="02020500000000000000" pitchFamily="18" charset="-120"/>
              </a:rPr>
              <a:t>來源</a:t>
            </a:r>
            <a:r>
              <a:rPr lang="en-US" altLang="zh-TW" sz="2000" b="1" dirty="0">
                <a:latin typeface="Times New Roman" panose="02020603050405020304" pitchFamily="18" charset="0"/>
                <a:ea typeface="新細明體" panose="02020500000000000000" pitchFamily="18" charset="-120"/>
              </a:rPr>
              <a:t>:</a:t>
            </a:r>
            <a:r>
              <a:rPr lang="zh-TW" altLang="en-US" sz="2000" b="1" dirty="0">
                <a:latin typeface="Times New Roman" panose="02020603050405020304" pitchFamily="18" charset="0"/>
                <a:ea typeface="新細明體" panose="02020500000000000000" pitchFamily="18" charset="-120"/>
              </a:rPr>
              <a:t>王明源</a:t>
            </a:r>
          </a:p>
          <a:p>
            <a:pPr algn="just"/>
            <a:endParaRPr lang="zh-TW" altLang="en-US" b="1" dirty="0"/>
          </a:p>
        </p:txBody>
      </p:sp>
      <p:sp>
        <p:nvSpPr>
          <p:cNvPr id="4" name="投影片編號版面配置區 3"/>
          <p:cNvSpPr>
            <a:spLocks noGrp="1"/>
          </p:cNvSpPr>
          <p:nvPr>
            <p:ph type="sldNum" sz="quarter" idx="12"/>
          </p:nvPr>
        </p:nvSpPr>
        <p:spPr/>
        <p:txBody>
          <a:bodyPr/>
          <a:lstStyle/>
          <a:p>
            <a:pPr>
              <a:defRPr/>
            </a:pPr>
            <a:fld id="{349B6D30-2542-49AA-9C4D-E59A7C3159BD}" type="slidenum">
              <a:rPr lang="zh-TW" altLang="en-US" smtClean="0"/>
              <a:pPr>
                <a:defRPr/>
              </a:pPr>
              <a:t>23</a:t>
            </a:fld>
            <a:endParaRPr lang="en-US" altLang="zh-TW"/>
          </a:p>
        </p:txBody>
      </p:sp>
    </p:spTree>
    <p:extLst>
      <p:ext uri="{BB962C8B-B14F-4D97-AF65-F5344CB8AC3E}">
        <p14:creationId xmlns:p14="http://schemas.microsoft.com/office/powerpoint/2010/main" val="5029613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764704"/>
            <a:ext cx="8229600" cy="1066800"/>
          </a:xfrm>
        </p:spPr>
        <p:txBody>
          <a:bodyPr/>
          <a:lstStyle/>
          <a:p>
            <a:pPr algn="ctr"/>
            <a:r>
              <a:rPr lang="zh-TW" altLang="zh-TW" b="1" dirty="0">
                <a:solidFill>
                  <a:schemeClr val="tx1"/>
                </a:solidFill>
                <a:latin typeface="新細明體" pitchFamily="18" charset="-120"/>
                <a:ea typeface="新細明體" pitchFamily="18" charset="-120"/>
              </a:rPr>
              <a:t>代表</a:t>
            </a:r>
            <a:r>
              <a:rPr lang="zh-TW" altLang="zh-TW" b="1" dirty="0" smtClean="0">
                <a:solidFill>
                  <a:schemeClr val="tx1"/>
                </a:solidFill>
                <a:latin typeface="新細明體" pitchFamily="18" charset="-120"/>
                <a:ea typeface="新細明體" pitchFamily="18" charset="-120"/>
              </a:rPr>
              <a:t>成果</a:t>
            </a:r>
            <a:r>
              <a:rPr lang="zh-TW" altLang="en-US" b="1" dirty="0">
                <a:solidFill>
                  <a:schemeClr val="tx1"/>
                </a:solidFill>
                <a:latin typeface="新細明體" pitchFamily="18" charset="-120"/>
                <a:ea typeface="新細明體" pitchFamily="18" charset="-120"/>
              </a:rPr>
              <a:t>書面報告書撰寫</a:t>
            </a:r>
          </a:p>
        </p:txBody>
      </p:sp>
      <p:sp>
        <p:nvSpPr>
          <p:cNvPr id="4" name="投影片編號版面配置區 3"/>
          <p:cNvSpPr>
            <a:spLocks noGrp="1"/>
          </p:cNvSpPr>
          <p:nvPr>
            <p:ph type="sldNum" sz="quarter" idx="12"/>
          </p:nvPr>
        </p:nvSpPr>
        <p:spPr/>
        <p:txBody>
          <a:bodyPr/>
          <a:lstStyle/>
          <a:p>
            <a:pPr>
              <a:defRPr/>
            </a:pPr>
            <a:fld id="{349B6D30-2542-49AA-9C4D-E59A7C3159BD}" type="slidenum">
              <a:rPr lang="zh-TW" altLang="en-US" smtClean="0"/>
              <a:pPr>
                <a:defRPr/>
              </a:pPr>
              <a:t>24</a:t>
            </a:fld>
            <a:endParaRPr lang="en-US" altLang="zh-TW"/>
          </a:p>
        </p:txBody>
      </p:sp>
      <p:sp>
        <p:nvSpPr>
          <p:cNvPr id="6" name="內容版面配置區 5"/>
          <p:cNvSpPr>
            <a:spLocks noGrp="1"/>
          </p:cNvSpPr>
          <p:nvPr>
            <p:ph idx="1"/>
          </p:nvPr>
        </p:nvSpPr>
        <p:spPr/>
        <p:txBody>
          <a:bodyPr/>
          <a:lstStyle/>
          <a:p>
            <a:pPr marL="109537" indent="0">
              <a:buNone/>
            </a:pPr>
            <a:endParaRPr lang="en-US" altLang="zh-TW" dirty="0" smtClean="0"/>
          </a:p>
          <a:p>
            <a:pPr marL="109537" indent="0">
              <a:buNone/>
            </a:pPr>
            <a:endParaRPr lang="en-US" altLang="zh-TW" dirty="0"/>
          </a:p>
          <a:p>
            <a:pPr marL="109537" indent="0">
              <a:buNone/>
            </a:pPr>
            <a:endParaRPr lang="en-US" altLang="zh-TW" b="1" dirty="0" smtClean="0"/>
          </a:p>
          <a:p>
            <a:pPr marL="109537" indent="0" algn="ctr">
              <a:buNone/>
            </a:pPr>
            <a:r>
              <a:rPr lang="zh-TW" altLang="en-US" b="1" dirty="0" smtClean="0"/>
              <a:t>以本人送審教授為例</a:t>
            </a:r>
            <a:endParaRPr lang="zh-TW" altLang="en-US" b="1" dirty="0"/>
          </a:p>
        </p:txBody>
      </p:sp>
    </p:spTree>
    <p:extLst>
      <p:ext uri="{BB962C8B-B14F-4D97-AF65-F5344CB8AC3E}">
        <p14:creationId xmlns:p14="http://schemas.microsoft.com/office/powerpoint/2010/main" val="28518836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620688"/>
            <a:ext cx="8229600" cy="1066800"/>
          </a:xfrm>
        </p:spPr>
        <p:txBody>
          <a:bodyPr/>
          <a:lstStyle/>
          <a:p>
            <a:pPr algn="ctr"/>
            <a:r>
              <a:rPr lang="zh-TW" altLang="en-US" b="1" dirty="0" smtClean="0">
                <a:solidFill>
                  <a:schemeClr val="tx1"/>
                </a:solidFill>
                <a:latin typeface="新細明體" pitchFamily="18" charset="-120"/>
                <a:ea typeface="新細明體" pitchFamily="18" charset="-120"/>
              </a:rPr>
              <a:t>封面</a:t>
            </a:r>
            <a:endParaRPr lang="zh-TW" altLang="en-US" b="1" dirty="0">
              <a:solidFill>
                <a:schemeClr val="tx1"/>
              </a:solidFill>
              <a:latin typeface="新細明體" pitchFamily="18" charset="-120"/>
              <a:ea typeface="新細明體" pitchFamily="18" charset="-120"/>
            </a:endParaRPr>
          </a:p>
        </p:txBody>
      </p:sp>
      <p:pic>
        <p:nvPicPr>
          <p:cNvPr id="5" name="內容版面配置區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40742" b="40419"/>
          <a:stretch/>
        </p:blipFill>
        <p:spPr>
          <a:xfrm>
            <a:off x="2627784" y="1556792"/>
            <a:ext cx="3910714" cy="5191093"/>
          </a:xfrm>
        </p:spPr>
      </p:pic>
      <p:sp>
        <p:nvSpPr>
          <p:cNvPr id="4" name="投影片編號版面配置區 3"/>
          <p:cNvSpPr>
            <a:spLocks noGrp="1"/>
          </p:cNvSpPr>
          <p:nvPr>
            <p:ph type="sldNum" sz="quarter" idx="12"/>
          </p:nvPr>
        </p:nvSpPr>
        <p:spPr/>
        <p:txBody>
          <a:bodyPr/>
          <a:lstStyle/>
          <a:p>
            <a:pPr>
              <a:defRPr/>
            </a:pPr>
            <a:fld id="{349B6D30-2542-49AA-9C4D-E59A7C3159BD}" type="slidenum">
              <a:rPr lang="zh-TW" altLang="en-US" smtClean="0"/>
              <a:pPr>
                <a:defRPr/>
              </a:pPr>
              <a:t>25</a:t>
            </a:fld>
            <a:endParaRPr lang="en-US" altLang="zh-TW"/>
          </a:p>
        </p:txBody>
      </p:sp>
    </p:spTree>
    <p:extLst>
      <p:ext uri="{BB962C8B-B14F-4D97-AF65-F5344CB8AC3E}">
        <p14:creationId xmlns:p14="http://schemas.microsoft.com/office/powerpoint/2010/main" val="3839825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764704"/>
            <a:ext cx="8229600" cy="1066800"/>
          </a:xfrm>
        </p:spPr>
        <p:txBody>
          <a:bodyPr/>
          <a:lstStyle/>
          <a:p>
            <a:pPr algn="ctr"/>
            <a:r>
              <a:rPr lang="zh-TW" altLang="zh-TW" b="1" dirty="0">
                <a:solidFill>
                  <a:schemeClr val="tx1"/>
                </a:solidFill>
                <a:latin typeface="新細明體" pitchFamily="18" charset="-120"/>
                <a:ea typeface="新細明體" pitchFamily="18" charset="-120"/>
              </a:rPr>
              <a:t>代表成果</a:t>
            </a:r>
            <a:r>
              <a:rPr lang="zh-TW" altLang="en-US" b="1" dirty="0">
                <a:solidFill>
                  <a:schemeClr val="tx1"/>
                </a:solidFill>
                <a:latin typeface="新細明體" pitchFamily="18" charset="-120"/>
                <a:ea typeface="新細明體" pitchFamily="18" charset="-120"/>
              </a:rPr>
              <a:t>書面</a:t>
            </a:r>
            <a:r>
              <a:rPr lang="zh-TW" altLang="en-US" b="1" dirty="0" smtClean="0">
                <a:solidFill>
                  <a:schemeClr val="tx1"/>
                </a:solidFill>
                <a:latin typeface="新細明體" pitchFamily="18" charset="-120"/>
                <a:ea typeface="新細明體" pitchFamily="18" charset="-120"/>
              </a:rPr>
              <a:t>報告書大綱</a:t>
            </a:r>
            <a:endParaRPr lang="zh-TW" altLang="en-US" b="1" dirty="0">
              <a:solidFill>
                <a:schemeClr val="tx1"/>
              </a:solidFill>
              <a:latin typeface="新細明體" pitchFamily="18" charset="-120"/>
              <a:ea typeface="新細明體" pitchFamily="18" charset="-120"/>
            </a:endParaRPr>
          </a:p>
        </p:txBody>
      </p:sp>
      <p:sp>
        <p:nvSpPr>
          <p:cNvPr id="3" name="內容版面配置區 2"/>
          <p:cNvSpPr>
            <a:spLocks noGrp="1"/>
          </p:cNvSpPr>
          <p:nvPr>
            <p:ph idx="1"/>
          </p:nvPr>
        </p:nvSpPr>
        <p:spPr/>
        <p:txBody>
          <a:bodyPr/>
          <a:lstStyle/>
          <a:p>
            <a:pPr marL="109537" indent="0">
              <a:buNone/>
            </a:pPr>
            <a:r>
              <a:rPr lang="zh-TW" altLang="zh-TW" b="1" cap="all" dirty="0"/>
              <a:t>壹</a:t>
            </a:r>
            <a:r>
              <a:rPr lang="zh-TW" altLang="zh-TW" b="1" cap="all" dirty="0" smtClean="0"/>
              <a:t>、學</a:t>
            </a:r>
            <a:r>
              <a:rPr lang="zh-TW" altLang="zh-TW" b="1" cap="all" dirty="0"/>
              <a:t>經歷與研究成果簡介</a:t>
            </a:r>
            <a:r>
              <a:rPr lang="en-US" altLang="zh-TW" b="1" cap="all" dirty="0"/>
              <a:t>	</a:t>
            </a:r>
            <a:endParaRPr lang="zh-TW" altLang="zh-TW" b="1" cap="all" dirty="0"/>
          </a:p>
          <a:p>
            <a:pPr marL="109537" indent="0">
              <a:buNone/>
            </a:pPr>
            <a:r>
              <a:rPr lang="zh-TW" altLang="zh-TW" b="1" cap="all" dirty="0"/>
              <a:t>貳</a:t>
            </a:r>
            <a:r>
              <a:rPr lang="zh-TW" altLang="zh-TW" b="1" cap="all" dirty="0" smtClean="0"/>
              <a:t>、研發</a:t>
            </a:r>
            <a:r>
              <a:rPr lang="zh-TW" altLang="zh-TW" b="1" cap="all" dirty="0"/>
              <a:t>理念與送審技術主軸說明</a:t>
            </a:r>
          </a:p>
          <a:p>
            <a:pPr marL="109537" indent="0">
              <a:buNone/>
            </a:pPr>
            <a:r>
              <a:rPr lang="zh-TW" altLang="zh-TW" b="1" dirty="0"/>
              <a:t>參</a:t>
            </a:r>
            <a:r>
              <a:rPr lang="zh-TW" altLang="zh-TW" b="1" dirty="0" smtClean="0"/>
              <a:t>、整體</a:t>
            </a:r>
            <a:r>
              <a:rPr lang="zh-TW" altLang="zh-TW" b="1" dirty="0"/>
              <a:t>成果貢獻</a:t>
            </a:r>
          </a:p>
          <a:p>
            <a:pPr marL="109537" indent="0">
              <a:buNone/>
            </a:pPr>
            <a:r>
              <a:rPr lang="zh-TW" altLang="zh-TW" b="1" dirty="0"/>
              <a:t>肆</a:t>
            </a:r>
            <a:r>
              <a:rPr lang="zh-TW" altLang="zh-TW" b="1" dirty="0" smtClean="0"/>
              <a:t>、未來</a:t>
            </a:r>
            <a:r>
              <a:rPr lang="zh-TW" altLang="zh-TW" b="1" dirty="0"/>
              <a:t>三年教學與研究規劃</a:t>
            </a:r>
          </a:p>
          <a:p>
            <a:pPr marL="109537" indent="0">
              <a:buNone/>
            </a:pPr>
            <a:r>
              <a:rPr lang="zh-TW" altLang="zh-TW" b="1" dirty="0"/>
              <a:t>伍</a:t>
            </a:r>
            <a:r>
              <a:rPr lang="zh-TW" altLang="zh-TW" b="1" dirty="0" smtClean="0"/>
              <a:t>、自我</a:t>
            </a:r>
            <a:r>
              <a:rPr lang="zh-TW" altLang="zh-TW" b="1" dirty="0"/>
              <a:t>期許</a:t>
            </a:r>
          </a:p>
          <a:p>
            <a:pPr marL="109537" indent="0">
              <a:buNone/>
            </a:pPr>
            <a:r>
              <a:rPr lang="zh-TW" altLang="zh-TW" b="1" cap="all" dirty="0"/>
              <a:t>陸</a:t>
            </a:r>
            <a:r>
              <a:rPr lang="zh-TW" altLang="zh-TW" b="1" cap="all" dirty="0" smtClean="0"/>
              <a:t>、學理</a:t>
            </a:r>
            <a:r>
              <a:rPr lang="zh-TW" altLang="zh-TW" b="1" cap="all" dirty="0"/>
              <a:t>基礎、技術方法與成果貢獻</a:t>
            </a:r>
            <a:r>
              <a:rPr lang="en-US" altLang="zh-TW" b="1" cap="all" dirty="0"/>
              <a:t>	</a:t>
            </a:r>
            <a:endParaRPr lang="zh-TW" altLang="zh-TW" b="1" cap="all" dirty="0"/>
          </a:p>
          <a:p>
            <a:pPr marL="109537" indent="0">
              <a:buNone/>
            </a:pPr>
            <a:endParaRPr lang="zh-TW" altLang="en-US" dirty="0"/>
          </a:p>
        </p:txBody>
      </p:sp>
      <p:sp>
        <p:nvSpPr>
          <p:cNvPr id="4" name="投影片編號版面配置區 3"/>
          <p:cNvSpPr>
            <a:spLocks noGrp="1"/>
          </p:cNvSpPr>
          <p:nvPr>
            <p:ph type="sldNum" sz="quarter" idx="12"/>
          </p:nvPr>
        </p:nvSpPr>
        <p:spPr/>
        <p:txBody>
          <a:bodyPr/>
          <a:lstStyle/>
          <a:p>
            <a:pPr>
              <a:defRPr/>
            </a:pPr>
            <a:fld id="{349B6D30-2542-49AA-9C4D-E59A7C3159BD}" type="slidenum">
              <a:rPr lang="zh-TW" altLang="en-US" smtClean="0"/>
              <a:pPr>
                <a:defRPr/>
              </a:pPr>
              <a:t>26</a:t>
            </a:fld>
            <a:endParaRPr lang="en-US" altLang="zh-TW"/>
          </a:p>
        </p:txBody>
      </p:sp>
    </p:spTree>
    <p:extLst>
      <p:ext uri="{BB962C8B-B14F-4D97-AF65-F5344CB8AC3E}">
        <p14:creationId xmlns:p14="http://schemas.microsoft.com/office/powerpoint/2010/main" val="18495356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836712"/>
            <a:ext cx="8229600" cy="1066800"/>
          </a:xfrm>
        </p:spPr>
        <p:txBody>
          <a:bodyPr/>
          <a:lstStyle/>
          <a:p>
            <a:pPr algn="ctr"/>
            <a:r>
              <a:rPr lang="zh-TW" altLang="zh-TW" b="1" dirty="0">
                <a:solidFill>
                  <a:srgbClr val="000000"/>
                </a:solidFill>
                <a:latin typeface="新細明體" pitchFamily="18" charset="-120"/>
                <a:ea typeface="新細明體" pitchFamily="18" charset="-120"/>
              </a:rPr>
              <a:t>學經歷與研究成果</a:t>
            </a:r>
            <a:r>
              <a:rPr lang="zh-TW" altLang="zh-TW" b="1" dirty="0" smtClean="0">
                <a:solidFill>
                  <a:srgbClr val="000000"/>
                </a:solidFill>
                <a:latin typeface="新細明體" pitchFamily="18" charset="-120"/>
                <a:ea typeface="新細明體" pitchFamily="18" charset="-120"/>
              </a:rPr>
              <a:t>簡介</a:t>
            </a:r>
            <a:r>
              <a:rPr lang="en-US" altLang="zh-TW" b="1" dirty="0">
                <a:solidFill>
                  <a:schemeClr val="tx1"/>
                </a:solidFill>
                <a:latin typeface="新細明體" pitchFamily="18" charset="-120"/>
                <a:ea typeface="新細明體" pitchFamily="18" charset="-120"/>
              </a:rPr>
              <a:t>(</a:t>
            </a:r>
            <a:r>
              <a:rPr lang="zh-TW" altLang="en-US" b="1" dirty="0">
                <a:solidFill>
                  <a:schemeClr val="tx1"/>
                </a:solidFill>
                <a:latin typeface="新細明體" pitchFamily="18" charset="-120"/>
                <a:ea typeface="新細明體" pitchFamily="18" charset="-120"/>
              </a:rPr>
              <a:t>續</a:t>
            </a:r>
            <a:r>
              <a:rPr lang="en-US" altLang="zh-TW" b="1" dirty="0">
                <a:solidFill>
                  <a:schemeClr val="tx1"/>
                </a:solidFill>
                <a:latin typeface="新細明體" pitchFamily="18" charset="-120"/>
                <a:ea typeface="新細明體" pitchFamily="18" charset="-120"/>
              </a:rPr>
              <a:t>)</a:t>
            </a:r>
            <a:endParaRPr lang="zh-TW" altLang="en-US" b="1" dirty="0">
              <a:solidFill>
                <a:srgbClr val="333300"/>
              </a:solidFill>
              <a:latin typeface="新細明體" pitchFamily="18" charset="-120"/>
              <a:ea typeface="新細明體" pitchFamily="18" charset="-120"/>
            </a:endParaRPr>
          </a:p>
        </p:txBody>
      </p:sp>
      <p:sp>
        <p:nvSpPr>
          <p:cNvPr id="3" name="內容版面配置區 2"/>
          <p:cNvSpPr>
            <a:spLocks noGrp="1"/>
          </p:cNvSpPr>
          <p:nvPr>
            <p:ph idx="1"/>
          </p:nvPr>
        </p:nvSpPr>
        <p:spPr>
          <a:xfrm>
            <a:off x="457200" y="2060848"/>
            <a:ext cx="8229600" cy="4512990"/>
          </a:xfrm>
        </p:spPr>
        <p:txBody>
          <a:bodyPr/>
          <a:lstStyle/>
          <a:p>
            <a:pPr marL="109537" indent="0" algn="just">
              <a:buNone/>
            </a:pPr>
            <a:r>
              <a:rPr lang="zh-TW" altLang="en-US" b="1" dirty="0" smtClean="0">
                <a:latin typeface="Times New Roman" panose="02020603050405020304" pitchFamily="18" charset="0"/>
                <a:ea typeface="新細明體" panose="02020500000000000000" pitchFamily="18" charset="-120"/>
              </a:rPr>
              <a:t>以文字簡述個人</a:t>
            </a:r>
            <a:r>
              <a:rPr lang="en-US" altLang="zh-TW" b="1" dirty="0" smtClean="0">
                <a:latin typeface="Times New Roman" panose="02020603050405020304" pitchFamily="18" charset="0"/>
                <a:ea typeface="新細明體" panose="02020500000000000000" pitchFamily="18" charset="-120"/>
              </a:rPr>
              <a:t>:</a:t>
            </a:r>
          </a:p>
          <a:p>
            <a:pPr marL="109537" indent="0" algn="just">
              <a:buNone/>
            </a:pPr>
            <a:endParaRPr lang="en-US" altLang="zh-TW" b="1" dirty="0" smtClean="0">
              <a:latin typeface="Times New Roman" panose="02020603050405020304" pitchFamily="18" charset="0"/>
              <a:ea typeface="新細明體" panose="02020500000000000000" pitchFamily="18" charset="-120"/>
            </a:endParaRPr>
          </a:p>
          <a:p>
            <a:pPr marL="566737" indent="-457200" algn="just">
              <a:buFont typeface="+mj-lt"/>
              <a:buAutoNum type="arabicPeriod"/>
            </a:pPr>
            <a:r>
              <a:rPr lang="zh-TW" altLang="en-US" b="1" dirty="0" smtClean="0">
                <a:latin typeface="Times New Roman" panose="02020603050405020304" pitchFamily="18" charset="0"/>
                <a:ea typeface="新細明體" panose="02020500000000000000" pitchFamily="18" charset="-120"/>
              </a:rPr>
              <a:t>學歷</a:t>
            </a:r>
            <a:endParaRPr lang="en-US" altLang="zh-TW" b="1" dirty="0" smtClean="0">
              <a:latin typeface="Times New Roman" panose="02020603050405020304" pitchFamily="18" charset="0"/>
              <a:ea typeface="新細明體" panose="02020500000000000000" pitchFamily="18" charset="-120"/>
            </a:endParaRPr>
          </a:p>
          <a:p>
            <a:pPr marL="566737" indent="-457200" algn="just">
              <a:buFont typeface="+mj-lt"/>
              <a:buAutoNum type="arabicPeriod"/>
            </a:pPr>
            <a:r>
              <a:rPr lang="zh-TW" altLang="en-US" b="1" dirty="0" smtClean="0">
                <a:latin typeface="Times New Roman" panose="02020603050405020304" pitchFamily="18" charset="0"/>
                <a:ea typeface="新細明體" panose="02020500000000000000" pitchFamily="18" charset="-120"/>
              </a:rPr>
              <a:t>經歷</a:t>
            </a:r>
            <a:endParaRPr lang="en-US" altLang="zh-TW" b="1" dirty="0" smtClean="0">
              <a:latin typeface="Times New Roman" panose="02020603050405020304" pitchFamily="18" charset="0"/>
              <a:ea typeface="新細明體" panose="02020500000000000000" pitchFamily="18" charset="-120"/>
            </a:endParaRPr>
          </a:p>
          <a:p>
            <a:pPr marL="566737" indent="-457200" algn="just">
              <a:buFont typeface="+mj-lt"/>
              <a:buAutoNum type="arabicPeriod"/>
            </a:pPr>
            <a:r>
              <a:rPr lang="zh-TW" altLang="en-US" b="1" dirty="0" smtClean="0">
                <a:latin typeface="Times New Roman" panose="02020603050405020304" pitchFamily="18" charset="0"/>
                <a:ea typeface="新細明體" panose="02020500000000000000" pitchFamily="18" charset="-120"/>
              </a:rPr>
              <a:t>升等助理教授及副教授之技術核心</a:t>
            </a:r>
            <a:endParaRPr lang="en-US" altLang="zh-TW" b="1" dirty="0" smtClean="0">
              <a:latin typeface="Times New Roman" panose="02020603050405020304" pitchFamily="18" charset="0"/>
              <a:ea typeface="新細明體" panose="02020500000000000000" pitchFamily="18" charset="-120"/>
            </a:endParaRPr>
          </a:p>
          <a:p>
            <a:pPr marL="566737" indent="-457200" algn="just">
              <a:buFont typeface="+mj-lt"/>
              <a:buAutoNum type="arabicPeriod"/>
            </a:pPr>
            <a:r>
              <a:rPr lang="zh-TW" altLang="en-US" b="1" dirty="0" smtClean="0">
                <a:latin typeface="Times New Roman" panose="02020603050405020304" pitchFamily="18" charset="0"/>
                <a:ea typeface="新細明體" panose="02020500000000000000" pitchFamily="18" charset="-120"/>
              </a:rPr>
              <a:t>副教授後之研術研究成果</a:t>
            </a:r>
            <a:endParaRPr lang="en-US" altLang="zh-TW" b="1" dirty="0" smtClean="0">
              <a:latin typeface="Times New Roman" panose="02020603050405020304" pitchFamily="18" charset="0"/>
              <a:ea typeface="新細明體" panose="02020500000000000000" pitchFamily="18" charset="-120"/>
            </a:endParaRPr>
          </a:p>
          <a:p>
            <a:pPr marL="566737" indent="-457200" algn="just">
              <a:buFont typeface="+mj-lt"/>
              <a:buAutoNum type="arabicPeriod"/>
            </a:pPr>
            <a:r>
              <a:rPr lang="zh-TW" altLang="zh-TW" b="1" dirty="0">
                <a:solidFill>
                  <a:srgbClr val="000000"/>
                </a:solidFill>
                <a:latin typeface="Times New Roman" panose="02020603050405020304" pitchFamily="18" charset="0"/>
                <a:ea typeface="新細明體" panose="02020500000000000000" pitchFamily="18" charset="-120"/>
              </a:rPr>
              <a:t>所</a:t>
            </a:r>
            <a:r>
              <a:rPr lang="zh-TW" altLang="zh-TW" b="1" dirty="0" smtClean="0">
                <a:solidFill>
                  <a:srgbClr val="000000"/>
                </a:solidFill>
                <a:latin typeface="Times New Roman" panose="02020603050405020304" pitchFamily="18" charset="0"/>
                <a:ea typeface="新細明體" panose="02020500000000000000" pitchFamily="18" charset="-120"/>
              </a:rPr>
              <a:t>執行計畫</a:t>
            </a:r>
            <a:r>
              <a:rPr lang="zh-TW" altLang="en-US" b="1" dirty="0" smtClean="0">
                <a:solidFill>
                  <a:srgbClr val="000000"/>
                </a:solidFill>
                <a:latin typeface="Times New Roman" panose="02020603050405020304" pitchFamily="18" charset="0"/>
                <a:ea typeface="新細明體" panose="02020500000000000000" pitchFamily="18" charset="-120"/>
              </a:rPr>
              <a:t>之</a:t>
            </a:r>
            <a:r>
              <a:rPr lang="zh-TW" altLang="zh-TW" b="1" dirty="0" smtClean="0">
                <a:solidFill>
                  <a:srgbClr val="000000"/>
                </a:solidFill>
                <a:latin typeface="Times New Roman" panose="02020603050405020304" pitchFamily="18" charset="0"/>
                <a:ea typeface="新細明體" panose="02020500000000000000" pitchFamily="18" charset="-120"/>
              </a:rPr>
              <a:t>關連性說明</a:t>
            </a:r>
            <a:endParaRPr lang="zh-TW" altLang="en-US" b="1" dirty="0">
              <a:solidFill>
                <a:srgbClr val="000000"/>
              </a:solidFill>
              <a:latin typeface="Times New Roman" panose="02020603050405020304" pitchFamily="18" charset="0"/>
              <a:ea typeface="新細明體" panose="02020500000000000000" pitchFamily="18" charset="-120"/>
            </a:endParaRPr>
          </a:p>
        </p:txBody>
      </p:sp>
      <p:sp>
        <p:nvSpPr>
          <p:cNvPr id="4" name="投影片編號版面配置區 3"/>
          <p:cNvSpPr>
            <a:spLocks noGrp="1"/>
          </p:cNvSpPr>
          <p:nvPr>
            <p:ph type="sldNum" sz="quarter" idx="12"/>
          </p:nvPr>
        </p:nvSpPr>
        <p:spPr/>
        <p:txBody>
          <a:bodyPr/>
          <a:lstStyle/>
          <a:p>
            <a:pPr>
              <a:defRPr/>
            </a:pPr>
            <a:fld id="{349B6D30-2542-49AA-9C4D-E59A7C3159BD}" type="slidenum">
              <a:rPr lang="zh-TW" altLang="en-US" smtClean="0"/>
              <a:pPr>
                <a:defRPr/>
              </a:pPr>
              <a:t>27</a:t>
            </a:fld>
            <a:endParaRPr lang="en-US" altLang="zh-TW"/>
          </a:p>
        </p:txBody>
      </p:sp>
    </p:spTree>
    <p:extLst>
      <p:ext uri="{BB962C8B-B14F-4D97-AF65-F5344CB8AC3E}">
        <p14:creationId xmlns:p14="http://schemas.microsoft.com/office/powerpoint/2010/main" val="28706714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836712"/>
            <a:ext cx="8229600" cy="1066800"/>
          </a:xfrm>
        </p:spPr>
        <p:txBody>
          <a:bodyPr/>
          <a:lstStyle/>
          <a:p>
            <a:pPr algn="ctr"/>
            <a:r>
              <a:rPr lang="zh-TW" altLang="zh-TW" b="1" dirty="0">
                <a:solidFill>
                  <a:srgbClr val="000000"/>
                </a:solidFill>
                <a:latin typeface="新細明體" pitchFamily="18" charset="-120"/>
                <a:ea typeface="新細明體" pitchFamily="18" charset="-120"/>
              </a:rPr>
              <a:t>學經歷與研究成果</a:t>
            </a:r>
            <a:r>
              <a:rPr lang="zh-TW" altLang="zh-TW" b="1" dirty="0" smtClean="0">
                <a:solidFill>
                  <a:srgbClr val="000000"/>
                </a:solidFill>
                <a:latin typeface="新細明體" pitchFamily="18" charset="-120"/>
                <a:ea typeface="新細明體" pitchFamily="18" charset="-120"/>
              </a:rPr>
              <a:t>簡介</a:t>
            </a:r>
            <a:r>
              <a:rPr lang="en-US" altLang="zh-TW" b="1" dirty="0">
                <a:solidFill>
                  <a:schemeClr val="tx1"/>
                </a:solidFill>
                <a:latin typeface="新細明體" pitchFamily="18" charset="-120"/>
                <a:ea typeface="新細明體" pitchFamily="18" charset="-120"/>
              </a:rPr>
              <a:t>(</a:t>
            </a:r>
            <a:r>
              <a:rPr lang="zh-TW" altLang="en-US" b="1" dirty="0">
                <a:solidFill>
                  <a:schemeClr val="tx1"/>
                </a:solidFill>
                <a:latin typeface="新細明體" pitchFamily="18" charset="-120"/>
                <a:ea typeface="新細明體" pitchFamily="18" charset="-120"/>
              </a:rPr>
              <a:t>續</a:t>
            </a:r>
            <a:r>
              <a:rPr lang="en-US" altLang="zh-TW" b="1" dirty="0">
                <a:solidFill>
                  <a:schemeClr val="tx1"/>
                </a:solidFill>
                <a:latin typeface="新細明體" pitchFamily="18" charset="-120"/>
                <a:ea typeface="新細明體" pitchFamily="18" charset="-120"/>
              </a:rPr>
              <a:t>)</a:t>
            </a:r>
            <a:endParaRPr lang="zh-TW" altLang="en-US" b="1" dirty="0">
              <a:solidFill>
                <a:srgbClr val="000000"/>
              </a:solidFill>
              <a:latin typeface="新細明體" pitchFamily="18" charset="-120"/>
              <a:ea typeface="新細明體" pitchFamily="18" charset="-120"/>
            </a:endParaRPr>
          </a:p>
        </p:txBody>
      </p:sp>
      <p:sp>
        <p:nvSpPr>
          <p:cNvPr id="3" name="內容版面配置區 2"/>
          <p:cNvSpPr>
            <a:spLocks noGrp="1"/>
          </p:cNvSpPr>
          <p:nvPr>
            <p:ph idx="1"/>
          </p:nvPr>
        </p:nvSpPr>
        <p:spPr>
          <a:xfrm>
            <a:off x="457200" y="2060848"/>
            <a:ext cx="8229600" cy="4512990"/>
          </a:xfrm>
        </p:spPr>
        <p:txBody>
          <a:bodyPr/>
          <a:lstStyle/>
          <a:p>
            <a:pPr marL="3175" indent="0" algn="just">
              <a:buNone/>
            </a:pPr>
            <a:r>
              <a:rPr lang="zh-TW" altLang="en-US" sz="2200" b="1" dirty="0" smtClean="0">
                <a:latin typeface="Times New Roman" panose="02020603050405020304" pitchFamily="18" charset="0"/>
                <a:ea typeface="新細明體" panose="02020500000000000000" pitchFamily="18" charset="-120"/>
              </a:rPr>
              <a:t>例如</a:t>
            </a:r>
            <a:r>
              <a:rPr lang="en-US" altLang="zh-TW" sz="2200" b="1" dirty="0" smtClean="0">
                <a:latin typeface="Times New Roman" panose="02020603050405020304" pitchFamily="18" charset="0"/>
                <a:ea typeface="新細明體" panose="02020500000000000000" pitchFamily="18" charset="-120"/>
              </a:rPr>
              <a:t>:</a:t>
            </a:r>
          </a:p>
          <a:p>
            <a:pPr marL="3175" indent="0" algn="just">
              <a:buNone/>
            </a:pPr>
            <a:r>
              <a:rPr lang="zh-TW" altLang="zh-TW" sz="2200" b="1" dirty="0" smtClean="0">
                <a:latin typeface="Times New Roman" panose="02020603050405020304" pitchFamily="18" charset="0"/>
                <a:ea typeface="新細明體" panose="02020500000000000000" pitchFamily="18" charset="-120"/>
              </a:rPr>
              <a:t>累積</a:t>
            </a:r>
            <a:r>
              <a:rPr lang="zh-TW" altLang="zh-TW" sz="2200" b="1" dirty="0">
                <a:latin typeface="Times New Roman" panose="02020603050405020304" pitchFamily="18" charset="0"/>
                <a:ea typeface="新細明體" panose="02020500000000000000" pitchFamily="18" charset="-120"/>
              </a:rPr>
              <a:t>過去工作成果，自送審人擔任副教授一職至今，近三年多的時間，除致力於教學、服務與輔導工作以外，期間於民國</a:t>
            </a:r>
            <a:r>
              <a:rPr lang="en-US" altLang="zh-TW" sz="2200" b="1" dirty="0">
                <a:latin typeface="Times New Roman" panose="02020603050405020304" pitchFamily="18" charset="0"/>
                <a:ea typeface="新細明體" panose="02020500000000000000" pitchFamily="18" charset="-120"/>
              </a:rPr>
              <a:t>96</a:t>
            </a:r>
            <a:r>
              <a:rPr lang="zh-TW" altLang="zh-TW" sz="2200" b="1" dirty="0">
                <a:latin typeface="Times New Roman" panose="02020603050405020304" pitchFamily="18" charset="0"/>
                <a:ea typeface="新細明體" panose="02020500000000000000" pitchFamily="18" charset="-120"/>
              </a:rPr>
              <a:t>學年度獲頒本校「優良教師」之殊榮，並連續兩年 </a:t>
            </a:r>
            <a:r>
              <a:rPr lang="en-US" altLang="zh-TW" sz="2200" b="1" dirty="0">
                <a:latin typeface="Times New Roman" panose="02020603050405020304" pitchFamily="18" charset="0"/>
                <a:ea typeface="新細明體" panose="02020500000000000000" pitchFamily="18" charset="-120"/>
              </a:rPr>
              <a:t>(97</a:t>
            </a:r>
            <a:r>
              <a:rPr lang="zh-TW" altLang="zh-TW" sz="2200" b="1" dirty="0">
                <a:latin typeface="Times New Roman" panose="02020603050405020304" pitchFamily="18" charset="0"/>
                <a:ea typeface="新細明體" panose="02020500000000000000" pitchFamily="18" charset="-120"/>
              </a:rPr>
              <a:t>、</a:t>
            </a:r>
            <a:r>
              <a:rPr lang="en-US" altLang="zh-TW" sz="2200" b="1" dirty="0">
                <a:latin typeface="Times New Roman" panose="02020603050405020304" pitchFamily="18" charset="0"/>
                <a:ea typeface="新細明體" panose="02020500000000000000" pitchFamily="18" charset="-120"/>
              </a:rPr>
              <a:t>98</a:t>
            </a:r>
            <a:r>
              <a:rPr lang="zh-TW" altLang="zh-TW" sz="2200" b="1" dirty="0">
                <a:latin typeface="Times New Roman" panose="02020603050405020304" pitchFamily="18" charset="0"/>
                <a:ea typeface="新細明體" panose="02020500000000000000" pitchFamily="18" charset="-120"/>
              </a:rPr>
              <a:t>學年度</a:t>
            </a:r>
            <a:r>
              <a:rPr lang="en-US" altLang="zh-TW" sz="2200" b="1" dirty="0">
                <a:latin typeface="Times New Roman" panose="02020603050405020304" pitchFamily="18" charset="0"/>
                <a:ea typeface="新細明體" panose="02020500000000000000" pitchFamily="18" charset="-120"/>
              </a:rPr>
              <a:t>) </a:t>
            </a:r>
            <a:r>
              <a:rPr lang="zh-TW" altLang="zh-TW" sz="2200" b="1" dirty="0">
                <a:latin typeface="Times New Roman" panose="02020603050405020304" pitchFamily="18" charset="0"/>
                <a:ea typeface="新細明體" panose="02020500000000000000" pitchFamily="18" charset="-120"/>
              </a:rPr>
              <a:t>獲頒本校「研究績優人才」獎勵之殊榮，另於</a:t>
            </a:r>
            <a:r>
              <a:rPr lang="en-US" altLang="zh-TW" sz="2200" b="1" dirty="0">
                <a:latin typeface="Times New Roman" panose="02020603050405020304" pitchFamily="18" charset="0"/>
                <a:ea typeface="新細明體" panose="02020500000000000000" pitchFamily="18" charset="-120"/>
              </a:rPr>
              <a:t>99</a:t>
            </a:r>
            <a:r>
              <a:rPr lang="zh-TW" altLang="zh-TW" sz="2200" b="1" dirty="0">
                <a:latin typeface="Times New Roman" panose="02020603050405020304" pitchFamily="18" charset="0"/>
                <a:ea typeface="新細明體" panose="02020500000000000000" pitchFamily="18" charset="-120"/>
              </a:rPr>
              <a:t>與</a:t>
            </a:r>
            <a:r>
              <a:rPr lang="en-US" altLang="zh-TW" sz="2200" b="1" dirty="0">
                <a:latin typeface="Times New Roman" panose="02020603050405020304" pitchFamily="18" charset="0"/>
                <a:ea typeface="新細明體" panose="02020500000000000000" pitchFamily="18" charset="-120"/>
              </a:rPr>
              <a:t>100</a:t>
            </a:r>
            <a:r>
              <a:rPr lang="zh-TW" altLang="zh-TW" sz="2200" b="1" dirty="0">
                <a:latin typeface="Times New Roman" panose="02020603050405020304" pitchFamily="18" charset="0"/>
                <a:ea typeface="新細明體" panose="02020500000000000000" pitchFamily="18" charset="-120"/>
              </a:rPr>
              <a:t>學年度連續獲得「國科會特殊優秀人才獎勵」總計</a:t>
            </a:r>
            <a:r>
              <a:rPr lang="en-US" altLang="zh-TW" sz="2200" b="1" dirty="0">
                <a:latin typeface="Times New Roman" panose="02020603050405020304" pitchFamily="18" charset="0"/>
                <a:ea typeface="新細明體" panose="02020500000000000000" pitchFamily="18" charset="-120"/>
              </a:rPr>
              <a:t>60</a:t>
            </a:r>
            <a:r>
              <a:rPr lang="zh-TW" altLang="zh-TW" sz="2200" b="1" dirty="0">
                <a:latin typeface="Times New Roman" panose="02020603050405020304" pitchFamily="18" charset="0"/>
                <a:ea typeface="新細明體" panose="02020500000000000000" pitchFamily="18" charset="-120"/>
              </a:rPr>
              <a:t>萬元之研究補助。另於此期間，送審人並成功申請執行了相關國科會與教育部之專題研究與產學合作案件，共計執行產業研究與產學合作計畫案數達</a:t>
            </a:r>
            <a:r>
              <a:rPr lang="en-US" altLang="zh-TW" sz="2200" b="1" u="sng" dirty="0">
                <a:latin typeface="Times New Roman" panose="02020603050405020304" pitchFamily="18" charset="0"/>
                <a:ea typeface="新細明體" panose="02020500000000000000" pitchFamily="18" charset="-120"/>
              </a:rPr>
              <a:t>20</a:t>
            </a:r>
            <a:r>
              <a:rPr lang="zh-TW" altLang="zh-TW" sz="2200" b="1" dirty="0">
                <a:latin typeface="Times New Roman" panose="02020603050405020304" pitchFamily="18" charset="0"/>
                <a:ea typeface="新細明體" panose="02020500000000000000" pitchFamily="18" charset="-120"/>
              </a:rPr>
              <a:t>件，總計金額</a:t>
            </a:r>
            <a:r>
              <a:rPr lang="en-US" altLang="zh-TW" sz="2200" b="1" u="sng" dirty="0">
                <a:latin typeface="Times New Roman" panose="02020603050405020304" pitchFamily="18" charset="0"/>
                <a:ea typeface="新細明體" panose="02020500000000000000" pitchFamily="18" charset="-120"/>
              </a:rPr>
              <a:t>11,033,000</a:t>
            </a:r>
            <a:r>
              <a:rPr lang="zh-TW" altLang="zh-TW" sz="2200" b="1" dirty="0">
                <a:latin typeface="Times New Roman" panose="02020603050405020304" pitchFamily="18" charset="0"/>
                <a:ea typeface="新細明體" panose="02020500000000000000" pitchFamily="18" charset="-120"/>
              </a:rPr>
              <a:t>元，成果統計詳見表一；其中包括：國科會專題研究案</a:t>
            </a:r>
            <a:r>
              <a:rPr lang="en-US" altLang="zh-TW" sz="2200" b="1" u="sng" dirty="0">
                <a:latin typeface="Times New Roman" panose="02020603050405020304" pitchFamily="18" charset="0"/>
                <a:ea typeface="新細明體" panose="02020500000000000000" pitchFamily="18" charset="-120"/>
              </a:rPr>
              <a:t>2</a:t>
            </a:r>
            <a:r>
              <a:rPr lang="zh-TW" altLang="zh-TW" sz="2200" b="1" dirty="0">
                <a:latin typeface="Times New Roman" panose="02020603050405020304" pitchFamily="18" charset="0"/>
                <a:ea typeface="新細明體" panose="02020500000000000000" pitchFamily="18" charset="-120"/>
              </a:rPr>
              <a:t>件，金額</a:t>
            </a:r>
            <a:r>
              <a:rPr lang="en-US" altLang="zh-TW" sz="2200" b="1" u="sng" dirty="0">
                <a:latin typeface="Times New Roman" panose="02020603050405020304" pitchFamily="18" charset="0"/>
                <a:ea typeface="新細明體" panose="02020500000000000000" pitchFamily="18" charset="-120"/>
              </a:rPr>
              <a:t>762,000</a:t>
            </a:r>
            <a:r>
              <a:rPr lang="zh-TW" altLang="zh-TW" sz="2200" b="1" dirty="0">
                <a:latin typeface="Times New Roman" panose="02020603050405020304" pitchFamily="18" charset="0"/>
                <a:ea typeface="新細明體" panose="02020500000000000000" pitchFamily="18" charset="-120"/>
              </a:rPr>
              <a:t>元、國科會產學合作案</a:t>
            </a:r>
            <a:r>
              <a:rPr lang="en-US" altLang="zh-TW" sz="2200" b="1" u="sng" dirty="0">
                <a:latin typeface="Times New Roman" panose="02020603050405020304" pitchFamily="18" charset="0"/>
                <a:ea typeface="新細明體" panose="02020500000000000000" pitchFamily="18" charset="-120"/>
              </a:rPr>
              <a:t>11</a:t>
            </a:r>
            <a:r>
              <a:rPr lang="zh-TW" altLang="zh-TW" sz="2200" b="1" dirty="0">
                <a:latin typeface="Times New Roman" panose="02020603050405020304" pitchFamily="18" charset="0"/>
                <a:ea typeface="新細明體" panose="02020500000000000000" pitchFamily="18" charset="-120"/>
              </a:rPr>
              <a:t>件，金額</a:t>
            </a:r>
            <a:r>
              <a:rPr lang="en-US" altLang="zh-TW" sz="2200" b="1" u="sng" dirty="0">
                <a:latin typeface="Times New Roman" panose="02020603050405020304" pitchFamily="18" charset="0"/>
                <a:ea typeface="新細明體" panose="02020500000000000000" pitchFamily="18" charset="-120"/>
              </a:rPr>
              <a:t>7,325,000</a:t>
            </a:r>
            <a:r>
              <a:rPr lang="zh-TW" altLang="zh-TW" sz="2200" b="1" dirty="0">
                <a:latin typeface="Times New Roman" panose="02020603050405020304" pitchFamily="18" charset="0"/>
                <a:ea typeface="新細明體" panose="02020500000000000000" pitchFamily="18" charset="-120"/>
              </a:rPr>
              <a:t>元、教育部獎勵技專院校產業園區產學合作計畫案</a:t>
            </a:r>
            <a:r>
              <a:rPr lang="en-US" altLang="zh-TW" sz="2200" b="1" u="sng" dirty="0">
                <a:latin typeface="Times New Roman" panose="02020603050405020304" pitchFamily="18" charset="0"/>
                <a:ea typeface="新細明體" panose="02020500000000000000" pitchFamily="18" charset="-120"/>
              </a:rPr>
              <a:t>7</a:t>
            </a:r>
            <a:r>
              <a:rPr lang="zh-TW" altLang="zh-TW" sz="2200" b="1" dirty="0">
                <a:latin typeface="Times New Roman" panose="02020603050405020304" pitchFamily="18" charset="0"/>
                <a:ea typeface="新細明體" panose="02020500000000000000" pitchFamily="18" charset="-120"/>
              </a:rPr>
              <a:t>件，金額</a:t>
            </a:r>
            <a:r>
              <a:rPr lang="en-US" altLang="zh-TW" sz="2200" b="1" u="sng" dirty="0">
                <a:latin typeface="Times New Roman" panose="02020603050405020304" pitchFamily="18" charset="0"/>
                <a:ea typeface="新細明體" panose="02020500000000000000" pitchFamily="18" charset="-120"/>
              </a:rPr>
              <a:t>2,946,000</a:t>
            </a:r>
            <a:r>
              <a:rPr lang="zh-TW" altLang="zh-TW" sz="2200" b="1" dirty="0">
                <a:latin typeface="Times New Roman" panose="02020603050405020304" pitchFamily="18" charset="0"/>
                <a:ea typeface="新細明體" panose="02020500000000000000" pitchFamily="18" charset="-120"/>
              </a:rPr>
              <a:t>元；其中並獲得專利申請</a:t>
            </a:r>
            <a:r>
              <a:rPr lang="en-US" altLang="zh-TW" sz="2200" b="1" u="sng" dirty="0">
                <a:latin typeface="Times New Roman" panose="02020603050405020304" pitchFamily="18" charset="0"/>
                <a:ea typeface="新細明體" panose="02020500000000000000" pitchFamily="18" charset="-120"/>
              </a:rPr>
              <a:t>2</a:t>
            </a:r>
            <a:r>
              <a:rPr lang="zh-TW" altLang="zh-TW" sz="2200" b="1" dirty="0">
                <a:latin typeface="Times New Roman" panose="02020603050405020304" pitchFamily="18" charset="0"/>
                <a:ea typeface="新細明體" panose="02020500000000000000" pitchFamily="18" charset="-120"/>
              </a:rPr>
              <a:t>件。</a:t>
            </a:r>
            <a:endParaRPr lang="zh-TW" altLang="en-US" sz="2200" b="1" dirty="0">
              <a:latin typeface="Times New Roman" panose="02020603050405020304" pitchFamily="18" charset="0"/>
              <a:ea typeface="新細明體" panose="02020500000000000000" pitchFamily="18" charset="-120"/>
            </a:endParaRPr>
          </a:p>
        </p:txBody>
      </p:sp>
      <p:sp>
        <p:nvSpPr>
          <p:cNvPr id="4" name="投影片編號版面配置區 3"/>
          <p:cNvSpPr>
            <a:spLocks noGrp="1"/>
          </p:cNvSpPr>
          <p:nvPr>
            <p:ph type="sldNum" sz="quarter" idx="12"/>
          </p:nvPr>
        </p:nvSpPr>
        <p:spPr/>
        <p:txBody>
          <a:bodyPr/>
          <a:lstStyle/>
          <a:p>
            <a:pPr>
              <a:defRPr/>
            </a:pPr>
            <a:fld id="{349B6D30-2542-49AA-9C4D-E59A7C3159BD}" type="slidenum">
              <a:rPr lang="zh-TW" altLang="en-US" smtClean="0"/>
              <a:pPr>
                <a:defRPr/>
              </a:pPr>
              <a:t>28</a:t>
            </a:fld>
            <a:endParaRPr lang="en-US" altLang="zh-TW"/>
          </a:p>
        </p:txBody>
      </p:sp>
    </p:spTree>
    <p:extLst>
      <p:ext uri="{BB962C8B-B14F-4D97-AF65-F5344CB8AC3E}">
        <p14:creationId xmlns:p14="http://schemas.microsoft.com/office/powerpoint/2010/main" val="5835795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692696"/>
            <a:ext cx="8229600" cy="1066800"/>
          </a:xfrm>
        </p:spPr>
        <p:txBody>
          <a:bodyPr/>
          <a:lstStyle/>
          <a:p>
            <a:pPr algn="ctr"/>
            <a:r>
              <a:rPr lang="zh-TW" altLang="zh-TW" b="1" dirty="0" smtClean="0">
                <a:solidFill>
                  <a:srgbClr val="000000"/>
                </a:solidFill>
                <a:latin typeface="新細明體" pitchFamily="18" charset="-120"/>
                <a:ea typeface="新細明體" pitchFamily="18" charset="-120"/>
              </a:rPr>
              <a:t>學經歷與研究成果簡介</a:t>
            </a:r>
            <a:r>
              <a:rPr lang="en-US" altLang="zh-TW" b="1" dirty="0">
                <a:solidFill>
                  <a:schemeClr val="tx1"/>
                </a:solidFill>
                <a:latin typeface="新細明體" pitchFamily="18" charset="-120"/>
                <a:ea typeface="新細明體" pitchFamily="18" charset="-120"/>
              </a:rPr>
              <a:t>(</a:t>
            </a:r>
            <a:r>
              <a:rPr lang="zh-TW" altLang="en-US" b="1" dirty="0">
                <a:solidFill>
                  <a:schemeClr val="tx1"/>
                </a:solidFill>
                <a:latin typeface="新細明體" pitchFamily="18" charset="-120"/>
                <a:ea typeface="新細明體" pitchFamily="18" charset="-120"/>
              </a:rPr>
              <a:t>續</a:t>
            </a:r>
            <a:r>
              <a:rPr lang="en-US" altLang="zh-TW" b="1" dirty="0">
                <a:solidFill>
                  <a:schemeClr val="tx1"/>
                </a:solidFill>
                <a:latin typeface="新細明體" pitchFamily="18" charset="-120"/>
                <a:ea typeface="新細明體" pitchFamily="18" charset="-120"/>
              </a:rPr>
              <a:t>)</a:t>
            </a:r>
            <a:endParaRPr lang="zh-TW" altLang="en-US" dirty="0">
              <a:solidFill>
                <a:schemeClr val="tx1"/>
              </a:solidFill>
              <a:latin typeface="新細明體" pitchFamily="18" charset="-120"/>
              <a:ea typeface="新細明體" pitchFamily="18" charset="-120"/>
            </a:endParaRPr>
          </a:p>
        </p:txBody>
      </p:sp>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6552" y="2445703"/>
            <a:ext cx="7930896" cy="3931920"/>
          </a:xfrm>
        </p:spPr>
      </p:pic>
      <p:sp>
        <p:nvSpPr>
          <p:cNvPr id="4" name="投影片編號版面配置區 3"/>
          <p:cNvSpPr>
            <a:spLocks noGrp="1"/>
          </p:cNvSpPr>
          <p:nvPr>
            <p:ph type="sldNum" sz="quarter" idx="12"/>
          </p:nvPr>
        </p:nvSpPr>
        <p:spPr/>
        <p:txBody>
          <a:bodyPr/>
          <a:lstStyle/>
          <a:p>
            <a:pPr>
              <a:defRPr/>
            </a:pPr>
            <a:fld id="{349B6D30-2542-49AA-9C4D-E59A7C3159BD}" type="slidenum">
              <a:rPr lang="zh-TW" altLang="en-US" smtClean="0"/>
              <a:pPr>
                <a:defRPr/>
              </a:pPr>
              <a:t>29</a:t>
            </a:fld>
            <a:endParaRPr lang="en-US" altLang="zh-TW"/>
          </a:p>
        </p:txBody>
      </p:sp>
      <p:sp>
        <p:nvSpPr>
          <p:cNvPr id="6" name="矩形 5"/>
          <p:cNvSpPr/>
          <p:nvPr/>
        </p:nvSpPr>
        <p:spPr>
          <a:xfrm>
            <a:off x="683568" y="1899920"/>
            <a:ext cx="7848872" cy="523220"/>
          </a:xfrm>
          <a:prstGeom prst="rect">
            <a:avLst/>
          </a:prstGeom>
        </p:spPr>
        <p:txBody>
          <a:bodyPr wrap="square">
            <a:spAutoFit/>
          </a:bodyPr>
          <a:lstStyle/>
          <a:p>
            <a:pPr lvl="0" algn="ctr" eaLnBrk="0" hangingPunct="0"/>
            <a:r>
              <a:rPr lang="zh-TW" altLang="zh-TW" sz="2800" b="1" dirty="0">
                <a:latin typeface="Times New Roman" panose="02020603050405020304" pitchFamily="18" charset="0"/>
                <a:ea typeface="新細明體" pitchFamily="18" charset="-120"/>
                <a:cs typeface="+mj-cs"/>
              </a:rPr>
              <a:t>計畫專利成果數量統計</a:t>
            </a:r>
            <a:r>
              <a:rPr lang="en-US" altLang="zh-TW" sz="2800" b="1" dirty="0">
                <a:latin typeface="Times New Roman" panose="02020603050405020304" pitchFamily="18" charset="0"/>
                <a:ea typeface="新細明體" pitchFamily="18" charset="-120"/>
                <a:cs typeface="+mj-cs"/>
              </a:rPr>
              <a:t>(97.8~100.9)</a:t>
            </a:r>
            <a:endParaRPr lang="zh-TW" altLang="en-US" sz="2800" b="1" dirty="0">
              <a:latin typeface="Times New Roman" panose="02020603050405020304" pitchFamily="18" charset="0"/>
              <a:ea typeface="新細明體" pitchFamily="18" charset="-120"/>
              <a:cs typeface="+mj-cs"/>
            </a:endParaRPr>
          </a:p>
        </p:txBody>
      </p:sp>
    </p:spTree>
    <p:extLst>
      <p:ext uri="{BB962C8B-B14F-4D97-AF65-F5344CB8AC3E}">
        <p14:creationId xmlns:p14="http://schemas.microsoft.com/office/powerpoint/2010/main" val="42093839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692696"/>
            <a:ext cx="8229600" cy="1066800"/>
          </a:xfrm>
        </p:spPr>
        <p:txBody>
          <a:bodyPr/>
          <a:lstStyle/>
          <a:p>
            <a:pPr algn="ctr"/>
            <a:r>
              <a:rPr lang="zh-TW" altLang="en-US" b="1" dirty="0" smtClean="0">
                <a:solidFill>
                  <a:srgbClr val="000000"/>
                </a:solidFill>
                <a:latin typeface="新細明體" pitchFamily="18" charset="-120"/>
                <a:ea typeface="新細明體" pitchFamily="18" charset="-120"/>
              </a:rPr>
              <a:t>報告大綱</a:t>
            </a:r>
            <a:endParaRPr lang="zh-TW" altLang="en-US" b="1" dirty="0">
              <a:solidFill>
                <a:srgbClr val="000000"/>
              </a:solidFill>
              <a:latin typeface="新細明體" pitchFamily="18" charset="-120"/>
              <a:ea typeface="新細明體" pitchFamily="18" charset="-120"/>
            </a:endParaRPr>
          </a:p>
        </p:txBody>
      </p:sp>
      <p:sp>
        <p:nvSpPr>
          <p:cNvPr id="3" name="內容版面配置區 2"/>
          <p:cNvSpPr>
            <a:spLocks noGrp="1"/>
          </p:cNvSpPr>
          <p:nvPr>
            <p:ph idx="1"/>
          </p:nvPr>
        </p:nvSpPr>
        <p:spPr/>
        <p:txBody>
          <a:bodyPr/>
          <a:lstStyle/>
          <a:p>
            <a:pPr marL="623887" indent="-514350">
              <a:buFont typeface="+mj-lt"/>
              <a:buAutoNum type="arabicPeriod"/>
            </a:pPr>
            <a:r>
              <a:rPr lang="zh-TW" altLang="en-US" b="1" dirty="0" smtClean="0">
                <a:solidFill>
                  <a:srgbClr val="000000"/>
                </a:solidFill>
                <a:latin typeface="Times New Roman" panose="02020603050405020304" pitchFamily="18" charset="0"/>
                <a:ea typeface="新細明體" panose="02020500000000000000" pitchFamily="18" charset="-120"/>
              </a:rPr>
              <a:t>技術報告送</a:t>
            </a:r>
            <a:r>
              <a:rPr lang="zh-TW" altLang="en-US" b="1" dirty="0" smtClean="0">
                <a:solidFill>
                  <a:srgbClr val="000000"/>
                </a:solidFill>
                <a:latin typeface="Times New Roman" panose="02020603050405020304" pitchFamily="18" charset="0"/>
                <a:ea typeface="新細明體" panose="02020500000000000000" pitchFamily="18" charset="-120"/>
              </a:rPr>
              <a:t>審相關</a:t>
            </a:r>
            <a:r>
              <a:rPr lang="zh-TW" altLang="en-US" b="1" dirty="0" smtClean="0">
                <a:solidFill>
                  <a:srgbClr val="000000"/>
                </a:solidFill>
                <a:latin typeface="Times New Roman" panose="02020603050405020304" pitchFamily="18" charset="0"/>
                <a:ea typeface="新細明體" panose="02020500000000000000" pitchFamily="18" charset="-120"/>
              </a:rPr>
              <a:t>資訊</a:t>
            </a:r>
            <a:endParaRPr lang="en-US" altLang="zh-TW" b="1" dirty="0" smtClean="0">
              <a:solidFill>
                <a:srgbClr val="000000"/>
              </a:solidFill>
              <a:latin typeface="Times New Roman" panose="02020603050405020304" pitchFamily="18" charset="0"/>
              <a:ea typeface="新細明體" panose="02020500000000000000" pitchFamily="18" charset="-120"/>
            </a:endParaRPr>
          </a:p>
          <a:p>
            <a:pPr marL="623887" indent="-514350">
              <a:buFont typeface="+mj-lt"/>
              <a:buAutoNum type="arabicPeriod"/>
            </a:pPr>
            <a:r>
              <a:rPr lang="zh-TW" altLang="en-US" b="1" dirty="0" smtClean="0">
                <a:solidFill>
                  <a:srgbClr val="000000"/>
                </a:solidFill>
                <a:latin typeface="Times New Roman" panose="02020603050405020304" pitchFamily="18" charset="0"/>
                <a:ea typeface="新細明體" panose="02020500000000000000" pitchFamily="18" charset="-120"/>
              </a:rPr>
              <a:t>個人送審經驗分享</a:t>
            </a:r>
            <a:endParaRPr lang="en-US" altLang="zh-TW" b="1" dirty="0" smtClean="0">
              <a:solidFill>
                <a:srgbClr val="000000"/>
              </a:solidFill>
              <a:latin typeface="Times New Roman" panose="02020603050405020304" pitchFamily="18" charset="0"/>
              <a:ea typeface="新細明體" panose="02020500000000000000" pitchFamily="18" charset="-120"/>
            </a:endParaRPr>
          </a:p>
          <a:p>
            <a:endParaRPr lang="en-US" altLang="zh-TW" dirty="0" smtClean="0">
              <a:latin typeface="Times New Roman" panose="02020603050405020304" pitchFamily="18" charset="0"/>
              <a:ea typeface="新細明體" panose="02020500000000000000" pitchFamily="18" charset="-120"/>
            </a:endParaRPr>
          </a:p>
          <a:p>
            <a:endParaRPr lang="zh-TW" altLang="en-US" dirty="0"/>
          </a:p>
        </p:txBody>
      </p:sp>
      <p:sp>
        <p:nvSpPr>
          <p:cNvPr id="4" name="投影片編號版面配置區 3"/>
          <p:cNvSpPr>
            <a:spLocks noGrp="1"/>
          </p:cNvSpPr>
          <p:nvPr>
            <p:ph type="sldNum" sz="quarter" idx="12"/>
          </p:nvPr>
        </p:nvSpPr>
        <p:spPr/>
        <p:txBody>
          <a:bodyPr/>
          <a:lstStyle/>
          <a:p>
            <a:pPr>
              <a:defRPr/>
            </a:pPr>
            <a:fld id="{349B6D30-2542-49AA-9C4D-E59A7C3159BD}" type="slidenum">
              <a:rPr lang="zh-TW" altLang="en-US" smtClean="0"/>
              <a:pPr>
                <a:defRPr/>
              </a:pPr>
              <a:t>3</a:t>
            </a:fld>
            <a:endParaRPr lang="en-US" altLang="zh-TW"/>
          </a:p>
        </p:txBody>
      </p:sp>
    </p:spTree>
    <p:extLst>
      <p:ext uri="{BB962C8B-B14F-4D97-AF65-F5344CB8AC3E}">
        <p14:creationId xmlns:p14="http://schemas.microsoft.com/office/powerpoint/2010/main" val="32522990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692696"/>
            <a:ext cx="8229600" cy="1066800"/>
          </a:xfrm>
        </p:spPr>
        <p:txBody>
          <a:bodyPr/>
          <a:lstStyle/>
          <a:p>
            <a:pPr algn="ctr"/>
            <a:r>
              <a:rPr lang="zh-TW" altLang="zh-TW" b="1" dirty="0">
                <a:solidFill>
                  <a:schemeClr val="tx1"/>
                </a:solidFill>
                <a:latin typeface="新細明體" pitchFamily="18" charset="-120"/>
                <a:ea typeface="新細明體" pitchFamily="18" charset="-120"/>
              </a:rPr>
              <a:t>學經歷與研究成果</a:t>
            </a:r>
            <a:r>
              <a:rPr lang="zh-TW" altLang="zh-TW" b="1" dirty="0" smtClean="0">
                <a:solidFill>
                  <a:schemeClr val="tx1"/>
                </a:solidFill>
                <a:latin typeface="新細明體" pitchFamily="18" charset="-120"/>
                <a:ea typeface="新細明體" pitchFamily="18" charset="-120"/>
              </a:rPr>
              <a:t>簡介</a:t>
            </a:r>
            <a:r>
              <a:rPr lang="en-US" altLang="zh-TW" b="1" dirty="0">
                <a:solidFill>
                  <a:schemeClr val="tx1"/>
                </a:solidFill>
                <a:latin typeface="新細明體" pitchFamily="18" charset="-120"/>
                <a:ea typeface="新細明體" pitchFamily="18" charset="-120"/>
              </a:rPr>
              <a:t>(</a:t>
            </a:r>
            <a:r>
              <a:rPr lang="zh-TW" altLang="en-US" b="1" dirty="0">
                <a:solidFill>
                  <a:schemeClr val="tx1"/>
                </a:solidFill>
                <a:latin typeface="新細明體" pitchFamily="18" charset="-120"/>
                <a:ea typeface="新細明體" pitchFamily="18" charset="-120"/>
              </a:rPr>
              <a:t>續</a:t>
            </a:r>
            <a:r>
              <a:rPr lang="en-US" altLang="zh-TW" b="1" dirty="0">
                <a:solidFill>
                  <a:schemeClr val="tx1"/>
                </a:solidFill>
                <a:latin typeface="新細明體" pitchFamily="18" charset="-120"/>
                <a:ea typeface="新細明體" pitchFamily="18" charset="-120"/>
              </a:rPr>
              <a:t>)</a:t>
            </a:r>
            <a:endParaRPr lang="zh-TW" altLang="en-US" dirty="0">
              <a:solidFill>
                <a:schemeClr val="tx1"/>
              </a:solidFill>
              <a:latin typeface="新細明體" pitchFamily="18" charset="-120"/>
              <a:ea typeface="新細明體" pitchFamily="18" charset="-120"/>
            </a:endParaRPr>
          </a:p>
        </p:txBody>
      </p:sp>
      <p:sp>
        <p:nvSpPr>
          <p:cNvPr id="4" name="投影片編號版面配置區 3"/>
          <p:cNvSpPr>
            <a:spLocks noGrp="1"/>
          </p:cNvSpPr>
          <p:nvPr>
            <p:ph type="sldNum" sz="quarter" idx="12"/>
          </p:nvPr>
        </p:nvSpPr>
        <p:spPr/>
        <p:txBody>
          <a:bodyPr/>
          <a:lstStyle/>
          <a:p>
            <a:pPr>
              <a:defRPr/>
            </a:pPr>
            <a:fld id="{349B6D30-2542-49AA-9C4D-E59A7C3159BD}" type="slidenum">
              <a:rPr lang="zh-TW" altLang="en-US" smtClean="0"/>
              <a:pPr>
                <a:defRPr/>
              </a:pPr>
              <a:t>30</a:t>
            </a:fld>
            <a:endParaRPr lang="en-US" altLang="zh-TW"/>
          </a:p>
        </p:txBody>
      </p:sp>
      <p:pic>
        <p:nvPicPr>
          <p:cNvPr id="6" name="內容版面配置區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2512060"/>
            <a:ext cx="8337810" cy="3251887"/>
          </a:xfrm>
        </p:spPr>
      </p:pic>
      <p:sp>
        <p:nvSpPr>
          <p:cNvPr id="7" name="矩形 6"/>
          <p:cNvSpPr/>
          <p:nvPr/>
        </p:nvSpPr>
        <p:spPr>
          <a:xfrm>
            <a:off x="611560" y="1988840"/>
            <a:ext cx="8280920" cy="523220"/>
          </a:xfrm>
          <a:prstGeom prst="rect">
            <a:avLst/>
          </a:prstGeom>
        </p:spPr>
        <p:txBody>
          <a:bodyPr wrap="square">
            <a:spAutoFit/>
          </a:bodyPr>
          <a:lstStyle/>
          <a:p>
            <a:pPr algn="ctr"/>
            <a:r>
              <a:rPr lang="zh-TW" altLang="zh-TW" sz="2800" b="1" dirty="0">
                <a:latin typeface="Times New Roman" panose="02020603050405020304" pitchFamily="18" charset="0"/>
                <a:ea typeface="新細明體" pitchFamily="18" charset="-120"/>
                <a:cs typeface="+mj-cs"/>
              </a:rPr>
              <a:t>論文研究成果統計表</a:t>
            </a:r>
            <a:r>
              <a:rPr lang="en-US" altLang="zh-TW" sz="2800" b="1" dirty="0">
                <a:latin typeface="Times New Roman" panose="02020603050405020304" pitchFamily="18" charset="0"/>
                <a:ea typeface="新細明體" pitchFamily="18" charset="-120"/>
                <a:cs typeface="+mj-cs"/>
              </a:rPr>
              <a:t>(97.8~100.9)</a:t>
            </a:r>
            <a:endParaRPr lang="zh-TW" altLang="en-US" sz="2800" b="1" dirty="0">
              <a:latin typeface="Times New Roman" panose="02020603050405020304" pitchFamily="18" charset="0"/>
              <a:ea typeface="新細明體" pitchFamily="18" charset="-120"/>
              <a:cs typeface="+mj-cs"/>
            </a:endParaRPr>
          </a:p>
        </p:txBody>
      </p:sp>
    </p:spTree>
    <p:extLst>
      <p:ext uri="{BB962C8B-B14F-4D97-AF65-F5344CB8AC3E}">
        <p14:creationId xmlns:p14="http://schemas.microsoft.com/office/powerpoint/2010/main" val="38352542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548680"/>
            <a:ext cx="8229600" cy="1066800"/>
          </a:xfrm>
        </p:spPr>
        <p:txBody>
          <a:bodyPr/>
          <a:lstStyle/>
          <a:p>
            <a:pPr algn="ctr"/>
            <a:r>
              <a:rPr lang="zh-TW" altLang="zh-TW" sz="3200" b="1" dirty="0">
                <a:solidFill>
                  <a:schemeClr val="tx1"/>
                </a:solidFill>
                <a:latin typeface="新細明體" pitchFamily="18" charset="-120"/>
                <a:ea typeface="新細明體" pitchFamily="18" charset="-120"/>
              </a:rPr>
              <a:t>研究成果技術關聯圖</a:t>
            </a:r>
            <a:endParaRPr lang="zh-TW" altLang="en-US" sz="3200" dirty="0">
              <a:solidFill>
                <a:schemeClr val="tx1"/>
              </a:solidFill>
              <a:latin typeface="新細明體" pitchFamily="18" charset="-120"/>
              <a:ea typeface="新細明體" pitchFamily="18" charset="-120"/>
            </a:endParaRPr>
          </a:p>
        </p:txBody>
      </p:sp>
      <p:pic>
        <p:nvPicPr>
          <p:cNvPr id="5" name="內容版面配置區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06832" y="1556792"/>
            <a:ext cx="5488063" cy="5017046"/>
          </a:xfrm>
        </p:spPr>
      </p:pic>
      <p:sp>
        <p:nvSpPr>
          <p:cNvPr id="4" name="投影片編號版面配置區 3"/>
          <p:cNvSpPr>
            <a:spLocks noGrp="1"/>
          </p:cNvSpPr>
          <p:nvPr>
            <p:ph type="sldNum" sz="quarter" idx="12"/>
          </p:nvPr>
        </p:nvSpPr>
        <p:spPr/>
        <p:txBody>
          <a:bodyPr/>
          <a:lstStyle/>
          <a:p>
            <a:pPr>
              <a:defRPr/>
            </a:pPr>
            <a:fld id="{349B6D30-2542-49AA-9C4D-E59A7C3159BD}" type="slidenum">
              <a:rPr lang="zh-TW" altLang="en-US" smtClean="0"/>
              <a:pPr>
                <a:defRPr/>
              </a:pPr>
              <a:t>31</a:t>
            </a:fld>
            <a:endParaRPr lang="en-US" altLang="zh-TW"/>
          </a:p>
        </p:txBody>
      </p:sp>
    </p:spTree>
    <p:extLst>
      <p:ext uri="{BB962C8B-B14F-4D97-AF65-F5344CB8AC3E}">
        <p14:creationId xmlns:p14="http://schemas.microsoft.com/office/powerpoint/2010/main" val="28954193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620688"/>
            <a:ext cx="8229600" cy="1066800"/>
          </a:xfrm>
        </p:spPr>
        <p:txBody>
          <a:bodyPr/>
          <a:lstStyle/>
          <a:p>
            <a:pPr algn="ctr"/>
            <a:r>
              <a:rPr lang="zh-TW" altLang="zh-TW" b="1" dirty="0">
                <a:solidFill>
                  <a:schemeClr val="tx1"/>
                </a:solidFill>
                <a:latin typeface="新細明體" pitchFamily="18" charset="-120"/>
                <a:ea typeface="新細明體" pitchFamily="18" charset="-120"/>
              </a:rPr>
              <a:t>研發理念與送審技術主軸說明</a:t>
            </a:r>
            <a:endParaRPr lang="zh-TW" altLang="en-US" dirty="0">
              <a:solidFill>
                <a:schemeClr val="tx1"/>
              </a:solidFill>
              <a:latin typeface="新細明體" pitchFamily="18" charset="-120"/>
              <a:ea typeface="新細明體" pitchFamily="18" charset="-120"/>
            </a:endParaRPr>
          </a:p>
        </p:txBody>
      </p:sp>
      <p:sp>
        <p:nvSpPr>
          <p:cNvPr id="4" name="投影片編號版面配置區 3"/>
          <p:cNvSpPr>
            <a:spLocks noGrp="1"/>
          </p:cNvSpPr>
          <p:nvPr>
            <p:ph type="sldNum" sz="quarter" idx="12"/>
          </p:nvPr>
        </p:nvSpPr>
        <p:spPr/>
        <p:txBody>
          <a:bodyPr/>
          <a:lstStyle/>
          <a:p>
            <a:pPr>
              <a:defRPr/>
            </a:pPr>
            <a:fld id="{349B6D30-2542-49AA-9C4D-E59A7C3159BD}" type="slidenum">
              <a:rPr lang="zh-TW" altLang="en-US" smtClean="0"/>
              <a:pPr>
                <a:defRPr/>
              </a:pPr>
              <a:t>32</a:t>
            </a:fld>
            <a:endParaRPr lang="en-US" altLang="zh-TW"/>
          </a:p>
        </p:txBody>
      </p:sp>
      <p:sp>
        <p:nvSpPr>
          <p:cNvPr id="6" name="內容版面配置區 5"/>
          <p:cNvSpPr>
            <a:spLocks noGrp="1"/>
          </p:cNvSpPr>
          <p:nvPr>
            <p:ph idx="1"/>
          </p:nvPr>
        </p:nvSpPr>
        <p:spPr/>
        <p:txBody>
          <a:bodyPr/>
          <a:lstStyle/>
          <a:p>
            <a:pPr marL="109537" indent="0" algn="just">
              <a:buNone/>
            </a:pPr>
            <a:r>
              <a:rPr lang="zh-TW" altLang="en-US" b="1" dirty="0" smtClean="0">
                <a:solidFill>
                  <a:srgbClr val="000000"/>
                </a:solidFill>
                <a:latin typeface="Times New Roman" panose="02020603050405020304" pitchFamily="18" charset="0"/>
                <a:ea typeface="新細明體" panose="02020500000000000000" pitchFamily="18" charset="-120"/>
              </a:rPr>
              <a:t>說明</a:t>
            </a:r>
            <a:r>
              <a:rPr lang="zh-TW" altLang="zh-TW" b="1" dirty="0">
                <a:solidFill>
                  <a:srgbClr val="000000"/>
                </a:solidFill>
                <a:latin typeface="Times New Roman" panose="02020603050405020304" pitchFamily="18" charset="0"/>
                <a:ea typeface="新細明體" panose="02020500000000000000" pitchFamily="18" charset="-120"/>
              </a:rPr>
              <a:t>代表成果群研究主題內容與技術</a:t>
            </a:r>
            <a:r>
              <a:rPr lang="zh-TW" altLang="zh-TW" b="1" dirty="0" smtClean="0">
                <a:solidFill>
                  <a:srgbClr val="000000"/>
                </a:solidFill>
                <a:latin typeface="Times New Roman" panose="02020603050405020304" pitchFamily="18" charset="0"/>
                <a:ea typeface="新細明體" panose="02020500000000000000" pitchFamily="18" charset="-120"/>
              </a:rPr>
              <a:t>主軸</a:t>
            </a:r>
            <a:r>
              <a:rPr lang="zh-TW" altLang="zh-TW" b="1" dirty="0">
                <a:solidFill>
                  <a:srgbClr val="000000"/>
                </a:solidFill>
                <a:latin typeface="Times New Roman" panose="02020603050405020304" pitchFamily="18" charset="0"/>
                <a:ea typeface="新細明體" panose="02020500000000000000" pitchFamily="18" charset="-120"/>
              </a:rPr>
              <a:t>，</a:t>
            </a:r>
            <a:r>
              <a:rPr lang="zh-TW" altLang="zh-TW" b="1" dirty="0" smtClean="0">
                <a:solidFill>
                  <a:srgbClr val="000000"/>
                </a:solidFill>
                <a:latin typeface="Times New Roman" panose="02020603050405020304" pitchFamily="18" charset="0"/>
                <a:ea typeface="新細明體" panose="02020500000000000000" pitchFamily="18" charset="-120"/>
              </a:rPr>
              <a:t>主要</a:t>
            </a:r>
            <a:r>
              <a:rPr lang="zh-TW" altLang="zh-TW" b="1" dirty="0">
                <a:solidFill>
                  <a:srgbClr val="000000"/>
                </a:solidFill>
                <a:latin typeface="Times New Roman" panose="02020603050405020304" pitchFamily="18" charset="0"/>
                <a:ea typeface="新細明體" panose="02020500000000000000" pitchFamily="18" charset="-120"/>
              </a:rPr>
              <a:t>包括二大</a:t>
            </a:r>
            <a:r>
              <a:rPr lang="zh-TW" altLang="zh-TW" b="1" dirty="0" smtClean="0">
                <a:solidFill>
                  <a:srgbClr val="000000"/>
                </a:solidFill>
                <a:latin typeface="Times New Roman" panose="02020603050405020304" pitchFamily="18" charset="0"/>
                <a:ea typeface="新細明體" panose="02020500000000000000" pitchFamily="18" charset="-120"/>
              </a:rPr>
              <a:t>主題</a:t>
            </a:r>
            <a:r>
              <a:rPr lang="en-US" altLang="zh-TW" b="1" dirty="0" smtClean="0">
                <a:solidFill>
                  <a:srgbClr val="000000"/>
                </a:solidFill>
                <a:latin typeface="Times New Roman" panose="02020603050405020304" pitchFamily="18" charset="0"/>
                <a:ea typeface="新細明體" panose="02020500000000000000" pitchFamily="18" charset="-120"/>
              </a:rPr>
              <a:t>:</a:t>
            </a:r>
          </a:p>
          <a:p>
            <a:pPr marL="109537" indent="0" algn="just">
              <a:buNone/>
            </a:pPr>
            <a:endParaRPr lang="en-US" altLang="zh-TW" b="1" dirty="0" smtClean="0">
              <a:solidFill>
                <a:srgbClr val="000000"/>
              </a:solidFill>
              <a:latin typeface="Times New Roman" panose="02020603050405020304" pitchFamily="18" charset="0"/>
              <a:ea typeface="新細明體" panose="02020500000000000000" pitchFamily="18" charset="-120"/>
            </a:endParaRPr>
          </a:p>
          <a:p>
            <a:pPr marL="623887" indent="-514350">
              <a:buFont typeface="+mj-lt"/>
              <a:buAutoNum type="arabicPeriod"/>
            </a:pPr>
            <a:r>
              <a:rPr lang="zh-TW" altLang="zh-TW" b="1" dirty="0" smtClean="0">
                <a:solidFill>
                  <a:srgbClr val="000000"/>
                </a:solidFill>
                <a:latin typeface="Times New Roman" panose="02020603050405020304" pitchFamily="18" charset="0"/>
                <a:ea typeface="新細明體" panose="02020500000000000000" pitchFamily="18" charset="-120"/>
              </a:rPr>
              <a:t>餐飲</a:t>
            </a:r>
            <a:r>
              <a:rPr lang="zh-TW" altLang="zh-TW" b="1" dirty="0">
                <a:solidFill>
                  <a:srgbClr val="000000"/>
                </a:solidFill>
                <a:latin typeface="Times New Roman" panose="02020603050405020304" pitchFamily="18" charset="0"/>
                <a:ea typeface="新細明體" panose="02020500000000000000" pitchFamily="18" charset="-120"/>
              </a:rPr>
              <a:t>管理與體重控制之</a:t>
            </a:r>
            <a:r>
              <a:rPr lang="zh-TW" altLang="zh-TW" b="1" dirty="0" smtClean="0">
                <a:solidFill>
                  <a:srgbClr val="000000"/>
                </a:solidFill>
                <a:latin typeface="Times New Roman" panose="02020603050405020304" pitchFamily="18" charset="0"/>
                <a:ea typeface="新細明體" panose="02020500000000000000" pitchFamily="18" charset="-120"/>
              </a:rPr>
              <a:t>研究</a:t>
            </a:r>
            <a:endParaRPr lang="en-US" altLang="zh-TW" b="1" dirty="0" smtClean="0">
              <a:solidFill>
                <a:srgbClr val="000000"/>
              </a:solidFill>
              <a:latin typeface="Times New Roman" panose="02020603050405020304" pitchFamily="18" charset="0"/>
              <a:ea typeface="新細明體" panose="02020500000000000000" pitchFamily="18" charset="-120"/>
            </a:endParaRPr>
          </a:p>
          <a:p>
            <a:pPr marL="623887" indent="-514350">
              <a:buFont typeface="+mj-lt"/>
              <a:buAutoNum type="arabicPeriod"/>
            </a:pPr>
            <a:r>
              <a:rPr lang="zh-TW" altLang="zh-TW" b="1" dirty="0" smtClean="0">
                <a:solidFill>
                  <a:srgbClr val="000000"/>
                </a:solidFill>
                <a:latin typeface="Times New Roman" panose="02020603050405020304" pitchFamily="18" charset="0"/>
                <a:ea typeface="新細明體" panose="02020500000000000000" pitchFamily="18" charset="-120"/>
              </a:rPr>
              <a:t>休閒</a:t>
            </a:r>
            <a:r>
              <a:rPr lang="zh-TW" altLang="zh-TW" b="1" dirty="0">
                <a:solidFill>
                  <a:srgbClr val="000000"/>
                </a:solidFill>
                <a:latin typeface="Times New Roman" panose="02020603050405020304" pitchFamily="18" charset="0"/>
                <a:ea typeface="新細明體" panose="02020500000000000000" pitchFamily="18" charset="-120"/>
              </a:rPr>
              <a:t>健康與休閒規劃之研究</a:t>
            </a:r>
            <a:endParaRPr lang="zh-TW" altLang="en-US" b="1" dirty="0">
              <a:solidFill>
                <a:srgbClr val="000000"/>
              </a:solidFill>
              <a:latin typeface="Times New Roman" panose="02020603050405020304" pitchFamily="18" charset="0"/>
              <a:ea typeface="新細明體" panose="02020500000000000000" pitchFamily="18" charset="-120"/>
            </a:endParaRPr>
          </a:p>
        </p:txBody>
      </p:sp>
    </p:spTree>
    <p:extLst>
      <p:ext uri="{BB962C8B-B14F-4D97-AF65-F5344CB8AC3E}">
        <p14:creationId xmlns:p14="http://schemas.microsoft.com/office/powerpoint/2010/main" val="42572631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476672"/>
            <a:ext cx="8229600" cy="1066800"/>
          </a:xfrm>
        </p:spPr>
        <p:txBody>
          <a:bodyPr/>
          <a:lstStyle/>
          <a:p>
            <a:pPr algn="ctr"/>
            <a:r>
              <a:rPr lang="zh-TW" altLang="zh-TW" b="1" dirty="0">
                <a:solidFill>
                  <a:schemeClr val="tx1"/>
                </a:solidFill>
                <a:latin typeface="新細明體" pitchFamily="18" charset="-120"/>
                <a:ea typeface="新細明體" pitchFamily="18" charset="-120"/>
              </a:rPr>
              <a:t>研發理念與送審技術主軸</a:t>
            </a:r>
            <a:r>
              <a:rPr lang="zh-TW" altLang="zh-TW" b="1" dirty="0" smtClean="0">
                <a:solidFill>
                  <a:schemeClr val="tx1"/>
                </a:solidFill>
                <a:latin typeface="新細明體" pitchFamily="18" charset="-120"/>
                <a:ea typeface="新細明體" pitchFamily="18" charset="-120"/>
              </a:rPr>
              <a:t>說明</a:t>
            </a:r>
            <a:r>
              <a:rPr lang="en-US" altLang="zh-TW" b="1" dirty="0">
                <a:solidFill>
                  <a:schemeClr val="tx1"/>
                </a:solidFill>
                <a:latin typeface="新細明體" pitchFamily="18" charset="-120"/>
                <a:ea typeface="新細明體" pitchFamily="18" charset="-120"/>
              </a:rPr>
              <a:t>(</a:t>
            </a:r>
            <a:r>
              <a:rPr lang="zh-TW" altLang="en-US" b="1" dirty="0">
                <a:solidFill>
                  <a:schemeClr val="tx1"/>
                </a:solidFill>
                <a:latin typeface="新細明體" pitchFamily="18" charset="-120"/>
                <a:ea typeface="新細明體" pitchFamily="18" charset="-120"/>
              </a:rPr>
              <a:t>續</a:t>
            </a:r>
            <a:r>
              <a:rPr lang="en-US" altLang="zh-TW" b="1" dirty="0">
                <a:solidFill>
                  <a:schemeClr val="tx1"/>
                </a:solidFill>
                <a:latin typeface="新細明體" pitchFamily="18" charset="-120"/>
                <a:ea typeface="新細明體" pitchFamily="18" charset="-120"/>
              </a:rPr>
              <a:t>)</a:t>
            </a:r>
            <a:endParaRPr lang="zh-TW" altLang="en-US" dirty="0">
              <a:solidFill>
                <a:schemeClr val="tx1"/>
              </a:solidFill>
              <a:latin typeface="新細明體" pitchFamily="18" charset="-120"/>
              <a:ea typeface="新細明體" pitchFamily="18" charset="-120"/>
            </a:endParaRPr>
          </a:p>
        </p:txBody>
      </p:sp>
      <p:pic>
        <p:nvPicPr>
          <p:cNvPr id="5" name="內容版面配置區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23247" y="1484784"/>
            <a:ext cx="6234299" cy="5089054"/>
          </a:xfrm>
        </p:spPr>
      </p:pic>
      <p:sp>
        <p:nvSpPr>
          <p:cNvPr id="4" name="投影片編號版面配置區 3"/>
          <p:cNvSpPr>
            <a:spLocks noGrp="1"/>
          </p:cNvSpPr>
          <p:nvPr>
            <p:ph type="sldNum" sz="quarter" idx="12"/>
          </p:nvPr>
        </p:nvSpPr>
        <p:spPr/>
        <p:txBody>
          <a:bodyPr/>
          <a:lstStyle/>
          <a:p>
            <a:pPr>
              <a:defRPr/>
            </a:pPr>
            <a:fld id="{349B6D30-2542-49AA-9C4D-E59A7C3159BD}" type="slidenum">
              <a:rPr lang="zh-TW" altLang="en-US" smtClean="0"/>
              <a:pPr>
                <a:defRPr/>
              </a:pPr>
              <a:t>33</a:t>
            </a:fld>
            <a:endParaRPr lang="en-US" altLang="zh-TW"/>
          </a:p>
        </p:txBody>
      </p:sp>
    </p:spTree>
    <p:extLst>
      <p:ext uri="{BB962C8B-B14F-4D97-AF65-F5344CB8AC3E}">
        <p14:creationId xmlns:p14="http://schemas.microsoft.com/office/powerpoint/2010/main" val="24777870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692696"/>
            <a:ext cx="8229600" cy="1066800"/>
          </a:xfrm>
        </p:spPr>
        <p:txBody>
          <a:bodyPr/>
          <a:lstStyle/>
          <a:p>
            <a:pPr algn="ctr"/>
            <a:r>
              <a:rPr lang="zh-TW" altLang="zh-TW" b="1" dirty="0">
                <a:solidFill>
                  <a:schemeClr val="tx1"/>
                </a:solidFill>
                <a:latin typeface="新細明體" pitchFamily="18" charset="-120"/>
                <a:ea typeface="新細明體" pitchFamily="18" charset="-120"/>
              </a:rPr>
              <a:t>整體成果貢獻</a:t>
            </a:r>
            <a:endParaRPr lang="zh-TW" altLang="en-US" dirty="0">
              <a:solidFill>
                <a:schemeClr val="tx1"/>
              </a:solidFill>
              <a:latin typeface="新細明體" pitchFamily="18" charset="-120"/>
              <a:ea typeface="新細明體" pitchFamily="18" charset="-120"/>
            </a:endParaRPr>
          </a:p>
        </p:txBody>
      </p:sp>
      <p:sp>
        <p:nvSpPr>
          <p:cNvPr id="3" name="內容版面配置區 2"/>
          <p:cNvSpPr>
            <a:spLocks noGrp="1"/>
          </p:cNvSpPr>
          <p:nvPr>
            <p:ph idx="1"/>
          </p:nvPr>
        </p:nvSpPr>
        <p:spPr/>
        <p:txBody>
          <a:bodyPr/>
          <a:lstStyle/>
          <a:p>
            <a:pPr marL="623887" indent="-514350">
              <a:buFont typeface="+mj-lt"/>
              <a:buAutoNum type="arabicPeriod"/>
            </a:pPr>
            <a:r>
              <a:rPr lang="zh-TW" altLang="zh-TW" b="1" dirty="0">
                <a:latin typeface="Times New Roman" panose="02020603050405020304" pitchFamily="18" charset="0"/>
                <a:ea typeface="新細明體" panose="02020500000000000000" pitchFamily="18" charset="-120"/>
              </a:rPr>
              <a:t>研究成果回饋於企業經營績效</a:t>
            </a:r>
            <a:r>
              <a:rPr lang="zh-TW" altLang="zh-TW" b="1" dirty="0" smtClean="0">
                <a:latin typeface="Times New Roman" panose="02020603050405020304" pitchFamily="18" charset="0"/>
                <a:ea typeface="新細明體" panose="02020500000000000000" pitchFamily="18" charset="-120"/>
              </a:rPr>
              <a:t>提升</a:t>
            </a:r>
            <a:endParaRPr lang="en-US" altLang="zh-TW" b="1" dirty="0" smtClean="0">
              <a:latin typeface="Times New Roman" panose="02020603050405020304" pitchFamily="18" charset="0"/>
              <a:ea typeface="新細明體" panose="02020500000000000000" pitchFamily="18" charset="-120"/>
            </a:endParaRPr>
          </a:p>
          <a:p>
            <a:pPr marL="623887" lvl="0" indent="-514350">
              <a:buFont typeface="+mj-lt"/>
              <a:buAutoNum type="arabicPeriod"/>
            </a:pPr>
            <a:r>
              <a:rPr lang="zh-TW" altLang="zh-TW" b="1" dirty="0">
                <a:latin typeface="Times New Roman" panose="02020603050405020304" pitchFamily="18" charset="0"/>
                <a:ea typeface="新細明體" panose="02020500000000000000" pitchFamily="18" charset="-120"/>
              </a:rPr>
              <a:t>研究成果回饋於教學</a:t>
            </a:r>
          </a:p>
          <a:p>
            <a:pPr marL="623887" indent="-514350">
              <a:buFont typeface="+mj-lt"/>
              <a:buAutoNum type="arabicPeriod"/>
            </a:pPr>
            <a:r>
              <a:rPr lang="zh-TW" altLang="zh-TW" b="1" dirty="0">
                <a:latin typeface="Times New Roman" panose="02020603050405020304" pitchFamily="18" charset="0"/>
                <a:ea typeface="新細明體" panose="02020500000000000000" pitchFamily="18" charset="-120"/>
              </a:rPr>
              <a:t>學生能力之</a:t>
            </a:r>
            <a:r>
              <a:rPr lang="zh-TW" altLang="zh-TW" b="1" dirty="0" smtClean="0">
                <a:latin typeface="Times New Roman" panose="02020603050405020304" pitchFamily="18" charset="0"/>
                <a:ea typeface="新細明體" panose="02020500000000000000" pitchFamily="18" charset="-120"/>
              </a:rPr>
              <a:t>輔導</a:t>
            </a:r>
            <a:endParaRPr lang="en-US" altLang="zh-TW" b="1" dirty="0" smtClean="0">
              <a:latin typeface="Times New Roman" panose="02020603050405020304" pitchFamily="18" charset="0"/>
              <a:ea typeface="新細明體" panose="02020500000000000000" pitchFamily="18" charset="-120"/>
            </a:endParaRPr>
          </a:p>
          <a:p>
            <a:endParaRPr lang="zh-TW" altLang="en-US" dirty="0">
              <a:latin typeface="Times New Roman" panose="02020603050405020304" pitchFamily="18" charset="0"/>
              <a:ea typeface="新細明體" panose="02020500000000000000" pitchFamily="18" charset="-120"/>
            </a:endParaRPr>
          </a:p>
        </p:txBody>
      </p:sp>
      <p:sp>
        <p:nvSpPr>
          <p:cNvPr id="4" name="投影片編號版面配置區 3"/>
          <p:cNvSpPr>
            <a:spLocks noGrp="1"/>
          </p:cNvSpPr>
          <p:nvPr>
            <p:ph type="sldNum" sz="quarter" idx="12"/>
          </p:nvPr>
        </p:nvSpPr>
        <p:spPr/>
        <p:txBody>
          <a:bodyPr/>
          <a:lstStyle/>
          <a:p>
            <a:pPr>
              <a:defRPr/>
            </a:pPr>
            <a:fld id="{349B6D30-2542-49AA-9C4D-E59A7C3159BD}" type="slidenum">
              <a:rPr lang="zh-TW" altLang="en-US" smtClean="0"/>
              <a:pPr>
                <a:defRPr/>
              </a:pPr>
              <a:t>34</a:t>
            </a:fld>
            <a:endParaRPr lang="en-US" altLang="zh-TW"/>
          </a:p>
        </p:txBody>
      </p:sp>
    </p:spTree>
    <p:extLst>
      <p:ext uri="{BB962C8B-B14F-4D97-AF65-F5344CB8AC3E}">
        <p14:creationId xmlns:p14="http://schemas.microsoft.com/office/powerpoint/2010/main" val="25978901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692696"/>
            <a:ext cx="8229600" cy="1066800"/>
          </a:xfrm>
        </p:spPr>
        <p:txBody>
          <a:bodyPr/>
          <a:lstStyle/>
          <a:p>
            <a:pPr algn="ctr"/>
            <a:r>
              <a:rPr lang="zh-TW" altLang="zh-TW" b="1" dirty="0">
                <a:solidFill>
                  <a:schemeClr val="tx1"/>
                </a:solidFill>
                <a:latin typeface="新細明體" pitchFamily="18" charset="-120"/>
                <a:ea typeface="新細明體" pitchFamily="18" charset="-120"/>
              </a:rPr>
              <a:t>研究成果回饋於企業經營績效</a:t>
            </a:r>
            <a:r>
              <a:rPr lang="zh-TW" altLang="zh-TW" b="1" dirty="0" smtClean="0">
                <a:solidFill>
                  <a:schemeClr val="tx1"/>
                </a:solidFill>
                <a:latin typeface="新細明體" pitchFamily="18" charset="-120"/>
                <a:ea typeface="新細明體" pitchFamily="18" charset="-120"/>
              </a:rPr>
              <a:t>提升</a:t>
            </a:r>
            <a:endParaRPr lang="zh-TW" altLang="en-US" b="1" dirty="0">
              <a:solidFill>
                <a:schemeClr val="tx1"/>
              </a:solidFill>
              <a:latin typeface="新細明體" pitchFamily="18" charset="-120"/>
              <a:ea typeface="新細明體" pitchFamily="18" charset="-120"/>
            </a:endParaRPr>
          </a:p>
        </p:txBody>
      </p:sp>
      <p:sp>
        <p:nvSpPr>
          <p:cNvPr id="4" name="投影片編號版面配置區 3"/>
          <p:cNvSpPr>
            <a:spLocks noGrp="1"/>
          </p:cNvSpPr>
          <p:nvPr>
            <p:ph type="sldNum" sz="quarter" idx="12"/>
          </p:nvPr>
        </p:nvSpPr>
        <p:spPr/>
        <p:txBody>
          <a:bodyPr/>
          <a:lstStyle/>
          <a:p>
            <a:pPr>
              <a:defRPr/>
            </a:pPr>
            <a:fld id="{349B6D30-2542-49AA-9C4D-E59A7C3159BD}" type="slidenum">
              <a:rPr lang="zh-TW" altLang="en-US" smtClean="0"/>
              <a:pPr>
                <a:defRPr/>
              </a:pPr>
              <a:t>35</a:t>
            </a:fld>
            <a:endParaRPr lang="en-US" altLang="zh-TW"/>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1943418227"/>
              </p:ext>
            </p:extLst>
          </p:nvPr>
        </p:nvGraphicFramePr>
        <p:xfrm>
          <a:off x="457200" y="2249488"/>
          <a:ext cx="8229600" cy="43243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281609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836712"/>
            <a:ext cx="8229600" cy="1066800"/>
          </a:xfrm>
        </p:spPr>
        <p:txBody>
          <a:bodyPr/>
          <a:lstStyle/>
          <a:p>
            <a:pPr lvl="0" algn="ctr"/>
            <a:r>
              <a:rPr lang="zh-TW" altLang="zh-TW" b="1" dirty="0">
                <a:solidFill>
                  <a:schemeClr val="tx1"/>
                </a:solidFill>
                <a:latin typeface="新細明體" pitchFamily="18" charset="-120"/>
                <a:ea typeface="新細明體" pitchFamily="18" charset="-120"/>
              </a:rPr>
              <a:t>研究計畫回饋於配合企業之</a:t>
            </a:r>
            <a:r>
              <a:rPr lang="zh-TW" altLang="zh-TW" b="1" dirty="0" smtClean="0">
                <a:solidFill>
                  <a:schemeClr val="tx1"/>
                </a:solidFill>
                <a:latin typeface="新細明體" pitchFamily="18" charset="-120"/>
                <a:ea typeface="新細明體" pitchFamily="18" charset="-120"/>
              </a:rPr>
              <a:t>成果</a:t>
            </a:r>
            <a:endParaRPr lang="zh-TW" altLang="en-US" b="1" dirty="0">
              <a:solidFill>
                <a:schemeClr val="tx1"/>
              </a:solidFill>
              <a:latin typeface="新細明體" pitchFamily="18" charset="-120"/>
              <a:ea typeface="新細明體" pitchFamily="18" charset="-120"/>
            </a:endParaRPr>
          </a:p>
        </p:txBody>
      </p:sp>
      <p:sp>
        <p:nvSpPr>
          <p:cNvPr id="4" name="投影片編號版面配置區 3"/>
          <p:cNvSpPr>
            <a:spLocks noGrp="1"/>
          </p:cNvSpPr>
          <p:nvPr>
            <p:ph type="sldNum" sz="quarter" idx="12"/>
          </p:nvPr>
        </p:nvSpPr>
        <p:spPr/>
        <p:txBody>
          <a:bodyPr/>
          <a:lstStyle/>
          <a:p>
            <a:pPr>
              <a:defRPr/>
            </a:pPr>
            <a:fld id="{349B6D30-2542-49AA-9C4D-E59A7C3159BD}" type="slidenum">
              <a:rPr lang="zh-TW" altLang="en-US" smtClean="0"/>
              <a:pPr>
                <a:defRPr/>
              </a:pPr>
              <a:t>36</a:t>
            </a:fld>
            <a:endParaRPr lang="en-US" altLang="zh-TW"/>
          </a:p>
        </p:txBody>
      </p:sp>
      <p:graphicFrame>
        <p:nvGraphicFramePr>
          <p:cNvPr id="11" name="內容版面配置區 10"/>
          <p:cNvGraphicFramePr>
            <a:graphicFrameLocks noGrp="1"/>
          </p:cNvGraphicFramePr>
          <p:nvPr>
            <p:ph idx="1"/>
            <p:extLst>
              <p:ext uri="{D42A27DB-BD31-4B8C-83A1-F6EECF244321}">
                <p14:modId xmlns:p14="http://schemas.microsoft.com/office/powerpoint/2010/main" val="2492519309"/>
              </p:ext>
            </p:extLst>
          </p:nvPr>
        </p:nvGraphicFramePr>
        <p:xfrm>
          <a:off x="827585" y="1916832"/>
          <a:ext cx="7416824" cy="3960440"/>
        </p:xfrm>
        <a:graphic>
          <a:graphicData uri="http://schemas.openxmlformats.org/drawingml/2006/table">
            <a:tbl>
              <a:tblPr firstRow="1" firstCol="1" bandRow="1">
                <a:tableStyleId>{5C22544A-7EE6-4342-B048-85BDC9FD1C3A}</a:tableStyleId>
              </a:tblPr>
              <a:tblGrid>
                <a:gridCol w="1894678"/>
                <a:gridCol w="2019904"/>
                <a:gridCol w="3502242"/>
              </a:tblGrid>
              <a:tr h="285512">
                <a:tc>
                  <a:txBody>
                    <a:bodyPr/>
                    <a:lstStyle/>
                    <a:p>
                      <a:pPr algn="ctr">
                        <a:spcAft>
                          <a:spcPts val="0"/>
                        </a:spcAft>
                      </a:pPr>
                      <a:r>
                        <a:rPr lang="zh-TW" sz="1800" b="1" kern="100" baseline="0" dirty="0">
                          <a:effectLst/>
                          <a:latin typeface="Times New Roman" panose="02020603050405020304" pitchFamily="18" charset="0"/>
                          <a:ea typeface="新細明體" panose="02020500000000000000" pitchFamily="18" charset="-120"/>
                        </a:rPr>
                        <a:t>計畫名稱</a:t>
                      </a:r>
                      <a:endParaRPr lang="zh-TW" sz="1800" b="1" kern="100" baseline="0" dirty="0">
                        <a:effectLst/>
                        <a:latin typeface="Times New Roman" panose="02020603050405020304" pitchFamily="18" charset="0"/>
                        <a:ea typeface="新細明體" panose="02020500000000000000" pitchFamily="18" charset="-120"/>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800" b="1" kern="100" baseline="0">
                          <a:effectLst/>
                          <a:latin typeface="Times New Roman" panose="02020603050405020304" pitchFamily="18" charset="0"/>
                          <a:ea typeface="新細明體" panose="02020500000000000000" pitchFamily="18" charset="-120"/>
                        </a:rPr>
                        <a:t>計畫成果</a:t>
                      </a:r>
                      <a:endParaRPr lang="zh-TW" sz="1800" b="1" kern="100" baseline="0">
                        <a:effectLst/>
                        <a:latin typeface="Times New Roman" panose="02020603050405020304" pitchFamily="18" charset="0"/>
                        <a:ea typeface="新細明體" panose="02020500000000000000" pitchFamily="18" charset="-120"/>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800" b="1" kern="100" baseline="0">
                          <a:effectLst/>
                          <a:latin typeface="Times New Roman" panose="02020603050405020304" pitchFamily="18" charset="0"/>
                          <a:ea typeface="新細明體" panose="02020500000000000000" pitchFamily="18" charset="-120"/>
                        </a:rPr>
                        <a:t>企業運用之具體成效</a:t>
                      </a:r>
                      <a:endParaRPr lang="zh-TW" sz="1800" b="1" kern="100" baseline="0">
                        <a:effectLst/>
                        <a:latin typeface="Times New Roman" panose="02020603050405020304" pitchFamily="18" charset="0"/>
                        <a:ea typeface="新細明體" panose="02020500000000000000" pitchFamily="18" charset="-120"/>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74928">
                <a:tc>
                  <a:txBody>
                    <a:bodyPr/>
                    <a:lstStyle/>
                    <a:p>
                      <a:pPr algn="just">
                        <a:spcAft>
                          <a:spcPts val="0"/>
                        </a:spcAft>
                      </a:pPr>
                      <a:r>
                        <a:rPr lang="zh-TW" sz="1800" b="1" kern="100" baseline="0" dirty="0">
                          <a:effectLst/>
                          <a:latin typeface="Times New Roman" panose="02020603050405020304" pitchFamily="18" charset="0"/>
                          <a:ea typeface="新細明體" panose="02020500000000000000" pitchFamily="18" charset="-120"/>
                        </a:rPr>
                        <a:t>運用多重代理人機制建置即時體重控制智慧型推薦系統</a:t>
                      </a:r>
                      <a:r>
                        <a:rPr lang="en-US" sz="1800" b="1" kern="100" baseline="0" dirty="0">
                          <a:effectLst/>
                          <a:latin typeface="Times New Roman" panose="02020603050405020304" pitchFamily="18" charset="0"/>
                          <a:ea typeface="新細明體" panose="02020500000000000000" pitchFamily="18" charset="-120"/>
                        </a:rPr>
                        <a:t>[</a:t>
                      </a:r>
                      <a:r>
                        <a:rPr lang="zh-TW" sz="1800" b="1" kern="100" baseline="0" dirty="0">
                          <a:effectLst/>
                          <a:latin typeface="Times New Roman" panose="02020603050405020304" pitchFamily="18" charset="0"/>
                          <a:ea typeface="新細明體" panose="02020500000000000000" pitchFamily="18" charset="-120"/>
                        </a:rPr>
                        <a:t>代</a:t>
                      </a:r>
                      <a:r>
                        <a:rPr lang="en-US" sz="1800" b="1" kern="100" baseline="0" dirty="0">
                          <a:effectLst/>
                          <a:latin typeface="Times New Roman" panose="02020603050405020304" pitchFamily="18" charset="0"/>
                          <a:ea typeface="新細明體" panose="02020500000000000000" pitchFamily="18" charset="-120"/>
                        </a:rPr>
                        <a:t>1]</a:t>
                      </a:r>
                      <a:endParaRPr lang="zh-TW" sz="1800" b="1" kern="100" baseline="0" dirty="0">
                        <a:effectLst/>
                        <a:latin typeface="Times New Roman" panose="02020603050405020304" pitchFamily="18" charset="0"/>
                        <a:ea typeface="新細明體" panose="02020500000000000000" pitchFamily="18" charset="-120"/>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just">
                        <a:spcAft>
                          <a:spcPts val="0"/>
                        </a:spcAft>
                        <a:buFont typeface="+mj-lt"/>
                        <a:buAutoNum type="arabicPeriod"/>
                      </a:pPr>
                      <a:r>
                        <a:rPr lang="zh-TW" sz="1800" b="1" kern="100" baseline="0" dirty="0">
                          <a:effectLst/>
                          <a:latin typeface="Times New Roman" panose="02020603050405020304" pitchFamily="18" charset="0"/>
                          <a:ea typeface="新細明體" panose="02020500000000000000" pitchFamily="18" charset="-120"/>
                        </a:rPr>
                        <a:t>完成「</a:t>
                      </a:r>
                      <a:r>
                        <a:rPr lang="en-US" sz="1800" b="1" kern="100" baseline="0" dirty="0">
                          <a:effectLst/>
                          <a:latin typeface="Times New Roman" panose="02020603050405020304" pitchFamily="18" charset="0"/>
                          <a:ea typeface="新細明體" panose="02020500000000000000" pitchFamily="18" charset="-120"/>
                        </a:rPr>
                        <a:t>XX</a:t>
                      </a:r>
                      <a:r>
                        <a:rPr lang="zh-TW" sz="1800" b="1" kern="100" baseline="0" dirty="0">
                          <a:effectLst/>
                          <a:latin typeface="Times New Roman" panose="02020603050405020304" pitchFamily="18" charset="0"/>
                          <a:ea typeface="新細明體" panose="02020500000000000000" pitchFamily="18" charset="-120"/>
                        </a:rPr>
                        <a:t>及</a:t>
                      </a:r>
                      <a:r>
                        <a:rPr lang="en-US" sz="1800" b="1" kern="100" baseline="0" dirty="0">
                          <a:effectLst/>
                          <a:latin typeface="Times New Roman" panose="02020603050405020304" pitchFamily="18" charset="0"/>
                          <a:ea typeface="新細明體" panose="02020500000000000000" pitchFamily="18" charset="-120"/>
                        </a:rPr>
                        <a:t>YY</a:t>
                      </a:r>
                      <a:r>
                        <a:rPr lang="zh-TW" sz="1800" b="1" kern="100" baseline="0" dirty="0">
                          <a:effectLst/>
                          <a:latin typeface="Times New Roman" panose="02020603050405020304" pitchFamily="18" charset="0"/>
                          <a:ea typeface="新細明體" panose="02020500000000000000" pitchFamily="18" charset="-120"/>
                        </a:rPr>
                        <a:t>企業即時體重控制智慧型推薦系統」之建置</a:t>
                      </a:r>
                      <a:endParaRPr lang="zh-TW" sz="1800" b="1" kern="100" baseline="0" dirty="0">
                        <a:effectLst/>
                        <a:latin typeface="Times New Roman" panose="02020603050405020304" pitchFamily="18" charset="0"/>
                        <a:ea typeface="新細明體" panose="02020500000000000000" pitchFamily="18" charset="-120"/>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just">
                        <a:spcAft>
                          <a:spcPts val="0"/>
                        </a:spcAft>
                        <a:buFont typeface="Times New Roman"/>
                        <a:buAutoNum type="arabicPeriod"/>
                      </a:pPr>
                      <a:r>
                        <a:rPr lang="zh-TW" sz="1800" b="1" kern="100" baseline="0" dirty="0">
                          <a:effectLst/>
                          <a:latin typeface="Times New Roman" panose="02020603050405020304" pitchFamily="18" charset="0"/>
                          <a:ea typeface="新細明體" panose="02020500000000000000" pitchFamily="18" charset="-120"/>
                        </a:rPr>
                        <a:t>透過本系統，可讓</a:t>
                      </a:r>
                      <a:r>
                        <a:rPr lang="zh-TW" sz="1800" b="1" kern="0" baseline="0" dirty="0">
                          <a:effectLst/>
                          <a:latin typeface="Times New Roman" panose="02020603050405020304" pitchFamily="18" charset="0"/>
                          <a:ea typeface="新細明體" panose="02020500000000000000" pitchFamily="18" charset="-120"/>
                        </a:rPr>
                        <a:t>體重控制</a:t>
                      </a:r>
                      <a:r>
                        <a:rPr lang="zh-TW" sz="1800" b="1" kern="100" baseline="0" dirty="0">
                          <a:effectLst/>
                          <a:latin typeface="Times New Roman" panose="02020603050405020304" pitchFamily="18" charset="0"/>
                          <a:ea typeface="新細明體" panose="02020500000000000000" pitchFamily="18" charset="-120"/>
                        </a:rPr>
                        <a:t>教練得以即時掌控使用者</a:t>
                      </a:r>
                      <a:r>
                        <a:rPr lang="zh-TW" sz="1800" b="1" kern="0" baseline="0" dirty="0">
                          <a:effectLst/>
                          <a:latin typeface="Times New Roman" panose="02020603050405020304" pitchFamily="18" charset="0"/>
                          <a:ea typeface="新細明體" panose="02020500000000000000" pitchFamily="18" charset="-120"/>
                        </a:rPr>
                        <a:t>體重控制</a:t>
                      </a:r>
                      <a:r>
                        <a:rPr lang="zh-TW" sz="1800" b="1" kern="100" baseline="0" dirty="0">
                          <a:effectLst/>
                          <a:latin typeface="Times New Roman" panose="02020603050405020304" pitchFamily="18" charset="0"/>
                          <a:ea typeface="新細明體" panose="02020500000000000000" pitchFamily="18" charset="-120"/>
                        </a:rPr>
                        <a:t>資訊，讓受訓者專心於</a:t>
                      </a:r>
                      <a:r>
                        <a:rPr lang="zh-TW" sz="1800" b="1" kern="0" baseline="0" dirty="0">
                          <a:effectLst/>
                          <a:latin typeface="Times New Roman" panose="02020603050405020304" pitchFamily="18" charset="0"/>
                          <a:ea typeface="新細明體" panose="02020500000000000000" pitchFamily="18" charset="-120"/>
                        </a:rPr>
                        <a:t>體重控制</a:t>
                      </a:r>
                      <a:r>
                        <a:rPr lang="zh-TW" sz="1800" b="1" kern="100" baseline="0" dirty="0">
                          <a:effectLst/>
                          <a:latin typeface="Times New Roman" panose="02020603050405020304" pitchFamily="18" charset="0"/>
                          <a:ea typeface="新細明體" panose="02020500000000000000" pitchFamily="18" charset="-120"/>
                        </a:rPr>
                        <a:t>上，大幅提升</a:t>
                      </a:r>
                      <a:r>
                        <a:rPr lang="en-US" sz="1800" b="1" kern="100" baseline="0" dirty="0">
                          <a:effectLst/>
                          <a:latin typeface="Times New Roman" panose="02020603050405020304" pitchFamily="18" charset="0"/>
                          <a:ea typeface="新細明體" panose="02020500000000000000" pitchFamily="18" charset="-120"/>
                        </a:rPr>
                        <a:t>40%</a:t>
                      </a:r>
                      <a:r>
                        <a:rPr lang="zh-TW" sz="1800" b="1" kern="0" baseline="0" dirty="0">
                          <a:effectLst/>
                          <a:latin typeface="Times New Roman" panose="02020603050405020304" pitchFamily="18" charset="0"/>
                          <a:ea typeface="新細明體" panose="02020500000000000000" pitchFamily="18" charset="-120"/>
                        </a:rPr>
                        <a:t>體重控制</a:t>
                      </a:r>
                      <a:r>
                        <a:rPr lang="zh-TW" sz="1800" b="1" kern="100" baseline="0" dirty="0">
                          <a:effectLst/>
                          <a:latin typeface="Times New Roman" panose="02020603050405020304" pitchFamily="18" charset="0"/>
                          <a:ea typeface="新細明體" panose="02020500000000000000" pitchFamily="18" charset="-120"/>
                        </a:rPr>
                        <a:t>品質。</a:t>
                      </a:r>
                    </a:p>
                    <a:p>
                      <a:pPr marL="342900" lvl="0" indent="-342900" algn="just">
                        <a:spcAft>
                          <a:spcPts val="0"/>
                        </a:spcAft>
                        <a:buFont typeface="Times New Roman"/>
                        <a:buAutoNum type="arabicPeriod"/>
                      </a:pPr>
                      <a:r>
                        <a:rPr lang="zh-TW" sz="1800" b="1" kern="100" baseline="0" dirty="0">
                          <a:effectLst/>
                          <a:latin typeface="Times New Roman" panose="02020603050405020304" pitchFamily="18" charset="0"/>
                          <a:ea typeface="新細明體" panose="02020500000000000000" pitchFamily="18" charset="-120"/>
                        </a:rPr>
                        <a:t>降低健身教練審視使用者</a:t>
                      </a:r>
                      <a:r>
                        <a:rPr lang="en-US" sz="1800" b="1" kern="100" baseline="0" dirty="0">
                          <a:effectLst/>
                          <a:latin typeface="Times New Roman" panose="02020603050405020304" pitchFamily="18" charset="0"/>
                          <a:ea typeface="新細明體" panose="02020500000000000000" pitchFamily="18" charset="-120"/>
                        </a:rPr>
                        <a:t>60%</a:t>
                      </a:r>
                      <a:r>
                        <a:rPr lang="zh-TW" sz="1800" b="1" kern="100" baseline="0" dirty="0">
                          <a:effectLst/>
                          <a:latin typeface="Times New Roman" panose="02020603050405020304" pitchFamily="18" charset="0"/>
                          <a:ea typeface="新細明體" panose="02020500000000000000" pitchFamily="18" charset="-120"/>
                        </a:rPr>
                        <a:t>時間。</a:t>
                      </a:r>
                    </a:p>
                    <a:p>
                      <a:pPr marL="342900" lvl="0" indent="-342900" algn="just">
                        <a:spcAft>
                          <a:spcPts val="0"/>
                        </a:spcAft>
                        <a:buFont typeface="Times New Roman"/>
                        <a:buAutoNum type="arabicPeriod"/>
                      </a:pPr>
                      <a:r>
                        <a:rPr lang="zh-TW" sz="1800" b="1" kern="100" baseline="0" dirty="0">
                          <a:effectLst/>
                          <a:latin typeface="Times New Roman" panose="02020603050405020304" pitchFamily="18" charset="0"/>
                          <a:ea typeface="新細明體" panose="02020500000000000000" pitchFamily="18" charset="-120"/>
                        </a:rPr>
                        <a:t>由於無線網路環境之建置，提升整體服務品質與績效。</a:t>
                      </a:r>
                    </a:p>
                    <a:p>
                      <a:pPr marL="342900" lvl="0" indent="-342900" algn="just">
                        <a:spcAft>
                          <a:spcPts val="0"/>
                        </a:spcAft>
                        <a:buFont typeface="Times New Roman"/>
                        <a:buAutoNum type="arabicPeriod"/>
                      </a:pPr>
                      <a:r>
                        <a:rPr lang="zh-TW" sz="1800" b="1" kern="0" baseline="0" dirty="0">
                          <a:effectLst/>
                          <a:latin typeface="Times New Roman" panose="02020603050405020304" pitchFamily="18" charset="0"/>
                          <a:ea typeface="新細明體" panose="02020500000000000000" pitchFamily="18" charset="-120"/>
                        </a:rPr>
                        <a:t>經過體重控制平台管理、線上分析模組設定及各資料庫維護等之人員教育訓練，提升</a:t>
                      </a:r>
                      <a:r>
                        <a:rPr lang="en-US" sz="1800" b="1" kern="100" baseline="0" dirty="0">
                          <a:effectLst/>
                          <a:latin typeface="Times New Roman" panose="02020603050405020304" pitchFamily="18" charset="0"/>
                          <a:ea typeface="新細明體" panose="02020500000000000000" pitchFamily="18" charset="-120"/>
                        </a:rPr>
                        <a:t>20%</a:t>
                      </a:r>
                      <a:r>
                        <a:rPr lang="zh-TW" sz="1800" b="1" kern="100" baseline="0" dirty="0">
                          <a:effectLst/>
                          <a:latin typeface="Times New Roman" panose="02020603050405020304" pitchFamily="18" charset="0"/>
                          <a:ea typeface="新細明體" panose="02020500000000000000" pitchFamily="18" charset="-120"/>
                        </a:rPr>
                        <a:t>工作效率。</a:t>
                      </a:r>
                      <a:endParaRPr lang="zh-TW" sz="1800" b="1" kern="100" baseline="0" dirty="0">
                        <a:effectLst/>
                        <a:latin typeface="Times New Roman" panose="02020603050405020304" pitchFamily="18" charset="0"/>
                        <a:ea typeface="新細明體" panose="02020500000000000000" pitchFamily="18" charset="-120"/>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368875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692696"/>
            <a:ext cx="8229600" cy="1066800"/>
          </a:xfrm>
        </p:spPr>
        <p:txBody>
          <a:bodyPr/>
          <a:lstStyle/>
          <a:p>
            <a:pPr marL="623887" lvl="0" indent="-514350" algn="ctr"/>
            <a:r>
              <a:rPr lang="zh-TW" altLang="zh-TW" b="1" dirty="0">
                <a:solidFill>
                  <a:schemeClr val="tx1"/>
                </a:solidFill>
                <a:latin typeface="新細明體" pitchFamily="18" charset="-120"/>
                <a:ea typeface="新細明體" pitchFamily="18" charset="-120"/>
              </a:rPr>
              <a:t>研究成果回饋於教學</a:t>
            </a: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2473939984"/>
              </p:ext>
            </p:extLst>
          </p:nvPr>
        </p:nvGraphicFramePr>
        <p:xfrm>
          <a:off x="1187624" y="2492896"/>
          <a:ext cx="6812165" cy="2722295"/>
        </p:xfrm>
        <a:graphic>
          <a:graphicData uri="http://schemas.openxmlformats.org/drawingml/2006/table">
            <a:tbl>
              <a:tblPr firstRow="1" firstCol="1" bandRow="1">
                <a:tableStyleId>{5C22544A-7EE6-4342-B048-85BDC9FD1C3A}</a:tableStyleId>
              </a:tblPr>
              <a:tblGrid>
                <a:gridCol w="1880577"/>
                <a:gridCol w="1908162"/>
                <a:gridCol w="3023426"/>
              </a:tblGrid>
              <a:tr h="340287">
                <a:tc>
                  <a:txBody>
                    <a:bodyPr/>
                    <a:lstStyle/>
                    <a:p>
                      <a:pPr algn="ctr">
                        <a:spcAft>
                          <a:spcPts val="0"/>
                        </a:spcAft>
                      </a:pPr>
                      <a:r>
                        <a:rPr lang="zh-TW" sz="1800" b="1" kern="100" baseline="0" dirty="0">
                          <a:effectLst/>
                          <a:latin typeface="Times New Roman" panose="02020603050405020304" pitchFamily="18" charset="0"/>
                          <a:ea typeface="新細明體" panose="02020500000000000000" pitchFamily="18" charset="-120"/>
                        </a:rPr>
                        <a:t>計畫名稱</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800" b="1" kern="100" baseline="0">
                          <a:effectLst/>
                          <a:latin typeface="Times New Roman" panose="02020603050405020304" pitchFamily="18" charset="0"/>
                          <a:ea typeface="新細明體" panose="02020500000000000000" pitchFamily="18" charset="-120"/>
                        </a:rPr>
                        <a:t>重要性說明</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800" b="1" kern="100" baseline="0">
                          <a:effectLst/>
                          <a:latin typeface="Times New Roman" panose="02020603050405020304" pitchFamily="18" charset="0"/>
                          <a:ea typeface="新細明體" panose="02020500000000000000" pitchFamily="18" charset="-120"/>
                        </a:rPr>
                        <a:t>反饋於教學說明</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82008">
                <a:tc>
                  <a:txBody>
                    <a:bodyPr/>
                    <a:lstStyle/>
                    <a:p>
                      <a:pPr algn="just">
                        <a:spcAft>
                          <a:spcPts val="0"/>
                        </a:spcAft>
                      </a:pPr>
                      <a:r>
                        <a:rPr lang="zh-TW" sz="1800" b="1" kern="100" baseline="0" dirty="0">
                          <a:effectLst/>
                          <a:latin typeface="Times New Roman" panose="02020603050405020304" pitchFamily="18" charset="0"/>
                          <a:ea typeface="新細明體" panose="02020500000000000000" pitchFamily="18" charset="-120"/>
                        </a:rPr>
                        <a:t>運用多重代理人機制建置即時體重控制智慧型推薦系統</a:t>
                      </a:r>
                      <a:r>
                        <a:rPr lang="en-US" sz="1800" b="1" kern="100" baseline="0" dirty="0">
                          <a:effectLst/>
                          <a:latin typeface="Times New Roman" panose="02020603050405020304" pitchFamily="18" charset="0"/>
                          <a:ea typeface="新細明體" panose="02020500000000000000" pitchFamily="18" charset="-120"/>
                        </a:rPr>
                        <a:t>[</a:t>
                      </a:r>
                      <a:r>
                        <a:rPr lang="zh-TW" sz="1800" b="1" kern="100" baseline="0" dirty="0">
                          <a:effectLst/>
                          <a:latin typeface="Times New Roman" panose="02020603050405020304" pitchFamily="18" charset="0"/>
                          <a:ea typeface="新細明體" panose="02020500000000000000" pitchFamily="18" charset="-120"/>
                        </a:rPr>
                        <a:t>代</a:t>
                      </a:r>
                      <a:r>
                        <a:rPr lang="en-US" sz="1800" b="1" kern="100" baseline="0" dirty="0">
                          <a:effectLst/>
                          <a:latin typeface="Times New Roman" panose="02020603050405020304" pitchFamily="18" charset="0"/>
                          <a:ea typeface="新細明體" panose="02020500000000000000" pitchFamily="18" charset="-120"/>
                        </a:rPr>
                        <a:t>1]</a:t>
                      </a:r>
                      <a:endParaRPr lang="zh-TW" sz="1800" b="1" kern="100" baseline="0" dirty="0">
                        <a:effectLst/>
                        <a:latin typeface="Times New Roman" panose="02020603050405020304" pitchFamily="18" charset="0"/>
                        <a:ea typeface="新細明體" panose="02020500000000000000" pitchFamily="18" charset="-12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TW" sz="1800" b="1" kern="100" baseline="0" dirty="0">
                          <a:effectLst/>
                          <a:latin typeface="Times New Roman" panose="02020603050405020304" pitchFamily="18" charset="0"/>
                          <a:ea typeface="新細明體" panose="02020500000000000000" pitchFamily="18" charset="-120"/>
                        </a:rPr>
                        <a:t>異業結合之應用研究。</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just">
                        <a:spcAft>
                          <a:spcPts val="0"/>
                        </a:spcAft>
                        <a:buFont typeface="+mj-lt"/>
                        <a:buAutoNum type="arabicPeriod"/>
                      </a:pPr>
                      <a:r>
                        <a:rPr lang="zh-TW" sz="1800" b="1" kern="100" baseline="0" dirty="0">
                          <a:effectLst/>
                          <a:latin typeface="Times New Roman" panose="02020603050405020304" pitchFamily="18" charset="0"/>
                          <a:ea typeface="新細明體" panose="02020500000000000000" pitchFamily="18" charset="-120"/>
                        </a:rPr>
                        <a:t>應用課程：管理資訊系統（大四畢業生）</a:t>
                      </a:r>
                    </a:p>
                    <a:p>
                      <a:pPr marL="342900" lvl="0" indent="-342900" algn="just">
                        <a:spcAft>
                          <a:spcPts val="0"/>
                        </a:spcAft>
                        <a:buFont typeface="+mj-lt"/>
                        <a:buAutoNum type="arabicPeriod"/>
                      </a:pPr>
                      <a:r>
                        <a:rPr lang="zh-TW" sz="1800" b="1" kern="100" baseline="0" dirty="0">
                          <a:effectLst/>
                          <a:latin typeface="Times New Roman" panose="02020603050405020304" pitchFamily="18" charset="0"/>
                          <a:ea typeface="新細明體" panose="02020500000000000000" pitchFamily="18" charset="-120"/>
                        </a:rPr>
                        <a:t>應用範圍：由於本課程之授課對象為大四學生，大四學生面臨就業之前，應能將四年所學，進行整合性整理，以具有管理資訊系統開發之完整性概念。</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投影片編號版面配置區 3"/>
          <p:cNvSpPr>
            <a:spLocks noGrp="1"/>
          </p:cNvSpPr>
          <p:nvPr>
            <p:ph type="sldNum" sz="quarter" idx="12"/>
          </p:nvPr>
        </p:nvSpPr>
        <p:spPr/>
        <p:txBody>
          <a:bodyPr/>
          <a:lstStyle/>
          <a:p>
            <a:pPr>
              <a:defRPr/>
            </a:pPr>
            <a:fld id="{349B6D30-2542-49AA-9C4D-E59A7C3159BD}" type="slidenum">
              <a:rPr lang="zh-TW" altLang="en-US" smtClean="0"/>
              <a:pPr>
                <a:defRPr/>
              </a:pPr>
              <a:t>37</a:t>
            </a:fld>
            <a:endParaRPr lang="en-US" altLang="zh-TW"/>
          </a:p>
        </p:txBody>
      </p:sp>
    </p:spTree>
    <p:extLst>
      <p:ext uri="{BB962C8B-B14F-4D97-AF65-F5344CB8AC3E}">
        <p14:creationId xmlns:p14="http://schemas.microsoft.com/office/powerpoint/2010/main" val="15470112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764704"/>
            <a:ext cx="8229600" cy="1066800"/>
          </a:xfrm>
        </p:spPr>
        <p:txBody>
          <a:bodyPr/>
          <a:lstStyle/>
          <a:p>
            <a:pPr algn="ctr"/>
            <a:r>
              <a:rPr lang="zh-TW" altLang="zh-TW" b="1" dirty="0">
                <a:solidFill>
                  <a:schemeClr val="tx1"/>
                </a:solidFill>
                <a:latin typeface="新細明體" pitchFamily="18" charset="-120"/>
                <a:ea typeface="新細明體" pitchFamily="18" charset="-120"/>
              </a:rPr>
              <a:t>學生能力之</a:t>
            </a:r>
            <a:r>
              <a:rPr lang="zh-TW" altLang="zh-TW" b="1" dirty="0" smtClean="0">
                <a:solidFill>
                  <a:schemeClr val="tx1"/>
                </a:solidFill>
                <a:latin typeface="新細明體" pitchFamily="18" charset="-120"/>
                <a:ea typeface="新細明體" pitchFamily="18" charset="-120"/>
              </a:rPr>
              <a:t>輔導</a:t>
            </a:r>
            <a:endParaRPr lang="zh-TW" altLang="en-US" b="1" dirty="0">
              <a:solidFill>
                <a:schemeClr val="tx1"/>
              </a:solidFill>
              <a:latin typeface="新細明體" pitchFamily="18" charset="-120"/>
              <a:ea typeface="新細明體" pitchFamily="18" charset="-120"/>
            </a:endParaRPr>
          </a:p>
        </p:txBody>
      </p:sp>
      <p:sp>
        <p:nvSpPr>
          <p:cNvPr id="4" name="投影片編號版面配置區 3"/>
          <p:cNvSpPr>
            <a:spLocks noGrp="1"/>
          </p:cNvSpPr>
          <p:nvPr>
            <p:ph type="sldNum" sz="quarter" idx="12"/>
          </p:nvPr>
        </p:nvSpPr>
        <p:spPr/>
        <p:txBody>
          <a:bodyPr/>
          <a:lstStyle/>
          <a:p>
            <a:pPr>
              <a:defRPr/>
            </a:pPr>
            <a:fld id="{349B6D30-2542-49AA-9C4D-E59A7C3159BD}" type="slidenum">
              <a:rPr lang="zh-TW" altLang="en-US" smtClean="0"/>
              <a:pPr>
                <a:defRPr/>
              </a:pPr>
              <a:t>38</a:t>
            </a:fld>
            <a:endParaRPr lang="en-US" altLang="zh-TW"/>
          </a:p>
        </p:txBody>
      </p:sp>
      <p:graphicFrame>
        <p:nvGraphicFramePr>
          <p:cNvPr id="7" name="內容版面配置區 6"/>
          <p:cNvGraphicFramePr>
            <a:graphicFrameLocks noGrp="1"/>
          </p:cNvGraphicFramePr>
          <p:nvPr>
            <p:ph idx="1"/>
            <p:extLst>
              <p:ext uri="{D42A27DB-BD31-4B8C-83A1-F6EECF244321}">
                <p14:modId xmlns:p14="http://schemas.microsoft.com/office/powerpoint/2010/main" val="2362789216"/>
              </p:ext>
            </p:extLst>
          </p:nvPr>
        </p:nvGraphicFramePr>
        <p:xfrm>
          <a:off x="899592" y="2132856"/>
          <a:ext cx="6700639" cy="1728192"/>
        </p:xfrm>
        <a:graphic>
          <a:graphicData uri="http://schemas.openxmlformats.org/drawingml/2006/table">
            <a:tbl>
              <a:tblPr firstRow="1" firstCol="1" bandRow="1">
                <a:tableStyleId>{5C22544A-7EE6-4342-B048-85BDC9FD1C3A}</a:tableStyleId>
              </a:tblPr>
              <a:tblGrid>
                <a:gridCol w="2463644"/>
                <a:gridCol w="4236995"/>
              </a:tblGrid>
              <a:tr h="527418">
                <a:tc>
                  <a:txBody>
                    <a:bodyPr/>
                    <a:lstStyle/>
                    <a:p>
                      <a:pPr algn="ctr">
                        <a:spcAft>
                          <a:spcPts val="0"/>
                        </a:spcAft>
                      </a:pPr>
                      <a:r>
                        <a:rPr lang="zh-TW" sz="1800" b="1" kern="100" baseline="0" dirty="0">
                          <a:effectLst/>
                          <a:latin typeface="Times New Roman" panose="02020603050405020304" pitchFamily="18" charset="0"/>
                          <a:ea typeface="新細明體" panose="02020500000000000000" pitchFamily="18" charset="-120"/>
                        </a:rPr>
                        <a:t>計畫名稱</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800" b="1" kern="100" baseline="0" dirty="0">
                          <a:effectLst/>
                          <a:latin typeface="Times New Roman" panose="02020603050405020304" pitchFamily="18" charset="0"/>
                          <a:ea typeface="新細明體" panose="02020500000000000000" pitchFamily="18" charset="-120"/>
                        </a:rPr>
                        <a:t>學生能力之輔導說明</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00774">
                <a:tc>
                  <a:txBody>
                    <a:bodyPr/>
                    <a:lstStyle/>
                    <a:p>
                      <a:pPr algn="just">
                        <a:spcAft>
                          <a:spcPts val="0"/>
                        </a:spcAft>
                      </a:pPr>
                      <a:r>
                        <a:rPr lang="zh-TW" sz="1800" b="1" kern="100" baseline="0" dirty="0">
                          <a:effectLst/>
                          <a:latin typeface="Times New Roman" panose="02020603050405020304" pitchFamily="18" charset="0"/>
                          <a:ea typeface="新細明體" panose="02020500000000000000" pitchFamily="18" charset="-120"/>
                        </a:rPr>
                        <a:t>運用多重代理人機制建置即時體重控制智慧型推薦系統</a:t>
                      </a:r>
                      <a:r>
                        <a:rPr lang="en-US" sz="1800" b="1" kern="100" baseline="0" dirty="0">
                          <a:effectLst/>
                          <a:latin typeface="Times New Roman" panose="02020603050405020304" pitchFamily="18" charset="0"/>
                          <a:ea typeface="新細明體" panose="02020500000000000000" pitchFamily="18" charset="-120"/>
                        </a:rPr>
                        <a:t>[</a:t>
                      </a:r>
                      <a:r>
                        <a:rPr lang="zh-TW" sz="1800" b="1" kern="100" baseline="0" dirty="0">
                          <a:effectLst/>
                          <a:latin typeface="Times New Roman" panose="02020603050405020304" pitchFamily="18" charset="0"/>
                          <a:ea typeface="新細明體" panose="02020500000000000000" pitchFamily="18" charset="-120"/>
                        </a:rPr>
                        <a:t>代</a:t>
                      </a:r>
                      <a:r>
                        <a:rPr lang="en-US" sz="1800" b="1" kern="100" baseline="0" dirty="0">
                          <a:effectLst/>
                          <a:latin typeface="Times New Roman" panose="02020603050405020304" pitchFamily="18" charset="0"/>
                          <a:ea typeface="新細明體" panose="02020500000000000000" pitchFamily="18" charset="-120"/>
                        </a:rPr>
                        <a:t>1]</a:t>
                      </a:r>
                      <a:endParaRPr lang="zh-TW" sz="1800" b="1" kern="100" baseline="0" dirty="0">
                        <a:effectLst/>
                        <a:latin typeface="Times New Roman" panose="02020603050405020304" pitchFamily="18" charset="0"/>
                        <a:ea typeface="新細明體" panose="02020500000000000000" pitchFamily="18" charset="-12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nSpc>
                          <a:spcPts val="2000"/>
                        </a:lnSpc>
                        <a:spcAft>
                          <a:spcPts val="0"/>
                        </a:spcAft>
                        <a:buFont typeface="+mj-lt"/>
                        <a:buAutoNum type="arabicPeriod"/>
                      </a:pPr>
                      <a:r>
                        <a:rPr lang="zh-TW" sz="1800" b="1" kern="100" cap="small" baseline="0" dirty="0">
                          <a:effectLst/>
                          <a:latin typeface="Times New Roman" panose="02020603050405020304" pitchFamily="18" charset="0"/>
                          <a:ea typeface="新細明體" panose="02020500000000000000" pitchFamily="18" charset="-120"/>
                        </a:rPr>
                        <a:t>了解體重控制管理之流程。</a:t>
                      </a:r>
                    </a:p>
                    <a:p>
                      <a:pPr marL="342900" lvl="0" indent="-342900">
                        <a:lnSpc>
                          <a:spcPts val="2000"/>
                        </a:lnSpc>
                        <a:spcAft>
                          <a:spcPts val="0"/>
                        </a:spcAft>
                        <a:buFont typeface="+mj-lt"/>
                        <a:buAutoNum type="arabicPeriod"/>
                      </a:pPr>
                      <a:r>
                        <a:rPr lang="zh-TW" sz="1800" b="1" kern="100" cap="small" baseline="0" dirty="0">
                          <a:effectLst/>
                          <a:latin typeface="Times New Roman" panose="02020603050405020304" pitchFamily="18" charset="0"/>
                          <a:ea typeface="新細明體" panose="02020500000000000000" pitchFamily="18" charset="-120"/>
                        </a:rPr>
                        <a:t>學習運用專案管理理論和方法。</a:t>
                      </a:r>
                    </a:p>
                    <a:p>
                      <a:pPr marL="342900" lvl="0" indent="-342900">
                        <a:lnSpc>
                          <a:spcPts val="2000"/>
                        </a:lnSpc>
                        <a:spcAft>
                          <a:spcPts val="0"/>
                        </a:spcAft>
                        <a:buFont typeface="+mj-lt"/>
                        <a:buAutoNum type="arabicPeriod"/>
                      </a:pPr>
                      <a:r>
                        <a:rPr lang="zh-TW" sz="1800" b="1" kern="100" cap="small" baseline="0" dirty="0">
                          <a:effectLst/>
                          <a:latin typeface="Times New Roman" panose="02020603050405020304" pitchFamily="18" charset="0"/>
                          <a:ea typeface="新細明體" panose="02020500000000000000" pitchFamily="18" charset="-120"/>
                        </a:rPr>
                        <a:t>了解資料庫正規劃與關聯式資料庫之應用。</a:t>
                      </a:r>
                      <a:endParaRPr lang="zh-TW" sz="1800" b="1" kern="100" cap="small" baseline="0" dirty="0">
                        <a:effectLst/>
                        <a:latin typeface="Times New Roman" panose="02020603050405020304" pitchFamily="18" charset="0"/>
                        <a:ea typeface="新細明體" panose="02020500000000000000" pitchFamily="18" charset="-120"/>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589390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764704"/>
            <a:ext cx="8229600" cy="1066800"/>
          </a:xfrm>
        </p:spPr>
        <p:txBody>
          <a:bodyPr/>
          <a:lstStyle/>
          <a:p>
            <a:pPr algn="ctr"/>
            <a:r>
              <a:rPr lang="zh-TW" altLang="zh-TW" b="1" dirty="0">
                <a:solidFill>
                  <a:schemeClr val="tx1"/>
                </a:solidFill>
                <a:latin typeface="新細明體" pitchFamily="18" charset="-120"/>
                <a:ea typeface="新細明體" pitchFamily="18" charset="-120"/>
              </a:rPr>
              <a:t>未來三年教學與研究規劃</a:t>
            </a:r>
            <a:endParaRPr lang="zh-TW" altLang="en-US" dirty="0">
              <a:solidFill>
                <a:schemeClr val="tx1"/>
              </a:solidFill>
              <a:latin typeface="新細明體" pitchFamily="18" charset="-120"/>
              <a:ea typeface="新細明體" pitchFamily="18" charset="-120"/>
            </a:endParaRPr>
          </a:p>
        </p:txBody>
      </p:sp>
      <p:sp>
        <p:nvSpPr>
          <p:cNvPr id="3" name="內容版面配置區 2"/>
          <p:cNvSpPr>
            <a:spLocks noGrp="1"/>
          </p:cNvSpPr>
          <p:nvPr>
            <p:ph idx="1"/>
          </p:nvPr>
        </p:nvSpPr>
        <p:spPr>
          <a:xfrm>
            <a:off x="457200" y="1844824"/>
            <a:ext cx="8229600" cy="4896544"/>
          </a:xfrm>
        </p:spPr>
        <p:txBody>
          <a:bodyPr/>
          <a:lstStyle/>
          <a:p>
            <a:pPr marL="109537" indent="0" algn="just">
              <a:buNone/>
            </a:pPr>
            <a:r>
              <a:rPr lang="zh-TW" altLang="zh-TW" b="1" dirty="0">
                <a:latin typeface="Times New Roman" panose="02020603050405020304" pitchFamily="18" charset="0"/>
                <a:ea typeface="新細明體" panose="02020500000000000000" pitchFamily="18" charset="-120"/>
              </a:rPr>
              <a:t>送審人未來三年所規劃之研究主題將包括</a:t>
            </a:r>
            <a:r>
              <a:rPr lang="zh-TW" altLang="zh-TW" b="1" dirty="0" smtClean="0">
                <a:latin typeface="Times New Roman" panose="02020603050405020304" pitchFamily="18" charset="0"/>
                <a:ea typeface="新細明體" panose="02020500000000000000" pitchFamily="18" charset="-120"/>
              </a:rPr>
              <a:t>：</a:t>
            </a:r>
            <a:endParaRPr lang="en-US" altLang="zh-TW" b="1" dirty="0" smtClean="0">
              <a:latin typeface="Times New Roman" panose="02020603050405020304" pitchFamily="18" charset="0"/>
              <a:ea typeface="新細明體" panose="02020500000000000000" pitchFamily="18" charset="-120"/>
            </a:endParaRPr>
          </a:p>
          <a:p>
            <a:pPr marL="109537" indent="0" algn="just">
              <a:buNone/>
            </a:pPr>
            <a:endParaRPr lang="zh-TW" altLang="zh-TW" b="1" dirty="0">
              <a:latin typeface="Times New Roman" panose="02020603050405020304" pitchFamily="18" charset="0"/>
              <a:ea typeface="新細明體" panose="02020500000000000000" pitchFamily="18" charset="-120"/>
            </a:endParaRPr>
          </a:p>
          <a:p>
            <a:pPr marL="623887" lvl="0" indent="-514350" algn="just">
              <a:buFont typeface="+mj-lt"/>
              <a:buAutoNum type="arabicPeriod"/>
            </a:pPr>
            <a:r>
              <a:rPr lang="zh-TW" altLang="zh-TW" b="1" dirty="0">
                <a:latin typeface="Times New Roman" panose="02020603050405020304" pitchFamily="18" charset="0"/>
                <a:ea typeface="新細明體" panose="02020500000000000000" pitchFamily="18" charset="-120"/>
              </a:rPr>
              <a:t>雲端餐飲服務系統之開發</a:t>
            </a:r>
          </a:p>
          <a:p>
            <a:pPr marL="623887" lvl="0" indent="-514350" algn="just">
              <a:buFont typeface="+mj-lt"/>
              <a:buAutoNum type="arabicPeriod"/>
            </a:pPr>
            <a:r>
              <a:rPr lang="zh-TW" altLang="zh-TW" b="1" dirty="0">
                <a:latin typeface="Times New Roman" panose="02020603050405020304" pitchFamily="18" charset="0"/>
                <a:ea typeface="新細明體" panose="02020500000000000000" pitchFamily="18" charset="-120"/>
              </a:rPr>
              <a:t>雲端服務之行動代理人交易信任模型之建置</a:t>
            </a:r>
          </a:p>
          <a:p>
            <a:pPr marL="623887" lvl="0" indent="-514350" algn="just">
              <a:buFont typeface="+mj-lt"/>
              <a:buAutoNum type="arabicPeriod"/>
            </a:pPr>
            <a:r>
              <a:rPr lang="zh-TW" altLang="zh-TW" b="1" dirty="0">
                <a:latin typeface="Times New Roman" panose="02020603050405020304" pitchFamily="18" charset="0"/>
                <a:ea typeface="新細明體" panose="02020500000000000000" pitchFamily="18" charset="-120"/>
              </a:rPr>
              <a:t>雲端休閒健康管理系統之開發</a:t>
            </a:r>
          </a:p>
          <a:p>
            <a:pPr marL="109537" indent="0" algn="just">
              <a:buNone/>
            </a:pPr>
            <a:endParaRPr lang="en-US" altLang="zh-TW" b="1" dirty="0" smtClean="0">
              <a:latin typeface="Times New Roman" panose="02020603050405020304" pitchFamily="18" charset="0"/>
              <a:ea typeface="新細明體" panose="02020500000000000000" pitchFamily="18" charset="-120"/>
            </a:endParaRPr>
          </a:p>
          <a:p>
            <a:pPr marL="109537" indent="0" algn="just">
              <a:buNone/>
            </a:pPr>
            <a:r>
              <a:rPr lang="zh-TW" altLang="zh-TW" b="1" dirty="0" smtClean="0">
                <a:latin typeface="Times New Roman" panose="02020603050405020304" pitchFamily="18" charset="0"/>
                <a:ea typeface="新細明體" panose="02020500000000000000" pitchFamily="18" charset="-120"/>
              </a:rPr>
              <a:t>研究</a:t>
            </a:r>
            <a:r>
              <a:rPr lang="zh-TW" altLang="zh-TW" b="1" dirty="0">
                <a:latin typeface="Times New Roman" panose="02020603050405020304" pitchFamily="18" charset="0"/>
                <a:ea typeface="新細明體" panose="02020500000000000000" pitchFamily="18" charset="-120"/>
              </a:rPr>
              <a:t>內容與成果將可反饋應用於「雲端運算專題研究」、「餐飲理論與實務課程」、「餐旅與休閒資訊系統」、「休閒旅遊電子商務」、「休閒健康管理」、「專案管理」等相關課程及論文與專題指導。</a:t>
            </a:r>
          </a:p>
          <a:p>
            <a:pPr marL="109537" indent="0">
              <a:buNone/>
            </a:pPr>
            <a:endParaRPr lang="zh-TW" altLang="en-US" dirty="0"/>
          </a:p>
        </p:txBody>
      </p:sp>
      <p:sp>
        <p:nvSpPr>
          <p:cNvPr id="4" name="投影片編號版面配置區 3"/>
          <p:cNvSpPr>
            <a:spLocks noGrp="1"/>
          </p:cNvSpPr>
          <p:nvPr>
            <p:ph type="sldNum" sz="quarter" idx="12"/>
          </p:nvPr>
        </p:nvSpPr>
        <p:spPr/>
        <p:txBody>
          <a:bodyPr/>
          <a:lstStyle/>
          <a:p>
            <a:pPr>
              <a:defRPr/>
            </a:pPr>
            <a:fld id="{349B6D30-2542-49AA-9C4D-E59A7C3159BD}" type="slidenum">
              <a:rPr lang="zh-TW" altLang="en-US" smtClean="0"/>
              <a:pPr>
                <a:defRPr/>
              </a:pPr>
              <a:t>39</a:t>
            </a:fld>
            <a:endParaRPr lang="en-US" altLang="zh-TW"/>
          </a:p>
        </p:txBody>
      </p:sp>
    </p:spTree>
    <p:extLst>
      <p:ext uri="{BB962C8B-B14F-4D97-AF65-F5344CB8AC3E}">
        <p14:creationId xmlns:p14="http://schemas.microsoft.com/office/powerpoint/2010/main" val="16903053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b="1" dirty="0">
                <a:solidFill>
                  <a:srgbClr val="000000"/>
                </a:solidFill>
                <a:latin typeface="新細明體" pitchFamily="18" charset="-120"/>
                <a:ea typeface="新細明體" pitchFamily="18" charset="-120"/>
              </a:rPr>
              <a:t>教師技術升等相關資訊網站</a:t>
            </a:r>
          </a:p>
        </p:txBody>
      </p:sp>
      <p:sp>
        <p:nvSpPr>
          <p:cNvPr id="3" name="內容版面配置區 2"/>
          <p:cNvSpPr>
            <a:spLocks noGrp="1"/>
          </p:cNvSpPr>
          <p:nvPr>
            <p:ph idx="1"/>
          </p:nvPr>
        </p:nvSpPr>
        <p:spPr>
          <a:xfrm>
            <a:off x="323528" y="2276872"/>
            <a:ext cx="8507288" cy="4324350"/>
          </a:xfrm>
        </p:spPr>
        <p:txBody>
          <a:bodyPr/>
          <a:lstStyle/>
          <a:p>
            <a:pPr marL="109537" indent="0">
              <a:buNone/>
            </a:pPr>
            <a:endParaRPr lang="en-US" altLang="zh-TW" sz="2600" dirty="0" smtClean="0"/>
          </a:p>
          <a:p>
            <a:pPr marL="109537" indent="0" algn="ctr">
              <a:buNone/>
            </a:pPr>
            <a:r>
              <a:rPr lang="zh-TW" altLang="en-US" b="1" dirty="0">
                <a:latin typeface="Times New Roman" panose="02020603050405020304" pitchFamily="18" charset="0"/>
                <a:ea typeface="新細明體" panose="02020500000000000000" pitchFamily="18" charset="-120"/>
              </a:rPr>
              <a:t>教育部產學合作</a:t>
            </a:r>
            <a:r>
              <a:rPr lang="zh-TW" altLang="en-US" b="1" dirty="0" smtClean="0">
                <a:latin typeface="Times New Roman" panose="02020603050405020304" pitchFamily="18" charset="0"/>
                <a:ea typeface="新細明體" panose="02020500000000000000" pitchFamily="18" charset="-120"/>
              </a:rPr>
              <a:t>資訊網</a:t>
            </a:r>
            <a:endParaRPr lang="en-US" altLang="zh-TW" b="1" dirty="0">
              <a:latin typeface="Times New Roman" panose="02020603050405020304" pitchFamily="18" charset="0"/>
              <a:ea typeface="新細明體" panose="02020500000000000000" pitchFamily="18" charset="-120"/>
            </a:endParaRPr>
          </a:p>
          <a:p>
            <a:pPr marL="109537" indent="0">
              <a:buNone/>
            </a:pPr>
            <a:endParaRPr lang="en-US" altLang="zh-TW" sz="2600" b="1" dirty="0" smtClean="0">
              <a:latin typeface="Times New Roman" panose="02020603050405020304" pitchFamily="18" charset="0"/>
              <a:ea typeface="新細明體" panose="02020500000000000000" pitchFamily="18" charset="-120"/>
            </a:endParaRPr>
          </a:p>
          <a:p>
            <a:pPr marL="109537" indent="0" algn="ctr">
              <a:buNone/>
            </a:pPr>
            <a:r>
              <a:rPr lang="en-US" altLang="zh-TW" b="1" dirty="0" smtClean="0">
                <a:latin typeface="Times New Roman" panose="02020603050405020304" pitchFamily="18" charset="0"/>
                <a:ea typeface="新細明體" panose="02020500000000000000" pitchFamily="18" charset="-120"/>
              </a:rPr>
              <a:t>http</a:t>
            </a:r>
            <a:r>
              <a:rPr lang="en-US" altLang="zh-TW" b="1" dirty="0">
                <a:latin typeface="Times New Roman" panose="02020603050405020304" pitchFamily="18" charset="0"/>
                <a:ea typeface="新細明體" panose="02020500000000000000" pitchFamily="18" charset="-120"/>
              </a:rPr>
              <a:t>://www.iaci.nkfust.edu.tw/Industry/index.aspx</a:t>
            </a:r>
            <a:endParaRPr lang="zh-TW" altLang="en-US" b="1" dirty="0">
              <a:latin typeface="Times New Roman" panose="02020603050405020304" pitchFamily="18" charset="0"/>
              <a:ea typeface="新細明體" panose="02020500000000000000" pitchFamily="18" charset="-120"/>
            </a:endParaRPr>
          </a:p>
        </p:txBody>
      </p:sp>
      <p:sp>
        <p:nvSpPr>
          <p:cNvPr id="4" name="投影片編號版面配置區 3"/>
          <p:cNvSpPr>
            <a:spLocks noGrp="1"/>
          </p:cNvSpPr>
          <p:nvPr>
            <p:ph type="sldNum" sz="quarter" idx="12"/>
          </p:nvPr>
        </p:nvSpPr>
        <p:spPr/>
        <p:txBody>
          <a:bodyPr/>
          <a:lstStyle/>
          <a:p>
            <a:pPr>
              <a:defRPr/>
            </a:pPr>
            <a:fld id="{349B6D30-2542-49AA-9C4D-E59A7C3159BD}" type="slidenum">
              <a:rPr lang="zh-TW" altLang="en-US" smtClean="0"/>
              <a:pPr>
                <a:defRPr/>
              </a:pPr>
              <a:t>4</a:t>
            </a:fld>
            <a:endParaRPr lang="en-US" altLang="zh-TW"/>
          </a:p>
        </p:txBody>
      </p:sp>
    </p:spTree>
    <p:extLst>
      <p:ext uri="{BB962C8B-B14F-4D97-AF65-F5344CB8AC3E}">
        <p14:creationId xmlns:p14="http://schemas.microsoft.com/office/powerpoint/2010/main" val="19895489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764704"/>
            <a:ext cx="8229600" cy="1066800"/>
          </a:xfrm>
        </p:spPr>
        <p:txBody>
          <a:bodyPr/>
          <a:lstStyle/>
          <a:p>
            <a:pPr lvl="0" algn="ctr"/>
            <a:r>
              <a:rPr lang="zh-TW" altLang="zh-TW" b="1" dirty="0">
                <a:solidFill>
                  <a:schemeClr val="tx1"/>
                </a:solidFill>
                <a:latin typeface="新細明體" pitchFamily="18" charset="-120"/>
                <a:ea typeface="新細明體" pitchFamily="18" charset="-120"/>
              </a:rPr>
              <a:t>自我</a:t>
            </a:r>
            <a:r>
              <a:rPr lang="zh-TW" altLang="zh-TW" b="1" dirty="0" smtClean="0">
                <a:solidFill>
                  <a:schemeClr val="tx1"/>
                </a:solidFill>
                <a:latin typeface="新細明體" pitchFamily="18" charset="-120"/>
                <a:ea typeface="新細明體" pitchFamily="18" charset="-120"/>
              </a:rPr>
              <a:t>期許</a:t>
            </a:r>
            <a:endParaRPr lang="zh-TW" altLang="en-US" dirty="0">
              <a:solidFill>
                <a:schemeClr val="tx1"/>
              </a:solidFill>
              <a:latin typeface="新細明體" pitchFamily="18" charset="-120"/>
              <a:ea typeface="新細明體" pitchFamily="18" charset="-120"/>
            </a:endParaRPr>
          </a:p>
        </p:txBody>
      </p:sp>
      <p:sp>
        <p:nvSpPr>
          <p:cNvPr id="3" name="內容版面配置區 2"/>
          <p:cNvSpPr>
            <a:spLocks noGrp="1"/>
          </p:cNvSpPr>
          <p:nvPr>
            <p:ph idx="1"/>
          </p:nvPr>
        </p:nvSpPr>
        <p:spPr>
          <a:xfrm>
            <a:off x="467544" y="2060848"/>
            <a:ext cx="8229600" cy="4608512"/>
          </a:xfrm>
        </p:spPr>
        <p:txBody>
          <a:bodyPr/>
          <a:lstStyle/>
          <a:p>
            <a:pPr marL="109537" indent="0" algn="just">
              <a:buNone/>
            </a:pPr>
            <a:r>
              <a:rPr lang="zh-TW" altLang="zh-TW" b="1" dirty="0">
                <a:latin typeface="Times New Roman" panose="02020603050405020304" pitchFamily="18" charset="0"/>
                <a:ea typeface="新細明體" panose="02020500000000000000" pitchFamily="18" charset="-120"/>
              </a:rPr>
              <a:t>送審人於此代表成果群所研究之「休閒健康管理資訊系統」主題之基礎上，為達國人健康自我管理之「樂活」目標下之延伸研究與回饋教學，自我期許分述如下</a:t>
            </a:r>
            <a:r>
              <a:rPr lang="zh-TW" altLang="zh-TW" b="1" dirty="0" smtClean="0">
                <a:latin typeface="Times New Roman" panose="02020603050405020304" pitchFamily="18" charset="0"/>
                <a:ea typeface="新細明體" panose="02020500000000000000" pitchFamily="18" charset="-120"/>
              </a:rPr>
              <a:t>：</a:t>
            </a:r>
            <a:endParaRPr lang="en-US" altLang="zh-TW" b="1" dirty="0" smtClean="0">
              <a:latin typeface="Times New Roman" panose="02020603050405020304" pitchFamily="18" charset="0"/>
              <a:ea typeface="新細明體" panose="02020500000000000000" pitchFamily="18" charset="-120"/>
            </a:endParaRPr>
          </a:p>
          <a:p>
            <a:pPr marL="109537" indent="0" algn="just">
              <a:buNone/>
            </a:pPr>
            <a:endParaRPr lang="en-US" altLang="zh-TW" b="1" dirty="0" smtClean="0">
              <a:latin typeface="Times New Roman" panose="02020603050405020304" pitchFamily="18" charset="0"/>
              <a:ea typeface="新細明體" panose="02020500000000000000" pitchFamily="18" charset="-120"/>
            </a:endParaRPr>
          </a:p>
          <a:p>
            <a:pPr marL="623887" lvl="0" indent="-514350">
              <a:buFont typeface="+mj-lt"/>
              <a:buAutoNum type="arabicPeriod"/>
            </a:pPr>
            <a:r>
              <a:rPr lang="zh-TW" altLang="zh-TW" b="1" dirty="0">
                <a:solidFill>
                  <a:srgbClr val="000000"/>
                </a:solidFill>
                <a:latin typeface="Times New Roman" panose="02020603050405020304" pitchFamily="18" charset="0"/>
                <a:ea typeface="新細明體" panose="02020500000000000000" pitchFamily="18" charset="-120"/>
              </a:rPr>
              <a:t>強化地方休閒產業資訊</a:t>
            </a:r>
            <a:r>
              <a:rPr lang="zh-TW" altLang="zh-TW" b="1" dirty="0" smtClean="0">
                <a:solidFill>
                  <a:srgbClr val="000000"/>
                </a:solidFill>
                <a:latin typeface="Times New Roman" panose="02020603050405020304" pitchFamily="18" charset="0"/>
                <a:ea typeface="新細明體" panose="02020500000000000000" pitchFamily="18" charset="-120"/>
              </a:rPr>
              <a:t>化</a:t>
            </a:r>
            <a:endParaRPr lang="zh-TW" altLang="zh-TW" b="1" dirty="0">
              <a:solidFill>
                <a:srgbClr val="000000"/>
              </a:solidFill>
              <a:latin typeface="Times New Roman" panose="02020603050405020304" pitchFamily="18" charset="0"/>
              <a:ea typeface="新細明體" panose="02020500000000000000" pitchFamily="18" charset="-120"/>
            </a:endParaRPr>
          </a:p>
          <a:p>
            <a:pPr marL="623887" lvl="0" indent="-514350">
              <a:buFont typeface="+mj-lt"/>
              <a:buAutoNum type="arabicPeriod"/>
            </a:pPr>
            <a:r>
              <a:rPr lang="zh-TW" altLang="zh-TW" b="1" dirty="0">
                <a:solidFill>
                  <a:srgbClr val="000000"/>
                </a:solidFill>
                <a:latin typeface="Times New Roman" panose="02020603050405020304" pitchFamily="18" charset="0"/>
                <a:ea typeface="新細明體" panose="02020500000000000000" pitchFamily="18" charset="-120"/>
              </a:rPr>
              <a:t>提升學術產學研究</a:t>
            </a:r>
            <a:r>
              <a:rPr lang="zh-TW" altLang="zh-TW" b="1" dirty="0" smtClean="0">
                <a:solidFill>
                  <a:srgbClr val="000000"/>
                </a:solidFill>
                <a:latin typeface="Times New Roman" panose="02020603050405020304" pitchFamily="18" charset="0"/>
                <a:ea typeface="新細明體" panose="02020500000000000000" pitchFamily="18" charset="-120"/>
              </a:rPr>
              <a:t>力</a:t>
            </a:r>
            <a:endParaRPr lang="zh-TW" altLang="zh-TW" b="1" dirty="0">
              <a:solidFill>
                <a:srgbClr val="000000"/>
              </a:solidFill>
              <a:latin typeface="Times New Roman" panose="02020603050405020304" pitchFamily="18" charset="0"/>
              <a:ea typeface="新細明體" panose="02020500000000000000" pitchFamily="18" charset="-120"/>
            </a:endParaRPr>
          </a:p>
          <a:p>
            <a:pPr marL="623887" lvl="0" indent="-514350">
              <a:buFont typeface="+mj-lt"/>
              <a:buAutoNum type="arabicPeriod"/>
            </a:pPr>
            <a:r>
              <a:rPr lang="zh-TW" altLang="zh-TW" b="1" dirty="0">
                <a:solidFill>
                  <a:srgbClr val="000000"/>
                </a:solidFill>
                <a:latin typeface="Times New Roman" panose="02020603050405020304" pitchFamily="18" charset="0"/>
                <a:ea typeface="新細明體" panose="02020500000000000000" pitchFamily="18" charset="-120"/>
              </a:rPr>
              <a:t>促進理論實務課程</a:t>
            </a:r>
            <a:r>
              <a:rPr lang="zh-TW" altLang="zh-TW" b="1" dirty="0" smtClean="0">
                <a:solidFill>
                  <a:srgbClr val="000000"/>
                </a:solidFill>
                <a:latin typeface="Times New Roman" panose="02020603050405020304" pitchFamily="18" charset="0"/>
                <a:ea typeface="新細明體" panose="02020500000000000000" pitchFamily="18" charset="-120"/>
              </a:rPr>
              <a:t>化</a:t>
            </a:r>
            <a:endParaRPr lang="zh-TW" altLang="zh-TW" b="1" dirty="0">
              <a:solidFill>
                <a:srgbClr val="000000"/>
              </a:solidFill>
              <a:latin typeface="Times New Roman" panose="02020603050405020304" pitchFamily="18" charset="0"/>
              <a:ea typeface="新細明體" panose="02020500000000000000" pitchFamily="18" charset="-120"/>
            </a:endParaRPr>
          </a:p>
          <a:p>
            <a:pPr marL="623887" lvl="0" indent="-514350">
              <a:buFont typeface="+mj-lt"/>
              <a:buAutoNum type="arabicPeriod"/>
            </a:pPr>
            <a:r>
              <a:rPr lang="zh-TW" altLang="zh-TW" b="1" dirty="0">
                <a:solidFill>
                  <a:srgbClr val="000000"/>
                </a:solidFill>
                <a:latin typeface="Times New Roman" panose="02020603050405020304" pitchFamily="18" charset="0"/>
                <a:ea typeface="新細明體" panose="02020500000000000000" pitchFamily="18" charset="-120"/>
              </a:rPr>
              <a:t>建立優質和諧休管系</a:t>
            </a:r>
          </a:p>
          <a:p>
            <a:pPr marL="623887" lvl="0" indent="-514350">
              <a:buFont typeface="+mj-lt"/>
              <a:buAutoNum type="arabicPeriod"/>
            </a:pPr>
            <a:r>
              <a:rPr lang="zh-TW" altLang="zh-TW" b="1" dirty="0">
                <a:solidFill>
                  <a:srgbClr val="000000"/>
                </a:solidFill>
                <a:latin typeface="Times New Roman" panose="02020603050405020304" pitchFamily="18" charset="0"/>
                <a:ea typeface="新細明體" panose="02020500000000000000" pitchFamily="18" charset="-120"/>
              </a:rPr>
              <a:t>鞏固生源提升就讀</a:t>
            </a:r>
            <a:r>
              <a:rPr lang="zh-TW" altLang="zh-TW" b="1" dirty="0" smtClean="0">
                <a:solidFill>
                  <a:srgbClr val="000000"/>
                </a:solidFill>
                <a:latin typeface="Times New Roman" panose="02020603050405020304" pitchFamily="18" charset="0"/>
                <a:ea typeface="新細明體" panose="02020500000000000000" pitchFamily="18" charset="-120"/>
              </a:rPr>
              <a:t>率</a:t>
            </a:r>
            <a:endParaRPr lang="zh-TW" altLang="zh-TW" b="1" dirty="0">
              <a:solidFill>
                <a:srgbClr val="000000"/>
              </a:solidFill>
              <a:latin typeface="Times New Roman" panose="02020603050405020304" pitchFamily="18" charset="0"/>
              <a:ea typeface="新細明體" panose="02020500000000000000" pitchFamily="18" charset="-120"/>
            </a:endParaRPr>
          </a:p>
          <a:p>
            <a:pPr marL="109537" indent="0" algn="just">
              <a:buNone/>
            </a:pPr>
            <a:endParaRPr lang="zh-TW" altLang="en-US" b="1" dirty="0"/>
          </a:p>
        </p:txBody>
      </p:sp>
      <p:sp>
        <p:nvSpPr>
          <p:cNvPr id="4" name="投影片編號版面配置區 3"/>
          <p:cNvSpPr>
            <a:spLocks noGrp="1"/>
          </p:cNvSpPr>
          <p:nvPr>
            <p:ph type="sldNum" sz="quarter" idx="12"/>
          </p:nvPr>
        </p:nvSpPr>
        <p:spPr/>
        <p:txBody>
          <a:bodyPr/>
          <a:lstStyle/>
          <a:p>
            <a:pPr>
              <a:defRPr/>
            </a:pPr>
            <a:fld id="{349B6D30-2542-49AA-9C4D-E59A7C3159BD}" type="slidenum">
              <a:rPr lang="zh-TW" altLang="en-US" smtClean="0"/>
              <a:pPr>
                <a:defRPr/>
              </a:pPr>
              <a:t>40</a:t>
            </a:fld>
            <a:endParaRPr lang="en-US" altLang="zh-TW"/>
          </a:p>
        </p:txBody>
      </p:sp>
    </p:spTree>
    <p:extLst>
      <p:ext uri="{BB962C8B-B14F-4D97-AF65-F5344CB8AC3E}">
        <p14:creationId xmlns:p14="http://schemas.microsoft.com/office/powerpoint/2010/main" val="27338479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620688"/>
            <a:ext cx="8229600" cy="1066800"/>
          </a:xfrm>
        </p:spPr>
        <p:txBody>
          <a:bodyPr/>
          <a:lstStyle/>
          <a:p>
            <a:pPr algn="ctr"/>
            <a:r>
              <a:rPr lang="zh-TW" altLang="zh-TW" b="1" dirty="0">
                <a:solidFill>
                  <a:schemeClr val="tx1"/>
                </a:solidFill>
                <a:latin typeface="新細明體" pitchFamily="18" charset="-120"/>
                <a:ea typeface="新細明體" pitchFamily="18" charset="-120"/>
              </a:rPr>
              <a:t>學理基礎、技術方法與成果</a:t>
            </a:r>
            <a:r>
              <a:rPr lang="zh-TW" altLang="zh-TW" b="1" dirty="0" smtClean="0">
                <a:solidFill>
                  <a:schemeClr val="tx1"/>
                </a:solidFill>
                <a:latin typeface="新細明體" pitchFamily="18" charset="-120"/>
                <a:ea typeface="新細明體" pitchFamily="18" charset="-120"/>
              </a:rPr>
              <a:t>貢獻</a:t>
            </a:r>
            <a:endParaRPr lang="zh-TW" altLang="en-US" dirty="0">
              <a:solidFill>
                <a:schemeClr val="tx1"/>
              </a:solidFill>
              <a:latin typeface="新細明體" pitchFamily="18" charset="-120"/>
              <a:ea typeface="新細明體" pitchFamily="18" charset="-120"/>
            </a:endParaRPr>
          </a:p>
        </p:txBody>
      </p:sp>
      <p:sp>
        <p:nvSpPr>
          <p:cNvPr id="4" name="投影片編號版面配置區 3"/>
          <p:cNvSpPr>
            <a:spLocks noGrp="1"/>
          </p:cNvSpPr>
          <p:nvPr>
            <p:ph type="sldNum" sz="quarter" idx="12"/>
          </p:nvPr>
        </p:nvSpPr>
        <p:spPr/>
        <p:txBody>
          <a:bodyPr/>
          <a:lstStyle/>
          <a:p>
            <a:pPr>
              <a:defRPr/>
            </a:pPr>
            <a:fld id="{349B6D30-2542-49AA-9C4D-E59A7C3159BD}" type="slidenum">
              <a:rPr lang="zh-TW" altLang="en-US" smtClean="0"/>
              <a:pPr>
                <a:defRPr/>
              </a:pPr>
              <a:t>41</a:t>
            </a:fld>
            <a:endParaRPr lang="en-US" altLang="zh-TW"/>
          </a:p>
        </p:txBody>
      </p:sp>
      <p:sp>
        <p:nvSpPr>
          <p:cNvPr id="3" name="內容版面配置區 2"/>
          <p:cNvSpPr>
            <a:spLocks noGrp="1"/>
          </p:cNvSpPr>
          <p:nvPr>
            <p:ph idx="1"/>
          </p:nvPr>
        </p:nvSpPr>
        <p:spPr/>
        <p:txBody>
          <a:bodyPr/>
          <a:lstStyle/>
          <a:p>
            <a:pPr marL="109537" indent="0" algn="just">
              <a:buNone/>
            </a:pPr>
            <a:r>
              <a:rPr lang="zh-TW" altLang="en-US" b="1" dirty="0" smtClean="0">
                <a:solidFill>
                  <a:srgbClr val="000000"/>
                </a:solidFill>
              </a:rPr>
              <a:t>以文字及圖表說明</a:t>
            </a:r>
            <a:r>
              <a:rPr lang="zh-TW" altLang="zh-TW" b="1" dirty="0" smtClean="0">
                <a:solidFill>
                  <a:srgbClr val="000000"/>
                </a:solidFill>
              </a:rPr>
              <a:t>，</a:t>
            </a:r>
            <a:r>
              <a:rPr lang="zh-TW" altLang="en-US" b="1" dirty="0" smtClean="0">
                <a:solidFill>
                  <a:srgbClr val="000000"/>
                </a:solidFill>
              </a:rPr>
              <a:t>例如</a:t>
            </a:r>
            <a:r>
              <a:rPr lang="en-US" altLang="zh-TW" b="1" dirty="0" smtClean="0">
                <a:solidFill>
                  <a:srgbClr val="000000"/>
                </a:solidFill>
              </a:rPr>
              <a:t>:</a:t>
            </a:r>
          </a:p>
          <a:p>
            <a:pPr marL="109537" indent="0" algn="just">
              <a:buNone/>
            </a:pPr>
            <a:endParaRPr lang="en-US" altLang="zh-TW" b="1" dirty="0" smtClean="0">
              <a:solidFill>
                <a:srgbClr val="000000"/>
              </a:solidFill>
            </a:endParaRPr>
          </a:p>
          <a:p>
            <a:pPr marL="109537" indent="0" algn="just">
              <a:buNone/>
            </a:pPr>
            <a:r>
              <a:rPr lang="zh-TW" altLang="zh-TW" b="1" dirty="0" smtClean="0">
                <a:solidFill>
                  <a:srgbClr val="000000"/>
                </a:solidFill>
              </a:rPr>
              <a:t>建置「</a:t>
            </a:r>
            <a:r>
              <a:rPr lang="zh-TW" altLang="zh-TW" b="1" dirty="0">
                <a:solidFill>
                  <a:srgbClr val="000000"/>
                </a:solidFill>
              </a:rPr>
              <a:t>休閒健康管理資訊系統」之研究主題內容，主要包括二大主題，即相關休閒健康與餐飲管理資訊系統模組開發與建置之研究，其相關之學理基礎與技術方法關聯性</a:t>
            </a:r>
            <a:r>
              <a:rPr lang="zh-TW" altLang="zh-TW" b="1" dirty="0" smtClean="0">
                <a:solidFill>
                  <a:srgbClr val="000000"/>
                </a:solidFill>
              </a:rPr>
              <a:t>，</a:t>
            </a:r>
            <a:r>
              <a:rPr lang="zh-TW" altLang="en-US" b="1" dirty="0">
                <a:solidFill>
                  <a:srgbClr val="000000"/>
                </a:solidFill>
              </a:rPr>
              <a:t>以</a:t>
            </a:r>
            <a:r>
              <a:rPr lang="zh-TW" altLang="zh-TW" b="1" dirty="0" smtClean="0">
                <a:solidFill>
                  <a:srgbClr val="000000"/>
                </a:solidFill>
              </a:rPr>
              <a:t>圖說明</a:t>
            </a:r>
            <a:r>
              <a:rPr lang="zh-TW" altLang="zh-TW" b="1" dirty="0">
                <a:solidFill>
                  <a:srgbClr val="000000"/>
                </a:solidFill>
              </a:rPr>
              <a:t>。</a:t>
            </a:r>
            <a:endParaRPr lang="zh-TW" altLang="en-US" b="1" dirty="0">
              <a:solidFill>
                <a:srgbClr val="000000"/>
              </a:solidFill>
            </a:endParaRPr>
          </a:p>
        </p:txBody>
      </p:sp>
    </p:spTree>
    <p:extLst>
      <p:ext uri="{BB962C8B-B14F-4D97-AF65-F5344CB8AC3E}">
        <p14:creationId xmlns:p14="http://schemas.microsoft.com/office/powerpoint/2010/main" val="9372934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5191" y="440711"/>
            <a:ext cx="8229600" cy="1066800"/>
          </a:xfrm>
        </p:spPr>
        <p:txBody>
          <a:bodyPr/>
          <a:lstStyle/>
          <a:p>
            <a:pPr algn="ctr"/>
            <a:r>
              <a:rPr lang="zh-TW" altLang="zh-TW" b="1" dirty="0">
                <a:solidFill>
                  <a:schemeClr val="tx1"/>
                </a:solidFill>
                <a:latin typeface="新細明體" pitchFamily="18" charset="-120"/>
                <a:ea typeface="新細明體" pitchFamily="18" charset="-120"/>
              </a:rPr>
              <a:t>學理基礎、技術方法與成果</a:t>
            </a:r>
            <a:r>
              <a:rPr lang="zh-TW" altLang="zh-TW" b="1" dirty="0" smtClean="0">
                <a:solidFill>
                  <a:schemeClr val="tx1"/>
                </a:solidFill>
                <a:latin typeface="新細明體" pitchFamily="18" charset="-120"/>
                <a:ea typeface="新細明體" pitchFamily="18" charset="-120"/>
              </a:rPr>
              <a:t>貢獻</a:t>
            </a:r>
            <a:r>
              <a:rPr lang="en-US" altLang="zh-TW" b="1" dirty="0">
                <a:solidFill>
                  <a:schemeClr val="tx1"/>
                </a:solidFill>
                <a:latin typeface="新細明體" pitchFamily="18" charset="-120"/>
                <a:ea typeface="新細明體" pitchFamily="18" charset="-120"/>
              </a:rPr>
              <a:t>(</a:t>
            </a:r>
            <a:r>
              <a:rPr lang="zh-TW" altLang="en-US" b="1" dirty="0">
                <a:solidFill>
                  <a:schemeClr val="tx1"/>
                </a:solidFill>
                <a:latin typeface="新細明體" pitchFamily="18" charset="-120"/>
                <a:ea typeface="新細明體" pitchFamily="18" charset="-120"/>
              </a:rPr>
              <a:t>續</a:t>
            </a:r>
            <a:r>
              <a:rPr lang="en-US" altLang="zh-TW" b="1" dirty="0">
                <a:solidFill>
                  <a:schemeClr val="tx1"/>
                </a:solidFill>
                <a:latin typeface="新細明體" pitchFamily="18" charset="-120"/>
                <a:ea typeface="新細明體" pitchFamily="18" charset="-120"/>
              </a:rPr>
              <a:t>)</a:t>
            </a:r>
            <a:endParaRPr lang="zh-TW" altLang="en-US" dirty="0">
              <a:solidFill>
                <a:schemeClr val="tx1"/>
              </a:solidFill>
              <a:latin typeface="新細明體" pitchFamily="18" charset="-120"/>
              <a:ea typeface="新細明體" pitchFamily="18" charset="-120"/>
            </a:endParaRPr>
          </a:p>
        </p:txBody>
      </p:sp>
      <p:pic>
        <p:nvPicPr>
          <p:cNvPr id="5" name="內容版面配置區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7255"/>
          <a:stretch/>
        </p:blipFill>
        <p:spPr>
          <a:xfrm>
            <a:off x="1599754" y="2060848"/>
            <a:ext cx="6442452" cy="4392488"/>
          </a:xfrm>
        </p:spPr>
      </p:pic>
      <p:sp>
        <p:nvSpPr>
          <p:cNvPr id="4" name="投影片編號版面配置區 3"/>
          <p:cNvSpPr>
            <a:spLocks noGrp="1"/>
          </p:cNvSpPr>
          <p:nvPr>
            <p:ph type="sldNum" sz="quarter" idx="12"/>
          </p:nvPr>
        </p:nvSpPr>
        <p:spPr/>
        <p:txBody>
          <a:bodyPr/>
          <a:lstStyle/>
          <a:p>
            <a:pPr>
              <a:defRPr/>
            </a:pPr>
            <a:fld id="{349B6D30-2542-49AA-9C4D-E59A7C3159BD}" type="slidenum">
              <a:rPr lang="zh-TW" altLang="en-US" smtClean="0"/>
              <a:pPr>
                <a:defRPr/>
              </a:pPr>
              <a:t>42</a:t>
            </a:fld>
            <a:endParaRPr lang="en-US" altLang="zh-TW"/>
          </a:p>
        </p:txBody>
      </p:sp>
      <p:sp>
        <p:nvSpPr>
          <p:cNvPr id="6" name="矩形 5"/>
          <p:cNvSpPr/>
          <p:nvPr/>
        </p:nvSpPr>
        <p:spPr>
          <a:xfrm>
            <a:off x="539552" y="1501420"/>
            <a:ext cx="7920879" cy="523220"/>
          </a:xfrm>
          <a:prstGeom prst="rect">
            <a:avLst/>
          </a:prstGeom>
        </p:spPr>
        <p:txBody>
          <a:bodyPr wrap="square">
            <a:spAutoFit/>
          </a:bodyPr>
          <a:lstStyle/>
          <a:p>
            <a:pPr lvl="0" algn="ctr" eaLnBrk="0" hangingPunct="0"/>
            <a:r>
              <a:rPr lang="zh-TW" altLang="zh-TW" sz="2800" b="1" dirty="0">
                <a:latin typeface="新細明體" pitchFamily="18" charset="-120"/>
                <a:ea typeface="新細明體" pitchFamily="18" charset="-120"/>
                <a:cs typeface="+mj-cs"/>
              </a:rPr>
              <a:t>學理基礎與技術方法關聯示意圖</a:t>
            </a:r>
            <a:endParaRPr lang="zh-TW" altLang="en-US" sz="2800" b="1" dirty="0">
              <a:latin typeface="新細明體" pitchFamily="18" charset="-120"/>
              <a:ea typeface="新細明體" pitchFamily="18" charset="-120"/>
              <a:cs typeface="+mj-cs"/>
            </a:endParaRPr>
          </a:p>
        </p:txBody>
      </p:sp>
    </p:spTree>
    <p:extLst>
      <p:ext uri="{BB962C8B-B14F-4D97-AF65-F5344CB8AC3E}">
        <p14:creationId xmlns:p14="http://schemas.microsoft.com/office/powerpoint/2010/main" val="14884826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764704"/>
            <a:ext cx="8229600" cy="1066800"/>
          </a:xfrm>
        </p:spPr>
        <p:txBody>
          <a:bodyPr/>
          <a:lstStyle/>
          <a:p>
            <a:pPr algn="ctr"/>
            <a:r>
              <a:rPr lang="zh-TW" altLang="zh-TW" b="1" dirty="0">
                <a:solidFill>
                  <a:schemeClr val="tx1"/>
                </a:solidFill>
                <a:latin typeface="新細明體" pitchFamily="18" charset="-120"/>
                <a:ea typeface="新細明體" pitchFamily="18" charset="-120"/>
              </a:rPr>
              <a:t>學理基礎、技術方法與成果</a:t>
            </a:r>
            <a:r>
              <a:rPr lang="zh-TW" altLang="zh-TW" b="1" dirty="0" smtClean="0">
                <a:solidFill>
                  <a:schemeClr val="tx1"/>
                </a:solidFill>
                <a:latin typeface="新細明體" pitchFamily="18" charset="-120"/>
                <a:ea typeface="新細明體" pitchFamily="18" charset="-120"/>
              </a:rPr>
              <a:t>貢獻</a:t>
            </a:r>
            <a:r>
              <a:rPr lang="en-US" altLang="zh-TW" b="1" dirty="0">
                <a:solidFill>
                  <a:schemeClr val="tx1"/>
                </a:solidFill>
                <a:latin typeface="新細明體" pitchFamily="18" charset="-120"/>
                <a:ea typeface="新細明體" pitchFamily="18" charset="-120"/>
              </a:rPr>
              <a:t>(</a:t>
            </a:r>
            <a:r>
              <a:rPr lang="zh-TW" altLang="en-US" b="1" dirty="0">
                <a:solidFill>
                  <a:schemeClr val="tx1"/>
                </a:solidFill>
                <a:latin typeface="新細明體" pitchFamily="18" charset="-120"/>
                <a:ea typeface="新細明體" pitchFamily="18" charset="-120"/>
              </a:rPr>
              <a:t>續</a:t>
            </a:r>
            <a:r>
              <a:rPr lang="en-US" altLang="zh-TW" b="1" dirty="0">
                <a:solidFill>
                  <a:schemeClr val="tx1"/>
                </a:solidFill>
                <a:latin typeface="新細明體" pitchFamily="18" charset="-120"/>
                <a:ea typeface="新細明體" pitchFamily="18" charset="-120"/>
              </a:rPr>
              <a:t>)</a:t>
            </a:r>
            <a:endParaRPr lang="zh-TW" altLang="en-US" dirty="0">
              <a:solidFill>
                <a:schemeClr val="tx1"/>
              </a:solidFill>
              <a:latin typeface="新細明體" pitchFamily="18" charset="-120"/>
              <a:ea typeface="新細明體" pitchFamily="18" charset="-120"/>
            </a:endParaRPr>
          </a:p>
        </p:txBody>
      </p:sp>
      <p:sp>
        <p:nvSpPr>
          <p:cNvPr id="3" name="內容版面配置區 2"/>
          <p:cNvSpPr>
            <a:spLocks noGrp="1"/>
          </p:cNvSpPr>
          <p:nvPr>
            <p:ph idx="1"/>
          </p:nvPr>
        </p:nvSpPr>
        <p:spPr/>
        <p:txBody>
          <a:bodyPr/>
          <a:lstStyle/>
          <a:p>
            <a:pPr marL="623887" lvl="0" indent="-514350" algn="just">
              <a:buFont typeface="+mj-lt"/>
              <a:buAutoNum type="arabicPeriod"/>
            </a:pPr>
            <a:r>
              <a:rPr lang="zh-TW" altLang="zh-TW" b="1" dirty="0">
                <a:latin typeface="Times New Roman" panose="02020603050405020304" pitchFamily="18" charset="0"/>
                <a:ea typeface="新細明體" panose="02020500000000000000" pitchFamily="18" charset="-120"/>
              </a:rPr>
              <a:t>代表成果群之學理基礎</a:t>
            </a:r>
          </a:p>
          <a:p>
            <a:pPr marL="623887" lvl="0" indent="-514350" algn="just">
              <a:buFont typeface="+mj-lt"/>
              <a:buAutoNum type="arabicPeriod"/>
            </a:pPr>
            <a:r>
              <a:rPr lang="zh-TW" altLang="zh-TW" b="1" dirty="0">
                <a:latin typeface="Times New Roman" panose="02020603050405020304" pitchFamily="18" charset="0"/>
                <a:ea typeface="新細明體" panose="02020500000000000000" pitchFamily="18" charset="-120"/>
              </a:rPr>
              <a:t>代表成果群之技術方法</a:t>
            </a:r>
          </a:p>
          <a:p>
            <a:pPr marL="623887" lvl="0" indent="-514350" algn="just">
              <a:buFont typeface="+mj-lt"/>
              <a:buAutoNum type="arabicPeriod"/>
            </a:pPr>
            <a:r>
              <a:rPr lang="zh-TW" altLang="zh-TW" b="1" dirty="0">
                <a:latin typeface="Times New Roman" panose="02020603050405020304" pitchFamily="18" charset="0"/>
                <a:ea typeface="新細明體" panose="02020500000000000000" pitchFamily="18" charset="-120"/>
              </a:rPr>
              <a:t>代表成果群之成果貢獻</a:t>
            </a:r>
          </a:p>
          <a:p>
            <a:pPr marL="623887" lvl="0" indent="-514350" algn="just">
              <a:buFont typeface="+mj-lt"/>
              <a:buAutoNum type="arabicPeriod"/>
            </a:pPr>
            <a:r>
              <a:rPr lang="zh-TW" altLang="zh-TW" b="1" dirty="0">
                <a:latin typeface="Times New Roman" panose="02020603050405020304" pitchFamily="18" charset="0"/>
                <a:ea typeface="新細明體" panose="02020500000000000000" pitchFamily="18" charset="-120"/>
              </a:rPr>
              <a:t>文獻引用</a:t>
            </a:r>
          </a:p>
          <a:p>
            <a:pPr marL="109537" indent="0">
              <a:buNone/>
            </a:pPr>
            <a:endParaRPr lang="zh-TW" altLang="en-US" dirty="0"/>
          </a:p>
        </p:txBody>
      </p:sp>
      <p:sp>
        <p:nvSpPr>
          <p:cNvPr id="4" name="投影片編號版面配置區 3"/>
          <p:cNvSpPr>
            <a:spLocks noGrp="1"/>
          </p:cNvSpPr>
          <p:nvPr>
            <p:ph type="sldNum" sz="quarter" idx="12"/>
          </p:nvPr>
        </p:nvSpPr>
        <p:spPr/>
        <p:txBody>
          <a:bodyPr/>
          <a:lstStyle/>
          <a:p>
            <a:pPr>
              <a:defRPr/>
            </a:pPr>
            <a:fld id="{349B6D30-2542-49AA-9C4D-E59A7C3159BD}" type="slidenum">
              <a:rPr lang="zh-TW" altLang="en-US" smtClean="0"/>
              <a:pPr>
                <a:defRPr/>
              </a:pPr>
              <a:t>43</a:t>
            </a:fld>
            <a:endParaRPr lang="en-US" altLang="zh-TW"/>
          </a:p>
        </p:txBody>
      </p:sp>
    </p:spTree>
    <p:extLst>
      <p:ext uri="{BB962C8B-B14F-4D97-AF65-F5344CB8AC3E}">
        <p14:creationId xmlns:p14="http://schemas.microsoft.com/office/powerpoint/2010/main" val="3342968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836712"/>
            <a:ext cx="8229600" cy="1066800"/>
          </a:xfrm>
        </p:spPr>
        <p:txBody>
          <a:bodyPr/>
          <a:lstStyle/>
          <a:p>
            <a:pPr algn="ctr"/>
            <a:r>
              <a:rPr lang="zh-TW" altLang="zh-TW" b="1" dirty="0" smtClean="0">
                <a:solidFill>
                  <a:schemeClr val="tx1"/>
                </a:solidFill>
                <a:latin typeface="新細明體" pitchFamily="18" charset="-120"/>
                <a:ea typeface="新細明體" pitchFamily="18" charset="-120"/>
              </a:rPr>
              <a:t>附件</a:t>
            </a:r>
            <a:endParaRPr lang="zh-TW" altLang="en-US" dirty="0">
              <a:solidFill>
                <a:schemeClr val="tx1"/>
              </a:solidFill>
              <a:latin typeface="新細明體" pitchFamily="18" charset="-120"/>
              <a:ea typeface="新細明體" pitchFamily="18" charset="-120"/>
            </a:endParaRPr>
          </a:p>
        </p:txBody>
      </p:sp>
      <p:sp>
        <p:nvSpPr>
          <p:cNvPr id="3" name="內容版面配置區 2"/>
          <p:cNvSpPr>
            <a:spLocks noGrp="1"/>
          </p:cNvSpPr>
          <p:nvPr>
            <p:ph idx="1"/>
          </p:nvPr>
        </p:nvSpPr>
        <p:spPr/>
        <p:txBody>
          <a:bodyPr/>
          <a:lstStyle/>
          <a:p>
            <a:pPr marL="623887" indent="-514350" algn="just">
              <a:buFont typeface="+mj-lt"/>
              <a:buAutoNum type="arabicPeriod"/>
            </a:pPr>
            <a:r>
              <a:rPr lang="zh-TW" altLang="zh-TW" b="1" dirty="0">
                <a:latin typeface="Times New Roman" panose="02020603050405020304" pitchFamily="18" charset="0"/>
                <a:ea typeface="新細明體" panose="02020500000000000000" pitchFamily="18" charset="-120"/>
              </a:rPr>
              <a:t>送審著作</a:t>
            </a:r>
            <a:r>
              <a:rPr lang="zh-TW" altLang="zh-TW" b="1" dirty="0" smtClean="0">
                <a:latin typeface="Times New Roman" panose="02020603050405020304" pitchFamily="18" charset="0"/>
                <a:ea typeface="新細明體" panose="02020500000000000000" pitchFamily="18" charset="-120"/>
              </a:rPr>
              <a:t>目錄</a:t>
            </a:r>
            <a:endParaRPr lang="en-US" altLang="zh-TW" b="1" dirty="0" smtClean="0">
              <a:latin typeface="Times New Roman" panose="02020603050405020304" pitchFamily="18" charset="0"/>
              <a:ea typeface="新細明體" panose="02020500000000000000" pitchFamily="18" charset="-120"/>
            </a:endParaRPr>
          </a:p>
          <a:p>
            <a:pPr marL="1073150" indent="-514350" algn="just"/>
            <a:r>
              <a:rPr lang="zh-TW" altLang="zh-TW" b="1" dirty="0" smtClean="0">
                <a:latin typeface="Times New Roman" panose="02020603050405020304" pitchFamily="18" charset="0"/>
                <a:ea typeface="新細明體" panose="02020500000000000000" pitchFamily="18" charset="-120"/>
              </a:rPr>
              <a:t>代表</a:t>
            </a:r>
            <a:r>
              <a:rPr lang="zh-TW" altLang="zh-TW" b="1" dirty="0">
                <a:latin typeface="Times New Roman" panose="02020603050405020304" pitchFamily="18" charset="0"/>
                <a:ea typeface="新細明體" panose="02020500000000000000" pitchFamily="18" charset="-120"/>
              </a:rPr>
              <a:t>成果群</a:t>
            </a:r>
            <a:endParaRPr lang="zh-TW" altLang="zh-TW" dirty="0">
              <a:latin typeface="Times New Roman" panose="02020603050405020304" pitchFamily="18" charset="0"/>
              <a:ea typeface="新細明體" panose="02020500000000000000" pitchFamily="18" charset="-120"/>
            </a:endParaRPr>
          </a:p>
          <a:p>
            <a:pPr marL="1073150" indent="-514350" algn="just"/>
            <a:r>
              <a:rPr lang="zh-TW" altLang="zh-TW" b="1" dirty="0" smtClean="0">
                <a:latin typeface="Times New Roman" panose="02020603050405020304" pitchFamily="18" charset="0"/>
                <a:ea typeface="新細明體" panose="02020500000000000000" pitchFamily="18" charset="-120"/>
              </a:rPr>
              <a:t>參考</a:t>
            </a:r>
            <a:r>
              <a:rPr lang="zh-TW" altLang="zh-TW" b="1" dirty="0">
                <a:latin typeface="Times New Roman" panose="02020603050405020304" pitchFamily="18" charset="0"/>
                <a:ea typeface="新細明體" panose="02020500000000000000" pitchFamily="18" charset="-120"/>
              </a:rPr>
              <a:t>成果</a:t>
            </a:r>
            <a:r>
              <a:rPr lang="zh-TW" altLang="zh-TW" b="1" dirty="0">
                <a:latin typeface="Times New Roman" panose="02020603050405020304" pitchFamily="18" charset="0"/>
                <a:ea typeface="新細明體" panose="02020500000000000000" pitchFamily="18" charset="-120"/>
              </a:rPr>
              <a:t>群</a:t>
            </a:r>
            <a:endParaRPr lang="en-US" altLang="zh-TW" b="1" dirty="0">
              <a:latin typeface="Times New Roman" panose="02020603050405020304" pitchFamily="18" charset="0"/>
              <a:ea typeface="新細明體" panose="02020500000000000000" pitchFamily="18" charset="-120"/>
            </a:endParaRPr>
          </a:p>
          <a:p>
            <a:pPr marL="623887" indent="-514350" algn="just">
              <a:buFont typeface="+mj-lt"/>
              <a:buAutoNum type="arabicPeriod" startAt="2"/>
            </a:pPr>
            <a:r>
              <a:rPr lang="zh-TW" altLang="zh-TW" b="1" dirty="0">
                <a:latin typeface="Times New Roman" panose="02020603050405020304" pitchFamily="18" charset="0"/>
                <a:ea typeface="新細明體" panose="02020500000000000000" pitchFamily="18" charset="-120"/>
              </a:rPr>
              <a:t>合作企業感謝狀、顧問</a:t>
            </a:r>
            <a:r>
              <a:rPr lang="zh-TW" altLang="zh-TW" b="1" dirty="0" smtClean="0">
                <a:latin typeface="Times New Roman" panose="02020603050405020304" pitchFamily="18" charset="0"/>
                <a:ea typeface="新細明體" panose="02020500000000000000" pitchFamily="18" charset="-120"/>
              </a:rPr>
              <a:t>證書及</a:t>
            </a:r>
            <a:r>
              <a:rPr lang="zh-TW" altLang="zh-TW" b="1" dirty="0">
                <a:latin typeface="Times New Roman" panose="02020603050405020304" pitchFamily="18" charset="0"/>
                <a:ea typeface="新細明體" panose="02020500000000000000" pitchFamily="18" charset="-120"/>
              </a:rPr>
              <a:t>完稅證明</a:t>
            </a:r>
          </a:p>
          <a:p>
            <a:pPr marL="623887" indent="-514350" algn="just">
              <a:buFont typeface="+mj-lt"/>
              <a:buAutoNum type="arabicPeriod" startAt="2"/>
            </a:pPr>
            <a:r>
              <a:rPr lang="zh-TW" altLang="zh-TW" b="1" dirty="0" smtClean="0">
                <a:latin typeface="Times New Roman" panose="02020603050405020304" pitchFamily="18" charset="0"/>
                <a:ea typeface="新細明體" panose="02020500000000000000" pitchFamily="18" charset="-120"/>
              </a:rPr>
              <a:t>代表</a:t>
            </a:r>
            <a:r>
              <a:rPr lang="zh-TW" altLang="zh-TW" b="1" dirty="0">
                <a:latin typeface="Times New Roman" panose="02020603050405020304" pitchFamily="18" charset="0"/>
                <a:ea typeface="新細明體" panose="02020500000000000000" pitchFamily="18" charset="-120"/>
              </a:rPr>
              <a:t>成果合著人</a:t>
            </a:r>
            <a:r>
              <a:rPr lang="zh-TW" altLang="zh-TW" b="1" dirty="0" smtClean="0">
                <a:latin typeface="Times New Roman" panose="02020603050405020304" pitchFamily="18" charset="0"/>
                <a:ea typeface="新細明體" panose="02020500000000000000" pitchFamily="18" charset="-120"/>
              </a:rPr>
              <a:t>證明</a:t>
            </a:r>
            <a:endParaRPr lang="en-US" altLang="zh-TW" b="1" dirty="0" smtClean="0">
              <a:latin typeface="Times New Roman" panose="02020603050405020304" pitchFamily="18" charset="0"/>
              <a:ea typeface="新細明體" panose="02020500000000000000" pitchFamily="18" charset="-120"/>
            </a:endParaRPr>
          </a:p>
          <a:p>
            <a:pPr marL="623887" indent="-514350" algn="just">
              <a:buFont typeface="+mj-lt"/>
              <a:buAutoNum type="arabicPeriod" startAt="2"/>
            </a:pPr>
            <a:r>
              <a:rPr lang="zh-TW" altLang="zh-TW" b="1" dirty="0">
                <a:latin typeface="Times New Roman" panose="02020603050405020304" pitchFamily="18" charset="0"/>
                <a:ea typeface="新細明體" panose="02020500000000000000" pitchFamily="18" charset="-120"/>
              </a:rPr>
              <a:t>計畫合約書及核定</a:t>
            </a:r>
            <a:r>
              <a:rPr lang="zh-TW" altLang="zh-TW" b="1" dirty="0" smtClean="0">
                <a:latin typeface="Times New Roman" panose="02020603050405020304" pitchFamily="18" charset="0"/>
                <a:ea typeface="新細明體" panose="02020500000000000000" pitchFamily="18" charset="-120"/>
              </a:rPr>
              <a:t>清單</a:t>
            </a:r>
            <a:endParaRPr lang="en-US" altLang="zh-TW" b="1" dirty="0" smtClean="0">
              <a:latin typeface="Times New Roman" panose="02020603050405020304" pitchFamily="18" charset="0"/>
              <a:ea typeface="新細明體" panose="02020500000000000000" pitchFamily="18" charset="-120"/>
            </a:endParaRPr>
          </a:p>
          <a:p>
            <a:pPr marL="623887" indent="-514350" algn="just">
              <a:buFont typeface="+mj-lt"/>
              <a:buAutoNum type="arabicPeriod" startAt="2"/>
            </a:pPr>
            <a:r>
              <a:rPr lang="zh-TW" altLang="zh-TW" b="1" dirty="0">
                <a:latin typeface="Times New Roman" panose="02020603050405020304" pitchFamily="18" charset="0"/>
                <a:ea typeface="新細明體" panose="02020500000000000000" pitchFamily="18" charset="-120"/>
              </a:rPr>
              <a:t>代表成果群結案</a:t>
            </a:r>
            <a:r>
              <a:rPr lang="zh-TW" altLang="zh-TW" b="1" dirty="0" smtClean="0">
                <a:latin typeface="Times New Roman" panose="02020603050405020304" pitchFamily="18" charset="0"/>
                <a:ea typeface="新細明體" panose="02020500000000000000" pitchFamily="18" charset="-120"/>
              </a:rPr>
              <a:t>報告</a:t>
            </a:r>
            <a:endParaRPr lang="en-US" altLang="zh-TW" b="1" dirty="0" smtClean="0">
              <a:latin typeface="Times New Roman" panose="02020603050405020304" pitchFamily="18" charset="0"/>
              <a:ea typeface="新細明體" panose="02020500000000000000" pitchFamily="18" charset="-120"/>
            </a:endParaRPr>
          </a:p>
          <a:p>
            <a:pPr marL="623887" indent="-514350" algn="just">
              <a:buFont typeface="+mj-lt"/>
              <a:buAutoNum type="arabicPeriod" startAt="2"/>
            </a:pPr>
            <a:r>
              <a:rPr lang="zh-TW" altLang="zh-TW" b="1" dirty="0" smtClean="0">
                <a:latin typeface="Times New Roman" panose="02020603050405020304" pitchFamily="18" charset="0"/>
                <a:ea typeface="新細明體" panose="02020500000000000000" pitchFamily="18" charset="-120"/>
              </a:rPr>
              <a:t>附錄</a:t>
            </a:r>
            <a:endParaRPr lang="zh-TW" altLang="en-US" dirty="0">
              <a:latin typeface="Times New Roman" panose="02020603050405020304" pitchFamily="18" charset="0"/>
              <a:ea typeface="新細明體" panose="02020500000000000000" pitchFamily="18" charset="-120"/>
            </a:endParaRPr>
          </a:p>
        </p:txBody>
      </p:sp>
      <p:sp>
        <p:nvSpPr>
          <p:cNvPr id="4" name="投影片編號版面配置區 3"/>
          <p:cNvSpPr>
            <a:spLocks noGrp="1"/>
          </p:cNvSpPr>
          <p:nvPr>
            <p:ph type="sldNum" sz="quarter" idx="12"/>
          </p:nvPr>
        </p:nvSpPr>
        <p:spPr/>
        <p:txBody>
          <a:bodyPr/>
          <a:lstStyle/>
          <a:p>
            <a:pPr>
              <a:defRPr/>
            </a:pPr>
            <a:fld id="{349B6D30-2542-49AA-9C4D-E59A7C3159BD}" type="slidenum">
              <a:rPr lang="zh-TW" altLang="en-US" smtClean="0"/>
              <a:pPr>
                <a:defRPr/>
              </a:pPr>
              <a:t>44</a:t>
            </a:fld>
            <a:endParaRPr lang="en-US" altLang="zh-TW"/>
          </a:p>
        </p:txBody>
      </p:sp>
    </p:spTree>
    <p:extLst>
      <p:ext uri="{BB962C8B-B14F-4D97-AF65-F5344CB8AC3E}">
        <p14:creationId xmlns:p14="http://schemas.microsoft.com/office/powerpoint/2010/main" val="24214975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908720"/>
            <a:ext cx="8229600" cy="1066800"/>
          </a:xfrm>
        </p:spPr>
        <p:txBody>
          <a:bodyPr/>
          <a:lstStyle/>
          <a:p>
            <a:pPr algn="ctr"/>
            <a:r>
              <a:rPr lang="zh-TW" altLang="zh-TW" b="1" dirty="0">
                <a:solidFill>
                  <a:schemeClr val="tx1"/>
                </a:solidFill>
                <a:latin typeface="新細明體" pitchFamily="18" charset="-120"/>
                <a:ea typeface="新細明體" pitchFamily="18" charset="-120"/>
              </a:rPr>
              <a:t>送審著作</a:t>
            </a:r>
            <a:r>
              <a:rPr lang="zh-TW" altLang="zh-TW" b="1" dirty="0" smtClean="0">
                <a:solidFill>
                  <a:schemeClr val="tx1"/>
                </a:solidFill>
                <a:latin typeface="新細明體" pitchFamily="18" charset="-120"/>
                <a:ea typeface="新細明體" pitchFamily="18" charset="-120"/>
              </a:rPr>
              <a:t>目錄</a:t>
            </a:r>
            <a:endParaRPr lang="zh-TW" altLang="en-US" dirty="0">
              <a:solidFill>
                <a:schemeClr val="tx1"/>
              </a:solidFill>
              <a:latin typeface="新細明體" pitchFamily="18" charset="-120"/>
              <a:ea typeface="新細明體" pitchFamily="18" charset="-120"/>
            </a:endParaRPr>
          </a:p>
        </p:txBody>
      </p:sp>
      <p:sp>
        <p:nvSpPr>
          <p:cNvPr id="3" name="內容版面配置區 2"/>
          <p:cNvSpPr>
            <a:spLocks noGrp="1"/>
          </p:cNvSpPr>
          <p:nvPr>
            <p:ph idx="1"/>
          </p:nvPr>
        </p:nvSpPr>
        <p:spPr/>
        <p:txBody>
          <a:bodyPr/>
          <a:lstStyle/>
          <a:p>
            <a:pPr marL="623887" indent="-514350">
              <a:buFont typeface="+mj-lt"/>
              <a:buAutoNum type="arabicPeriod"/>
            </a:pPr>
            <a:r>
              <a:rPr lang="zh-TW" altLang="zh-TW" b="1" dirty="0" smtClean="0">
                <a:latin typeface="Times New Roman" panose="02020603050405020304" pitchFamily="18" charset="0"/>
                <a:ea typeface="新細明體" panose="02020500000000000000" pitchFamily="18" charset="-120"/>
              </a:rPr>
              <a:t>代表成果群</a:t>
            </a:r>
            <a:endParaRPr lang="en-US" altLang="zh-TW" b="1" dirty="0" smtClean="0">
              <a:latin typeface="Times New Roman" panose="02020603050405020304" pitchFamily="18" charset="0"/>
              <a:ea typeface="新細明體" panose="02020500000000000000" pitchFamily="18" charset="-120"/>
            </a:endParaRPr>
          </a:p>
          <a:p>
            <a:pPr marL="623887" indent="-514350">
              <a:buFont typeface="+mj-lt"/>
              <a:buAutoNum type="arabicPeriod"/>
            </a:pPr>
            <a:r>
              <a:rPr lang="zh-TW" altLang="zh-TW" b="1" dirty="0">
                <a:latin typeface="Times New Roman" panose="02020603050405020304" pitchFamily="18" charset="0"/>
                <a:ea typeface="新細明體" panose="02020500000000000000" pitchFamily="18" charset="-120"/>
              </a:rPr>
              <a:t>參考成果群</a:t>
            </a:r>
            <a:endParaRPr lang="en-US" altLang="zh-TW" b="1" dirty="0">
              <a:latin typeface="Times New Roman" panose="02020603050405020304" pitchFamily="18" charset="0"/>
              <a:ea typeface="新細明體" panose="02020500000000000000" pitchFamily="18" charset="-120"/>
            </a:endParaRPr>
          </a:p>
          <a:p>
            <a:endParaRPr lang="zh-TW" altLang="zh-TW" dirty="0" smtClean="0"/>
          </a:p>
          <a:p>
            <a:pPr marL="109537" indent="0">
              <a:buNone/>
            </a:pPr>
            <a:r>
              <a:rPr lang="en-US" altLang="zh-TW" sz="2000" b="1" dirty="0" smtClean="0"/>
              <a:t>         </a:t>
            </a:r>
          </a:p>
        </p:txBody>
      </p:sp>
      <p:sp>
        <p:nvSpPr>
          <p:cNvPr id="4" name="投影片編號版面配置區 3"/>
          <p:cNvSpPr>
            <a:spLocks noGrp="1"/>
          </p:cNvSpPr>
          <p:nvPr>
            <p:ph type="sldNum" sz="quarter" idx="12"/>
          </p:nvPr>
        </p:nvSpPr>
        <p:spPr/>
        <p:txBody>
          <a:bodyPr/>
          <a:lstStyle/>
          <a:p>
            <a:pPr>
              <a:defRPr/>
            </a:pPr>
            <a:fld id="{349B6D30-2542-49AA-9C4D-E59A7C3159BD}" type="slidenum">
              <a:rPr lang="zh-TW" altLang="en-US" smtClean="0"/>
              <a:pPr>
                <a:defRPr/>
              </a:pPr>
              <a:t>45</a:t>
            </a:fld>
            <a:endParaRPr lang="en-US" altLang="zh-TW"/>
          </a:p>
        </p:txBody>
      </p:sp>
    </p:spTree>
    <p:extLst>
      <p:ext uri="{BB962C8B-B14F-4D97-AF65-F5344CB8AC3E}">
        <p14:creationId xmlns:p14="http://schemas.microsoft.com/office/powerpoint/2010/main" val="16559830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764704"/>
            <a:ext cx="8229600" cy="1008112"/>
          </a:xfrm>
        </p:spPr>
        <p:txBody>
          <a:bodyPr/>
          <a:lstStyle/>
          <a:p>
            <a:pPr algn="ctr"/>
            <a:r>
              <a:rPr lang="en-US" altLang="zh-TW" b="1" dirty="0" smtClean="0"/>
              <a:t/>
            </a:r>
            <a:br>
              <a:rPr lang="en-US" altLang="zh-TW" b="1" dirty="0" smtClean="0"/>
            </a:br>
            <a:r>
              <a:rPr lang="zh-TW" altLang="zh-TW" b="1" dirty="0" smtClean="0">
                <a:solidFill>
                  <a:schemeClr val="tx1"/>
                </a:solidFill>
                <a:latin typeface="新細明體" pitchFamily="18" charset="-120"/>
                <a:ea typeface="新細明體" pitchFamily="18" charset="-120"/>
              </a:rPr>
              <a:t>合作</a:t>
            </a:r>
            <a:r>
              <a:rPr lang="zh-TW" altLang="zh-TW" b="1" dirty="0">
                <a:solidFill>
                  <a:schemeClr val="tx1"/>
                </a:solidFill>
                <a:latin typeface="新細明體" pitchFamily="18" charset="-120"/>
                <a:ea typeface="新細明體" pitchFamily="18" charset="-120"/>
              </a:rPr>
              <a:t>企業感謝狀、顧問證書及完稅證明</a:t>
            </a:r>
            <a:r>
              <a:rPr lang="zh-TW" altLang="zh-TW" b="1" dirty="0"/>
              <a:t/>
            </a:r>
            <a:br>
              <a:rPr lang="zh-TW" altLang="zh-TW" b="1" dirty="0"/>
            </a:br>
            <a:endParaRPr lang="zh-TW" altLang="en-US" dirty="0"/>
          </a:p>
        </p:txBody>
      </p:sp>
      <p:pic>
        <p:nvPicPr>
          <p:cNvPr id="5" name="內容版面配置區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25314" y="2249488"/>
            <a:ext cx="3093371" cy="4324350"/>
          </a:xfrm>
        </p:spPr>
      </p:pic>
      <p:sp>
        <p:nvSpPr>
          <p:cNvPr id="4" name="投影片編號版面配置區 3"/>
          <p:cNvSpPr>
            <a:spLocks noGrp="1"/>
          </p:cNvSpPr>
          <p:nvPr>
            <p:ph type="sldNum" sz="quarter" idx="12"/>
          </p:nvPr>
        </p:nvSpPr>
        <p:spPr/>
        <p:txBody>
          <a:bodyPr/>
          <a:lstStyle/>
          <a:p>
            <a:pPr>
              <a:defRPr/>
            </a:pPr>
            <a:fld id="{349B6D30-2542-49AA-9C4D-E59A7C3159BD}" type="slidenum">
              <a:rPr lang="zh-TW" altLang="en-US" smtClean="0"/>
              <a:pPr>
                <a:defRPr/>
              </a:pPr>
              <a:t>46</a:t>
            </a:fld>
            <a:endParaRPr lang="en-US" altLang="zh-TW"/>
          </a:p>
        </p:txBody>
      </p:sp>
    </p:spTree>
    <p:extLst>
      <p:ext uri="{BB962C8B-B14F-4D97-AF65-F5344CB8AC3E}">
        <p14:creationId xmlns:p14="http://schemas.microsoft.com/office/powerpoint/2010/main" val="21908335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764704"/>
            <a:ext cx="8229600" cy="1008112"/>
          </a:xfrm>
        </p:spPr>
        <p:txBody>
          <a:bodyPr/>
          <a:lstStyle/>
          <a:p>
            <a:pPr algn="ctr"/>
            <a:r>
              <a:rPr lang="en-US" altLang="zh-TW" b="1" dirty="0" smtClean="0"/>
              <a:t/>
            </a:r>
            <a:br>
              <a:rPr lang="en-US" altLang="zh-TW" b="1" dirty="0" smtClean="0"/>
            </a:br>
            <a:r>
              <a:rPr lang="zh-TW" altLang="zh-TW" b="1" dirty="0" smtClean="0">
                <a:solidFill>
                  <a:schemeClr val="tx1"/>
                </a:solidFill>
                <a:latin typeface="新細明體" pitchFamily="18" charset="-120"/>
                <a:ea typeface="新細明體" pitchFamily="18" charset="-120"/>
              </a:rPr>
              <a:t>合作</a:t>
            </a:r>
            <a:r>
              <a:rPr lang="zh-TW" altLang="zh-TW" b="1" dirty="0">
                <a:solidFill>
                  <a:schemeClr val="tx1"/>
                </a:solidFill>
                <a:latin typeface="新細明體" pitchFamily="18" charset="-120"/>
                <a:ea typeface="新細明體" pitchFamily="18" charset="-120"/>
              </a:rPr>
              <a:t>企業感謝狀、顧問證書及完稅證明</a:t>
            </a:r>
            <a:br>
              <a:rPr lang="zh-TW" altLang="zh-TW" b="1" dirty="0">
                <a:solidFill>
                  <a:schemeClr val="tx1"/>
                </a:solidFill>
                <a:latin typeface="新細明體" pitchFamily="18" charset="-120"/>
                <a:ea typeface="新細明體" pitchFamily="18" charset="-120"/>
              </a:rPr>
            </a:br>
            <a:endParaRPr lang="zh-TW" altLang="en-US" dirty="0">
              <a:solidFill>
                <a:schemeClr val="tx1"/>
              </a:solidFill>
              <a:latin typeface="新細明體" pitchFamily="18" charset="-120"/>
              <a:ea typeface="新細明體" pitchFamily="18" charset="-120"/>
            </a:endParaRPr>
          </a:p>
        </p:txBody>
      </p:sp>
      <p:sp>
        <p:nvSpPr>
          <p:cNvPr id="4" name="投影片編號版面配置區 3"/>
          <p:cNvSpPr>
            <a:spLocks noGrp="1"/>
          </p:cNvSpPr>
          <p:nvPr>
            <p:ph type="sldNum" sz="quarter" idx="12"/>
          </p:nvPr>
        </p:nvSpPr>
        <p:spPr/>
        <p:txBody>
          <a:bodyPr/>
          <a:lstStyle/>
          <a:p>
            <a:pPr>
              <a:defRPr/>
            </a:pPr>
            <a:fld id="{349B6D30-2542-49AA-9C4D-E59A7C3159BD}" type="slidenum">
              <a:rPr lang="zh-TW" altLang="en-US" smtClean="0"/>
              <a:pPr>
                <a:defRPr/>
              </a:pPr>
              <a:t>47</a:t>
            </a:fld>
            <a:endParaRPr lang="en-US" altLang="zh-TW"/>
          </a:p>
        </p:txBody>
      </p:sp>
      <p:pic>
        <p:nvPicPr>
          <p:cNvPr id="5" name="內容版面配置區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19958" y="2249488"/>
            <a:ext cx="3104084" cy="4324350"/>
          </a:xfrm>
        </p:spPr>
      </p:pic>
    </p:spTree>
    <p:extLst>
      <p:ext uri="{BB962C8B-B14F-4D97-AF65-F5344CB8AC3E}">
        <p14:creationId xmlns:p14="http://schemas.microsoft.com/office/powerpoint/2010/main" val="13165781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476672"/>
            <a:ext cx="8229600" cy="1066800"/>
          </a:xfrm>
        </p:spPr>
        <p:txBody>
          <a:bodyPr/>
          <a:lstStyle/>
          <a:p>
            <a:pPr algn="ctr"/>
            <a:r>
              <a:rPr lang="zh-TW" altLang="zh-TW" b="1" dirty="0">
                <a:solidFill>
                  <a:schemeClr val="tx1"/>
                </a:solidFill>
                <a:latin typeface="新細明體" pitchFamily="18" charset="-120"/>
                <a:ea typeface="新細明體" pitchFamily="18" charset="-120"/>
              </a:rPr>
              <a:t>代表成果合著人</a:t>
            </a:r>
            <a:r>
              <a:rPr lang="zh-TW" altLang="zh-TW" b="1" dirty="0" smtClean="0">
                <a:solidFill>
                  <a:schemeClr val="tx1"/>
                </a:solidFill>
                <a:latin typeface="新細明體" pitchFamily="18" charset="-120"/>
                <a:ea typeface="新細明體" pitchFamily="18" charset="-120"/>
              </a:rPr>
              <a:t>證明</a:t>
            </a:r>
            <a:endParaRPr lang="zh-TW" altLang="en-US" dirty="0">
              <a:solidFill>
                <a:schemeClr val="tx1"/>
              </a:solidFill>
              <a:latin typeface="新細明體" pitchFamily="18" charset="-120"/>
              <a:ea typeface="新細明體" pitchFamily="18" charset="-120"/>
            </a:endParaRPr>
          </a:p>
        </p:txBody>
      </p:sp>
      <p:sp>
        <p:nvSpPr>
          <p:cNvPr id="4" name="投影片編號版面配置區 3"/>
          <p:cNvSpPr>
            <a:spLocks noGrp="1"/>
          </p:cNvSpPr>
          <p:nvPr>
            <p:ph type="sldNum" sz="quarter" idx="12"/>
          </p:nvPr>
        </p:nvSpPr>
        <p:spPr/>
        <p:txBody>
          <a:bodyPr/>
          <a:lstStyle/>
          <a:p>
            <a:pPr>
              <a:defRPr/>
            </a:pPr>
            <a:fld id="{349B6D30-2542-49AA-9C4D-E59A7C3159BD}" type="slidenum">
              <a:rPr lang="zh-TW" altLang="en-US" smtClean="0"/>
              <a:pPr>
                <a:defRPr/>
              </a:pPr>
              <a:t>48</a:t>
            </a:fld>
            <a:endParaRPr lang="en-US" altLang="zh-TW"/>
          </a:p>
        </p:txBody>
      </p:sp>
      <p:graphicFrame>
        <p:nvGraphicFramePr>
          <p:cNvPr id="10" name="內容版面配置區 9"/>
          <p:cNvGraphicFramePr>
            <a:graphicFrameLocks noGrp="1"/>
          </p:cNvGraphicFramePr>
          <p:nvPr>
            <p:ph idx="1"/>
            <p:extLst>
              <p:ext uri="{D42A27DB-BD31-4B8C-83A1-F6EECF244321}">
                <p14:modId xmlns:p14="http://schemas.microsoft.com/office/powerpoint/2010/main" val="776843883"/>
              </p:ext>
            </p:extLst>
          </p:nvPr>
        </p:nvGraphicFramePr>
        <p:xfrm>
          <a:off x="1619673" y="1484784"/>
          <a:ext cx="6408711" cy="5119192"/>
        </p:xfrm>
        <a:graphic>
          <a:graphicData uri="http://schemas.openxmlformats.org/drawingml/2006/table">
            <a:tbl>
              <a:tblPr>
                <a:tableStyleId>{5C22544A-7EE6-4342-B048-85BDC9FD1C3A}</a:tableStyleId>
              </a:tblPr>
              <a:tblGrid>
                <a:gridCol w="1944216"/>
                <a:gridCol w="285915"/>
                <a:gridCol w="218140"/>
                <a:gridCol w="563196"/>
                <a:gridCol w="717554"/>
                <a:gridCol w="717554"/>
                <a:gridCol w="215266"/>
                <a:gridCol w="810766"/>
                <a:gridCol w="936104"/>
              </a:tblGrid>
              <a:tr h="604502">
                <a:tc gridSpan="9">
                  <a:txBody>
                    <a:bodyPr/>
                    <a:lstStyle/>
                    <a:p>
                      <a:pPr algn="ctr">
                        <a:spcAft>
                          <a:spcPts val="0"/>
                        </a:spcAft>
                      </a:pPr>
                      <a:r>
                        <a:rPr lang="zh-TW" sz="1600" b="1" kern="100" baseline="0" dirty="0">
                          <a:effectLst/>
                          <a:latin typeface="Times New Roman" panose="02020603050405020304" pitchFamily="18" charset="0"/>
                          <a:ea typeface="新細明體" panose="02020500000000000000" pitchFamily="18" charset="-120"/>
                        </a:rPr>
                        <a:t>教育部專科以上學校教師資格審查代表作合著人證明</a:t>
                      </a:r>
                    </a:p>
                  </a:txBody>
                  <a:tcPr marL="11424" marR="11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576173">
                <a:tc>
                  <a:txBody>
                    <a:bodyPr/>
                    <a:lstStyle/>
                    <a:p>
                      <a:pPr marL="71755" marR="107950" algn="dist">
                        <a:spcAft>
                          <a:spcPts val="0"/>
                        </a:spcAft>
                      </a:pPr>
                      <a:r>
                        <a:rPr lang="zh-TW" sz="1600" b="1" kern="100" baseline="0" dirty="0">
                          <a:effectLst/>
                          <a:latin typeface="Times New Roman" panose="02020603050405020304" pitchFamily="18" charset="0"/>
                          <a:ea typeface="新細明體" panose="02020500000000000000" pitchFamily="18" charset="-120"/>
                        </a:rPr>
                        <a:t>送審人姓名</a:t>
                      </a:r>
                    </a:p>
                  </a:txBody>
                  <a:tcPr marL="11424" marR="11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spcAft>
                          <a:spcPts val="0"/>
                        </a:spcAft>
                      </a:pPr>
                      <a:r>
                        <a:rPr lang="zh-TW" sz="1600" b="1" kern="100" baseline="0" dirty="0">
                          <a:effectLst/>
                          <a:latin typeface="Times New Roman" panose="02020603050405020304" pitchFamily="18" charset="0"/>
                          <a:ea typeface="新細明體" panose="02020500000000000000" pitchFamily="18" charset="-120"/>
                        </a:rPr>
                        <a:t>中文</a:t>
                      </a:r>
                    </a:p>
                  </a:txBody>
                  <a:tcPr marL="11424" marR="11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spcAft>
                          <a:spcPts val="0"/>
                        </a:spcAft>
                      </a:pPr>
                      <a:endParaRPr lang="zh-TW" sz="1600" b="1" kern="100" baseline="0" dirty="0">
                        <a:effectLst/>
                        <a:latin typeface="Times New Roman" panose="02020603050405020304" pitchFamily="18" charset="0"/>
                        <a:ea typeface="新細明體" panose="02020500000000000000" pitchFamily="18" charset="-120"/>
                      </a:endParaRPr>
                    </a:p>
                  </a:txBody>
                  <a:tcPr marL="11424" marR="11424" marT="0" marB="0" anchor="ctr"/>
                </a:tc>
                <a:tc>
                  <a:txBody>
                    <a:bodyPr/>
                    <a:lstStyle/>
                    <a:p>
                      <a:pPr>
                        <a:spcAft>
                          <a:spcPts val="0"/>
                        </a:spcAft>
                      </a:pPr>
                      <a:r>
                        <a:rPr lang="en-US" sz="1600" b="1" kern="100" baseline="0" dirty="0">
                          <a:effectLst/>
                          <a:latin typeface="Times New Roman" panose="02020603050405020304" pitchFamily="18" charset="0"/>
                          <a:ea typeface="新細明體" panose="02020500000000000000" pitchFamily="18" charset="-120"/>
                        </a:rPr>
                        <a:t> </a:t>
                      </a:r>
                      <a:endParaRPr lang="zh-TW" sz="1600" b="1" kern="100" baseline="0" dirty="0">
                        <a:effectLst/>
                        <a:latin typeface="Times New Roman" panose="02020603050405020304" pitchFamily="18" charset="0"/>
                        <a:ea typeface="新細明體" panose="02020500000000000000" pitchFamily="18" charset="-120"/>
                      </a:endParaRPr>
                    </a:p>
                  </a:txBody>
                  <a:tcPr marL="11424" marR="11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b="1" kern="100" baseline="0" dirty="0">
                          <a:effectLst/>
                          <a:latin typeface="Times New Roman" panose="02020603050405020304" pitchFamily="18" charset="0"/>
                          <a:ea typeface="新細明體" panose="02020500000000000000" pitchFamily="18" charset="-120"/>
                        </a:rPr>
                        <a:t>外文</a:t>
                      </a:r>
                    </a:p>
                  </a:txBody>
                  <a:tcPr marL="11424" marR="11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600" b="1" kern="100" baseline="0" dirty="0">
                          <a:effectLst/>
                          <a:latin typeface="Times New Roman" panose="02020603050405020304" pitchFamily="18" charset="0"/>
                          <a:ea typeface="新細明體" panose="02020500000000000000" pitchFamily="18" charset="-120"/>
                        </a:rPr>
                        <a:t> </a:t>
                      </a:r>
                      <a:endParaRPr lang="zh-TW" sz="1600" b="1" kern="100" baseline="0" dirty="0">
                        <a:effectLst/>
                        <a:latin typeface="Times New Roman" panose="02020603050405020304" pitchFamily="18" charset="0"/>
                        <a:ea typeface="新細明體" panose="02020500000000000000" pitchFamily="18" charset="-120"/>
                      </a:endParaRPr>
                    </a:p>
                  </a:txBody>
                  <a:tcPr marL="11424" marR="11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Aft>
                          <a:spcPts val="0"/>
                        </a:spcAft>
                      </a:pPr>
                      <a:r>
                        <a:rPr lang="zh-TW" sz="1600" b="1" kern="100" baseline="0" dirty="0">
                          <a:effectLst/>
                          <a:latin typeface="Times New Roman" panose="02020603050405020304" pitchFamily="18" charset="0"/>
                          <a:ea typeface="新細明體" panose="02020500000000000000" pitchFamily="18" charset="-120"/>
                        </a:rPr>
                        <a:t>任教學校</a:t>
                      </a:r>
                    </a:p>
                  </a:txBody>
                  <a:tcPr marL="11424" marR="11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spcAft>
                          <a:spcPts val="0"/>
                        </a:spcAft>
                      </a:pPr>
                      <a:r>
                        <a:rPr lang="en-US" sz="1600" kern="100" baseline="0" dirty="0">
                          <a:effectLst/>
                          <a:latin typeface="Times New Roman" panose="02020603050405020304" pitchFamily="18" charset="0"/>
                          <a:ea typeface="新細明體" panose="02020500000000000000" pitchFamily="18" charset="-120"/>
                        </a:rPr>
                        <a:t> </a:t>
                      </a:r>
                      <a:endParaRPr lang="zh-TW" sz="1600" kern="100" baseline="0" dirty="0">
                        <a:effectLst/>
                        <a:latin typeface="Times New Roman" panose="02020603050405020304" pitchFamily="18" charset="0"/>
                        <a:ea typeface="新細明體" panose="02020500000000000000" pitchFamily="18" charset="-120"/>
                      </a:endParaRPr>
                    </a:p>
                  </a:txBody>
                  <a:tcPr marL="11424" marR="11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6173">
                <a:tc>
                  <a:txBody>
                    <a:bodyPr/>
                    <a:lstStyle/>
                    <a:p>
                      <a:pPr marL="71755" marR="107950" algn="dist">
                        <a:spcAft>
                          <a:spcPts val="0"/>
                        </a:spcAft>
                      </a:pPr>
                      <a:r>
                        <a:rPr lang="zh-TW" sz="1600" b="1" kern="100" baseline="0" dirty="0">
                          <a:effectLst/>
                          <a:latin typeface="Times New Roman" panose="02020603050405020304" pitchFamily="18" charset="0"/>
                          <a:ea typeface="新細明體" panose="02020500000000000000" pitchFamily="18" charset="-120"/>
                        </a:rPr>
                        <a:t>代表著作名稱</a:t>
                      </a:r>
                    </a:p>
                  </a:txBody>
                  <a:tcPr marL="11424" marR="11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spcAft>
                          <a:spcPts val="0"/>
                        </a:spcAft>
                      </a:pPr>
                      <a:r>
                        <a:rPr lang="en-US" sz="1600" b="1" kern="100" baseline="0" dirty="0">
                          <a:effectLst/>
                          <a:latin typeface="Times New Roman" panose="02020603050405020304" pitchFamily="18" charset="0"/>
                          <a:ea typeface="新細明體" panose="02020500000000000000" pitchFamily="18" charset="-120"/>
                        </a:rPr>
                        <a:t> </a:t>
                      </a:r>
                      <a:endParaRPr lang="zh-TW" sz="1600" b="1" kern="100" baseline="0" dirty="0">
                        <a:effectLst/>
                        <a:latin typeface="Times New Roman" panose="02020603050405020304" pitchFamily="18" charset="0"/>
                        <a:ea typeface="新細明體" panose="02020500000000000000" pitchFamily="18" charset="-120"/>
                      </a:endParaRPr>
                    </a:p>
                  </a:txBody>
                  <a:tcPr marL="11424" marR="11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2">
                  <a:txBody>
                    <a:bodyPr/>
                    <a:lstStyle/>
                    <a:p>
                      <a:pPr algn="ctr">
                        <a:spcAft>
                          <a:spcPts val="0"/>
                        </a:spcAft>
                      </a:pPr>
                      <a:r>
                        <a:rPr lang="zh-TW" sz="1600" b="1" kern="100" baseline="0" dirty="0">
                          <a:effectLst/>
                          <a:latin typeface="Times New Roman" panose="02020603050405020304" pitchFamily="18" charset="0"/>
                          <a:ea typeface="新細明體" panose="02020500000000000000" pitchFamily="18" charset="-120"/>
                        </a:rPr>
                        <a:t>出版時間</a:t>
                      </a:r>
                    </a:p>
                  </a:txBody>
                  <a:tcPr marL="11424" marR="11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spcAft>
                          <a:spcPts val="0"/>
                        </a:spcAft>
                      </a:pPr>
                      <a:r>
                        <a:rPr lang="en-US" sz="1600" kern="100" baseline="0" dirty="0">
                          <a:effectLst/>
                          <a:latin typeface="Times New Roman" panose="02020603050405020304" pitchFamily="18" charset="0"/>
                          <a:ea typeface="新細明體" panose="02020500000000000000" pitchFamily="18" charset="-120"/>
                        </a:rPr>
                        <a:t> </a:t>
                      </a:r>
                      <a:endParaRPr lang="zh-TW" sz="1600" kern="100" baseline="0" dirty="0">
                        <a:effectLst/>
                        <a:latin typeface="Times New Roman" panose="02020603050405020304" pitchFamily="18" charset="0"/>
                        <a:ea typeface="新細明體" panose="02020500000000000000" pitchFamily="18" charset="-120"/>
                      </a:endParaRPr>
                    </a:p>
                  </a:txBody>
                  <a:tcPr marL="11424" marR="11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6173">
                <a:tc rowSpan="2">
                  <a:txBody>
                    <a:bodyPr/>
                    <a:lstStyle/>
                    <a:p>
                      <a:pPr marL="71755" marR="107950" algn="dist">
                        <a:spcAft>
                          <a:spcPts val="0"/>
                        </a:spcAft>
                      </a:pPr>
                      <a:r>
                        <a:rPr lang="zh-TW" sz="1600" b="1" kern="100" baseline="0" dirty="0">
                          <a:effectLst/>
                          <a:latin typeface="Times New Roman" panose="02020603050405020304" pitchFamily="18" charset="0"/>
                          <a:ea typeface="新細明體" panose="02020500000000000000" pitchFamily="18" charset="-120"/>
                        </a:rPr>
                        <a:t>合著人（或共</a:t>
                      </a:r>
                    </a:p>
                    <a:p>
                      <a:pPr marL="71755" marR="107950" algn="dist">
                        <a:spcAft>
                          <a:spcPts val="0"/>
                        </a:spcAft>
                      </a:pPr>
                      <a:r>
                        <a:rPr lang="zh-TW" sz="1600" b="1" kern="100" baseline="0" dirty="0">
                          <a:effectLst/>
                          <a:latin typeface="Times New Roman" panose="02020603050405020304" pitchFamily="18" charset="0"/>
                          <a:ea typeface="新細明體" panose="02020500000000000000" pitchFamily="18" charset="-120"/>
                        </a:rPr>
                        <a:t>同研究人）</a:t>
                      </a:r>
                    </a:p>
                    <a:p>
                      <a:pPr marL="71755" marR="107950" algn="dist">
                        <a:spcAft>
                          <a:spcPts val="0"/>
                        </a:spcAft>
                      </a:pPr>
                      <a:r>
                        <a:rPr lang="zh-TW" sz="1600" b="1" kern="100" baseline="0" dirty="0">
                          <a:effectLst/>
                          <a:latin typeface="Times New Roman" panose="02020603050405020304" pitchFamily="18" charset="0"/>
                          <a:ea typeface="新細明體" panose="02020500000000000000" pitchFamily="18" charset="-120"/>
                        </a:rPr>
                        <a:t>親自簽名</a:t>
                      </a:r>
                    </a:p>
                  </a:txBody>
                  <a:tcPr marL="11424" marR="11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b="1" kern="100" baseline="0">
                          <a:effectLst/>
                          <a:latin typeface="Times New Roman" panose="02020603050405020304" pitchFamily="18" charset="0"/>
                          <a:ea typeface="新細明體" panose="02020500000000000000" pitchFamily="18" charset="-120"/>
                        </a:rPr>
                        <a:t>１</a:t>
                      </a:r>
                    </a:p>
                  </a:txBody>
                  <a:tcPr marL="11424" marR="11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Aft>
                          <a:spcPts val="0"/>
                        </a:spcAft>
                      </a:pPr>
                      <a:r>
                        <a:rPr lang="en-US" sz="1600" b="1" kern="100" baseline="0" dirty="0">
                          <a:effectLst/>
                          <a:latin typeface="Times New Roman" panose="02020603050405020304" pitchFamily="18" charset="0"/>
                          <a:ea typeface="新細明體" panose="02020500000000000000" pitchFamily="18" charset="-120"/>
                        </a:rPr>
                        <a:t> </a:t>
                      </a:r>
                      <a:endParaRPr lang="zh-TW" sz="1600" b="1" kern="100" baseline="0" dirty="0">
                        <a:effectLst/>
                        <a:latin typeface="Times New Roman" panose="02020603050405020304" pitchFamily="18" charset="0"/>
                        <a:ea typeface="新細明體" panose="02020500000000000000" pitchFamily="18" charset="-120"/>
                      </a:endParaRPr>
                    </a:p>
                  </a:txBody>
                  <a:tcPr marL="11424" marR="11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gn="ctr">
                        <a:spcAft>
                          <a:spcPts val="0"/>
                        </a:spcAft>
                      </a:pPr>
                      <a:r>
                        <a:rPr lang="zh-TW" sz="1600" b="1" kern="100" baseline="0" dirty="0">
                          <a:effectLst/>
                          <a:latin typeface="Times New Roman" panose="02020603050405020304" pitchFamily="18" charset="0"/>
                          <a:ea typeface="新細明體" panose="02020500000000000000" pitchFamily="18" charset="-120"/>
                        </a:rPr>
                        <a:t>２</a:t>
                      </a:r>
                    </a:p>
                  </a:txBody>
                  <a:tcPr marL="11424" marR="11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600" b="1" kern="100" baseline="0" dirty="0">
                          <a:effectLst/>
                          <a:latin typeface="Times New Roman" panose="02020603050405020304" pitchFamily="18" charset="0"/>
                          <a:ea typeface="新細明體" panose="02020500000000000000" pitchFamily="18" charset="-120"/>
                        </a:rPr>
                        <a:t> </a:t>
                      </a:r>
                      <a:endParaRPr lang="zh-TW" sz="1600" b="1" kern="100" baseline="0" dirty="0">
                        <a:effectLst/>
                        <a:latin typeface="Times New Roman" panose="02020603050405020304" pitchFamily="18" charset="0"/>
                        <a:ea typeface="新細明體" panose="02020500000000000000" pitchFamily="18" charset="-120"/>
                      </a:endParaRPr>
                    </a:p>
                  </a:txBody>
                  <a:tcPr marL="11424" marR="11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b="1" kern="100" baseline="0" dirty="0">
                          <a:effectLst/>
                          <a:latin typeface="Times New Roman" panose="02020603050405020304" pitchFamily="18" charset="0"/>
                          <a:ea typeface="新細明體" panose="02020500000000000000" pitchFamily="18" charset="-120"/>
                        </a:rPr>
                        <a:t>３</a:t>
                      </a:r>
                    </a:p>
                  </a:txBody>
                  <a:tcPr marL="11424" marR="11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spcAft>
                          <a:spcPts val="0"/>
                        </a:spcAft>
                      </a:pPr>
                      <a:r>
                        <a:rPr lang="en-US" sz="1600" b="1" kern="100" baseline="0" dirty="0">
                          <a:effectLst/>
                          <a:latin typeface="Times New Roman" panose="02020603050405020304" pitchFamily="18" charset="0"/>
                          <a:ea typeface="新細明體" panose="02020500000000000000" pitchFamily="18" charset="-120"/>
                        </a:rPr>
                        <a:t> </a:t>
                      </a:r>
                      <a:endParaRPr lang="zh-TW" sz="1600" b="1" kern="100" baseline="0" dirty="0">
                        <a:effectLst/>
                        <a:latin typeface="Times New Roman" panose="02020603050405020304" pitchFamily="18" charset="0"/>
                        <a:ea typeface="新細明體" panose="02020500000000000000" pitchFamily="18" charset="-120"/>
                      </a:endParaRPr>
                    </a:p>
                  </a:txBody>
                  <a:tcPr marL="11424" marR="11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r>
              <a:tr h="576173">
                <a:tc vMerge="1">
                  <a:txBody>
                    <a:bodyPr/>
                    <a:lstStyle/>
                    <a:p>
                      <a:endParaRPr lang="zh-TW" altLang="en-US"/>
                    </a:p>
                  </a:txBody>
                  <a:tcPr/>
                </a:tc>
                <a:tc>
                  <a:txBody>
                    <a:bodyPr/>
                    <a:lstStyle/>
                    <a:p>
                      <a:pPr algn="ctr">
                        <a:spcAft>
                          <a:spcPts val="0"/>
                        </a:spcAft>
                      </a:pPr>
                      <a:r>
                        <a:rPr lang="zh-TW" sz="1600" b="1" kern="100" baseline="0">
                          <a:effectLst/>
                          <a:latin typeface="Times New Roman" panose="02020603050405020304" pitchFamily="18" charset="0"/>
                          <a:ea typeface="新細明體" panose="02020500000000000000" pitchFamily="18" charset="-120"/>
                        </a:rPr>
                        <a:t>４</a:t>
                      </a:r>
                    </a:p>
                  </a:txBody>
                  <a:tcPr marL="11424" marR="11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spcAft>
                          <a:spcPts val="0"/>
                        </a:spcAft>
                      </a:pPr>
                      <a:r>
                        <a:rPr lang="en-US" sz="1600" b="1" kern="100" baseline="0" dirty="0">
                          <a:effectLst/>
                          <a:latin typeface="Times New Roman" panose="02020603050405020304" pitchFamily="18" charset="0"/>
                          <a:ea typeface="新細明體" panose="02020500000000000000" pitchFamily="18" charset="-120"/>
                        </a:rPr>
                        <a:t> </a:t>
                      </a:r>
                      <a:endParaRPr lang="zh-TW" sz="1600" b="1" kern="100" baseline="0" dirty="0">
                        <a:effectLst/>
                        <a:latin typeface="Times New Roman" panose="02020603050405020304" pitchFamily="18" charset="0"/>
                        <a:ea typeface="新細明體" panose="02020500000000000000" pitchFamily="18" charset="-120"/>
                      </a:endParaRPr>
                    </a:p>
                  </a:txBody>
                  <a:tcPr marL="11424" marR="11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gn="ctr">
                        <a:spcAft>
                          <a:spcPts val="0"/>
                        </a:spcAft>
                      </a:pPr>
                      <a:r>
                        <a:rPr lang="zh-TW" sz="1600" b="1" kern="100" baseline="0" dirty="0">
                          <a:effectLst/>
                          <a:latin typeface="Times New Roman" panose="02020603050405020304" pitchFamily="18" charset="0"/>
                          <a:ea typeface="新細明體" panose="02020500000000000000" pitchFamily="18" charset="-120"/>
                        </a:rPr>
                        <a:t>５</a:t>
                      </a:r>
                    </a:p>
                  </a:txBody>
                  <a:tcPr marL="11424" marR="11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600" b="1" kern="100" baseline="0" dirty="0">
                          <a:effectLst/>
                          <a:latin typeface="Times New Roman" panose="02020603050405020304" pitchFamily="18" charset="0"/>
                          <a:ea typeface="新細明體" panose="02020500000000000000" pitchFamily="18" charset="-120"/>
                        </a:rPr>
                        <a:t> </a:t>
                      </a:r>
                      <a:endParaRPr lang="zh-TW" sz="1600" b="1" kern="100" baseline="0" dirty="0">
                        <a:effectLst/>
                        <a:latin typeface="Times New Roman" panose="02020603050405020304" pitchFamily="18" charset="0"/>
                        <a:ea typeface="新細明體" panose="02020500000000000000" pitchFamily="18" charset="-120"/>
                      </a:endParaRPr>
                    </a:p>
                  </a:txBody>
                  <a:tcPr marL="11424" marR="11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b="1" kern="100" baseline="0">
                          <a:effectLst/>
                          <a:latin typeface="Times New Roman" panose="02020603050405020304" pitchFamily="18" charset="0"/>
                          <a:ea typeface="新細明體" panose="02020500000000000000" pitchFamily="18" charset="-120"/>
                        </a:rPr>
                        <a:t>６</a:t>
                      </a:r>
                    </a:p>
                  </a:txBody>
                  <a:tcPr marL="11424" marR="11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spcAft>
                          <a:spcPts val="0"/>
                        </a:spcAft>
                      </a:pPr>
                      <a:r>
                        <a:rPr lang="en-US" sz="1600" b="1" kern="100" baseline="0" dirty="0">
                          <a:effectLst/>
                          <a:latin typeface="Times New Roman" panose="02020603050405020304" pitchFamily="18" charset="0"/>
                          <a:ea typeface="新細明體" panose="02020500000000000000" pitchFamily="18" charset="-120"/>
                        </a:rPr>
                        <a:t> </a:t>
                      </a:r>
                      <a:endParaRPr lang="zh-TW" sz="1600" b="1" kern="100" baseline="0" dirty="0">
                        <a:effectLst/>
                        <a:latin typeface="Times New Roman" panose="02020603050405020304" pitchFamily="18" charset="0"/>
                        <a:ea typeface="新細明體" panose="02020500000000000000" pitchFamily="18" charset="-120"/>
                      </a:endParaRPr>
                    </a:p>
                  </a:txBody>
                  <a:tcPr marL="11424" marR="11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r>
              <a:tr h="960289">
                <a:tc>
                  <a:txBody>
                    <a:bodyPr/>
                    <a:lstStyle/>
                    <a:p>
                      <a:pPr marL="71755" marR="107950" algn="dist">
                        <a:spcAft>
                          <a:spcPts val="0"/>
                        </a:spcAft>
                      </a:pPr>
                      <a:r>
                        <a:rPr lang="zh-TW" sz="1600" b="1" kern="100" baseline="0" dirty="0">
                          <a:effectLst/>
                          <a:latin typeface="Times New Roman" panose="02020603050405020304" pitchFamily="18" charset="0"/>
                          <a:ea typeface="新細明體" panose="02020500000000000000" pitchFamily="18" charset="-120"/>
                        </a:rPr>
                        <a:t>送審人完成</a:t>
                      </a:r>
                    </a:p>
                    <a:p>
                      <a:pPr marL="71755" marR="107950" algn="dist">
                        <a:spcAft>
                          <a:spcPts val="0"/>
                        </a:spcAft>
                      </a:pPr>
                      <a:r>
                        <a:rPr lang="zh-TW" sz="1600" b="1" kern="100" baseline="0" dirty="0">
                          <a:effectLst/>
                          <a:latin typeface="Times New Roman" panose="02020603050405020304" pitchFamily="18" charset="0"/>
                          <a:ea typeface="新細明體" panose="02020500000000000000" pitchFamily="18" charset="-120"/>
                        </a:rPr>
                        <a:t>部分或貢獻</a:t>
                      </a:r>
                    </a:p>
                    <a:p>
                      <a:pPr marL="71755" marR="107950" algn="dist">
                        <a:spcAft>
                          <a:spcPts val="0"/>
                        </a:spcAft>
                      </a:pPr>
                      <a:r>
                        <a:rPr lang="en-US" sz="1600" b="1" kern="100" baseline="0" dirty="0">
                          <a:effectLst/>
                          <a:latin typeface="Times New Roman" panose="02020603050405020304" pitchFamily="18" charset="0"/>
                          <a:ea typeface="新細明體" panose="02020500000000000000" pitchFamily="18" charset="-120"/>
                        </a:rPr>
                        <a:t>(</a:t>
                      </a:r>
                      <a:r>
                        <a:rPr lang="zh-TW" sz="1600" b="1" kern="100" baseline="0" dirty="0">
                          <a:effectLst/>
                          <a:latin typeface="Times New Roman" panose="02020603050405020304" pitchFamily="18" charset="0"/>
                          <a:ea typeface="新細明體" panose="02020500000000000000" pitchFamily="18" charset="-120"/>
                        </a:rPr>
                        <a:t>請詳列</a:t>
                      </a:r>
                      <a:r>
                        <a:rPr lang="en-US" sz="1600" b="1" kern="100" baseline="0" dirty="0">
                          <a:effectLst/>
                          <a:latin typeface="Times New Roman" panose="02020603050405020304" pitchFamily="18" charset="0"/>
                          <a:ea typeface="新細明體" panose="02020500000000000000" pitchFamily="18" charset="-120"/>
                        </a:rPr>
                        <a:t>)</a:t>
                      </a:r>
                      <a:endParaRPr lang="zh-TW" sz="1600" b="1" kern="100" baseline="0" dirty="0">
                        <a:effectLst/>
                        <a:latin typeface="Times New Roman" panose="02020603050405020304" pitchFamily="18" charset="0"/>
                        <a:ea typeface="新細明體" panose="02020500000000000000" pitchFamily="18" charset="-120"/>
                      </a:endParaRPr>
                    </a:p>
                    <a:p>
                      <a:pPr marL="71755" marR="107950" algn="ctr">
                        <a:spcAft>
                          <a:spcPts val="0"/>
                        </a:spcAft>
                      </a:pPr>
                      <a:r>
                        <a:rPr lang="en-US" sz="1600" b="1" u="sng" kern="100" baseline="0" dirty="0">
                          <a:effectLst/>
                          <a:latin typeface="Times New Roman" panose="02020603050405020304" pitchFamily="18" charset="0"/>
                          <a:ea typeface="新細明體" panose="02020500000000000000" pitchFamily="18" charset="-120"/>
                        </a:rPr>
                        <a:t>    </a:t>
                      </a:r>
                      <a:r>
                        <a:rPr lang="en-US" sz="1600" b="1" kern="100" baseline="0" dirty="0">
                          <a:effectLst/>
                          <a:latin typeface="Times New Roman" panose="02020603050405020304" pitchFamily="18" charset="0"/>
                          <a:ea typeface="新細明體" panose="02020500000000000000" pitchFamily="18" charset="-120"/>
                        </a:rPr>
                        <a:t>%</a:t>
                      </a:r>
                      <a:endParaRPr lang="zh-TW" sz="1600" b="1" kern="100" baseline="0" dirty="0">
                        <a:effectLst/>
                        <a:latin typeface="Times New Roman" panose="02020603050405020304" pitchFamily="18" charset="0"/>
                        <a:ea typeface="新細明體" panose="02020500000000000000" pitchFamily="18" charset="-120"/>
                      </a:endParaRPr>
                    </a:p>
                  </a:txBody>
                  <a:tcPr marL="11424" marR="11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8">
                  <a:txBody>
                    <a:bodyPr/>
                    <a:lstStyle/>
                    <a:p>
                      <a:pPr marL="71755" marR="107950">
                        <a:spcAft>
                          <a:spcPts val="0"/>
                        </a:spcAft>
                      </a:pPr>
                      <a:r>
                        <a:rPr lang="en-US" sz="1600" b="1" kern="100" baseline="0" dirty="0">
                          <a:effectLst/>
                          <a:latin typeface="Times New Roman" panose="02020603050405020304" pitchFamily="18" charset="0"/>
                          <a:ea typeface="新細明體" panose="02020500000000000000" pitchFamily="18" charset="-120"/>
                        </a:rPr>
                        <a:t> </a:t>
                      </a:r>
                      <a:endParaRPr lang="zh-TW" sz="1600" b="1" kern="100" baseline="0" dirty="0">
                        <a:effectLst/>
                        <a:latin typeface="Times New Roman" panose="02020603050405020304" pitchFamily="18" charset="0"/>
                        <a:ea typeface="新細明體" panose="02020500000000000000" pitchFamily="18" charset="-120"/>
                      </a:endParaRPr>
                    </a:p>
                  </a:txBody>
                  <a:tcPr marL="11424" marR="11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960289">
                <a:tc>
                  <a:txBody>
                    <a:bodyPr/>
                    <a:lstStyle/>
                    <a:p>
                      <a:pPr marL="71755" marR="107950" algn="dist">
                        <a:spcAft>
                          <a:spcPts val="0"/>
                        </a:spcAft>
                      </a:pPr>
                      <a:r>
                        <a:rPr lang="zh-TW" sz="1600" b="1" kern="100" baseline="0" dirty="0">
                          <a:effectLst/>
                          <a:latin typeface="Times New Roman" panose="02020603050405020304" pitchFamily="18" charset="0"/>
                          <a:ea typeface="新細明體" panose="02020500000000000000" pitchFamily="18" charset="-120"/>
                        </a:rPr>
                        <a:t>合著人完成</a:t>
                      </a:r>
                    </a:p>
                    <a:p>
                      <a:pPr marL="71755" marR="107950" algn="dist">
                        <a:spcAft>
                          <a:spcPts val="0"/>
                        </a:spcAft>
                      </a:pPr>
                      <a:r>
                        <a:rPr lang="zh-TW" sz="1600" b="1" kern="100" baseline="0" dirty="0">
                          <a:effectLst/>
                          <a:latin typeface="Times New Roman" panose="02020603050405020304" pitchFamily="18" charset="0"/>
                          <a:ea typeface="新細明體" panose="02020500000000000000" pitchFamily="18" charset="-120"/>
                        </a:rPr>
                        <a:t>部分或貢獻</a:t>
                      </a:r>
                    </a:p>
                    <a:p>
                      <a:pPr marL="71755" marR="107950" algn="dist">
                        <a:spcAft>
                          <a:spcPts val="0"/>
                        </a:spcAft>
                      </a:pPr>
                      <a:r>
                        <a:rPr lang="en-US" sz="1600" b="1" kern="100" baseline="0" dirty="0">
                          <a:effectLst/>
                          <a:latin typeface="Times New Roman" panose="02020603050405020304" pitchFamily="18" charset="0"/>
                          <a:ea typeface="新細明體" panose="02020500000000000000" pitchFamily="18" charset="-120"/>
                        </a:rPr>
                        <a:t>(</a:t>
                      </a:r>
                      <a:r>
                        <a:rPr lang="zh-TW" sz="1600" b="1" kern="100" baseline="0" dirty="0">
                          <a:effectLst/>
                          <a:latin typeface="Times New Roman" panose="02020603050405020304" pitchFamily="18" charset="0"/>
                          <a:ea typeface="新細明體" panose="02020500000000000000" pitchFamily="18" charset="-120"/>
                        </a:rPr>
                        <a:t>請詳列</a:t>
                      </a:r>
                      <a:r>
                        <a:rPr lang="en-US" sz="1600" b="1" kern="100" baseline="0" dirty="0">
                          <a:effectLst/>
                          <a:latin typeface="Times New Roman" panose="02020603050405020304" pitchFamily="18" charset="0"/>
                          <a:ea typeface="新細明體" panose="02020500000000000000" pitchFamily="18" charset="-120"/>
                        </a:rPr>
                        <a:t>)</a:t>
                      </a:r>
                      <a:endParaRPr lang="zh-TW" sz="1600" b="1" kern="100" baseline="0" dirty="0">
                        <a:effectLst/>
                        <a:latin typeface="Times New Roman" panose="02020603050405020304" pitchFamily="18" charset="0"/>
                        <a:ea typeface="新細明體" panose="02020500000000000000" pitchFamily="18" charset="-120"/>
                      </a:endParaRPr>
                    </a:p>
                    <a:p>
                      <a:pPr marL="71755" marR="107950" algn="dist">
                        <a:spcAft>
                          <a:spcPts val="0"/>
                        </a:spcAft>
                      </a:pPr>
                      <a:r>
                        <a:rPr lang="en-US" sz="1600" b="1" u="sng" kern="100" baseline="0" dirty="0">
                          <a:effectLst/>
                          <a:latin typeface="Times New Roman" panose="02020603050405020304" pitchFamily="18" charset="0"/>
                          <a:ea typeface="新細明體" panose="02020500000000000000" pitchFamily="18" charset="-120"/>
                        </a:rPr>
                        <a:t>    </a:t>
                      </a:r>
                      <a:r>
                        <a:rPr lang="en-US" sz="1600" b="1" kern="100" baseline="0" dirty="0">
                          <a:effectLst/>
                          <a:latin typeface="Times New Roman" panose="02020603050405020304" pitchFamily="18" charset="0"/>
                          <a:ea typeface="新細明體" panose="02020500000000000000" pitchFamily="18" charset="-120"/>
                        </a:rPr>
                        <a:t>%</a:t>
                      </a:r>
                      <a:endParaRPr lang="zh-TW" sz="1600" b="1" kern="100" baseline="0" dirty="0">
                        <a:effectLst/>
                        <a:latin typeface="Times New Roman" panose="02020603050405020304" pitchFamily="18" charset="0"/>
                        <a:ea typeface="新細明體" panose="02020500000000000000" pitchFamily="18" charset="-120"/>
                      </a:endParaRPr>
                    </a:p>
                  </a:txBody>
                  <a:tcPr marL="11424" marR="11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8">
                  <a:txBody>
                    <a:bodyPr/>
                    <a:lstStyle/>
                    <a:p>
                      <a:pPr marL="71755" marR="107950">
                        <a:spcAft>
                          <a:spcPts val="0"/>
                        </a:spcAft>
                      </a:pPr>
                      <a:r>
                        <a:rPr lang="en-US" sz="1600" b="1" kern="100" baseline="0" dirty="0">
                          <a:effectLst/>
                          <a:latin typeface="Times New Roman" panose="02020603050405020304" pitchFamily="18" charset="0"/>
                          <a:ea typeface="新細明體" panose="02020500000000000000" pitchFamily="18" charset="-120"/>
                        </a:rPr>
                        <a:t> </a:t>
                      </a:r>
                      <a:endParaRPr lang="zh-TW" sz="1600" b="1" kern="100" baseline="0" dirty="0">
                        <a:effectLst/>
                        <a:latin typeface="Times New Roman" panose="02020603050405020304" pitchFamily="18" charset="0"/>
                        <a:ea typeface="新細明體" panose="02020500000000000000" pitchFamily="18" charset="-120"/>
                      </a:endParaRPr>
                    </a:p>
                  </a:txBody>
                  <a:tcPr marL="11424" marR="11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59278">
                <a:tc gridSpan="9">
                  <a:txBody>
                    <a:bodyPr/>
                    <a:lstStyle/>
                    <a:p>
                      <a:pPr marL="71755" marR="107950">
                        <a:spcAft>
                          <a:spcPts val="0"/>
                        </a:spcAft>
                      </a:pPr>
                      <a:r>
                        <a:rPr lang="zh-TW" sz="1600" b="1" kern="100" baseline="0" dirty="0">
                          <a:effectLst/>
                          <a:latin typeface="Times New Roman" panose="02020603050405020304" pitchFamily="18" charset="0"/>
                          <a:ea typeface="新細明體" panose="02020500000000000000" pitchFamily="18" charset="-120"/>
                        </a:rPr>
                        <a:t>　</a:t>
                      </a:r>
                      <a:r>
                        <a:rPr lang="en-US" sz="1600" b="1" kern="100" baseline="0" dirty="0">
                          <a:effectLst/>
                          <a:latin typeface="Times New Roman" panose="02020603050405020304" pitchFamily="18" charset="0"/>
                          <a:ea typeface="新細明體" panose="02020500000000000000" pitchFamily="18" charset="-120"/>
                        </a:rPr>
                        <a:t>  </a:t>
                      </a:r>
                      <a:r>
                        <a:rPr lang="zh-TW" sz="1600" b="1" kern="100" baseline="0" dirty="0">
                          <a:effectLst/>
                          <a:latin typeface="Times New Roman" panose="02020603050405020304" pitchFamily="18" charset="0"/>
                          <a:ea typeface="新細明體" panose="02020500000000000000" pitchFamily="18" charset="-120"/>
                        </a:rPr>
                        <a:t>中　</a:t>
                      </a:r>
                      <a:r>
                        <a:rPr lang="en-US" sz="1600" b="1" kern="100" baseline="0" dirty="0">
                          <a:effectLst/>
                          <a:latin typeface="Times New Roman" panose="02020603050405020304" pitchFamily="18" charset="0"/>
                          <a:ea typeface="新細明體" panose="02020500000000000000" pitchFamily="18" charset="-120"/>
                        </a:rPr>
                        <a:t>  </a:t>
                      </a:r>
                      <a:r>
                        <a:rPr lang="zh-TW" sz="1600" b="1" kern="100" baseline="0" dirty="0">
                          <a:effectLst/>
                          <a:latin typeface="Times New Roman" panose="02020603050405020304" pitchFamily="18" charset="0"/>
                          <a:ea typeface="新細明體" panose="02020500000000000000" pitchFamily="18" charset="-120"/>
                        </a:rPr>
                        <a:t>　華</a:t>
                      </a:r>
                      <a:r>
                        <a:rPr lang="en-US" sz="1600" b="1" kern="100" baseline="0" dirty="0">
                          <a:effectLst/>
                          <a:latin typeface="Times New Roman" panose="02020603050405020304" pitchFamily="18" charset="0"/>
                          <a:ea typeface="新細明體" panose="02020500000000000000" pitchFamily="18" charset="-120"/>
                        </a:rPr>
                        <a:t>  </a:t>
                      </a:r>
                      <a:r>
                        <a:rPr lang="zh-TW" sz="1600" b="1" kern="100" baseline="0" dirty="0">
                          <a:effectLst/>
                          <a:latin typeface="Times New Roman" panose="02020603050405020304" pitchFamily="18" charset="0"/>
                          <a:ea typeface="新細明體" panose="02020500000000000000" pitchFamily="18" charset="-120"/>
                        </a:rPr>
                        <a:t>　　民</a:t>
                      </a:r>
                      <a:r>
                        <a:rPr lang="en-US" sz="1600" b="1" kern="100" baseline="0" dirty="0">
                          <a:effectLst/>
                          <a:latin typeface="Times New Roman" panose="02020603050405020304" pitchFamily="18" charset="0"/>
                          <a:ea typeface="新細明體" panose="02020500000000000000" pitchFamily="18" charset="-120"/>
                        </a:rPr>
                        <a:t>  </a:t>
                      </a:r>
                      <a:r>
                        <a:rPr lang="zh-TW" sz="1600" b="1" kern="100" baseline="0" dirty="0">
                          <a:effectLst/>
                          <a:latin typeface="Times New Roman" panose="02020603050405020304" pitchFamily="18" charset="0"/>
                          <a:ea typeface="新細明體" panose="02020500000000000000" pitchFamily="18" charset="-120"/>
                        </a:rPr>
                        <a:t>　　國　　　　年　　　　　月　　　　日</a:t>
                      </a:r>
                    </a:p>
                  </a:txBody>
                  <a:tcPr marL="11424" marR="114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spTree>
    <p:extLst>
      <p:ext uri="{BB962C8B-B14F-4D97-AF65-F5344CB8AC3E}">
        <p14:creationId xmlns:p14="http://schemas.microsoft.com/office/powerpoint/2010/main" val="31136107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836712"/>
            <a:ext cx="8229600" cy="1066800"/>
          </a:xfrm>
        </p:spPr>
        <p:txBody>
          <a:bodyPr/>
          <a:lstStyle/>
          <a:p>
            <a:pPr algn="ctr"/>
            <a:r>
              <a:rPr lang="zh-TW" altLang="zh-TW" b="1" dirty="0" smtClean="0">
                <a:solidFill>
                  <a:schemeClr val="tx1"/>
                </a:solidFill>
                <a:latin typeface="新細明體" pitchFamily="18" charset="-120"/>
                <a:ea typeface="新細明體" pitchFamily="18" charset="-120"/>
              </a:rPr>
              <a:t>附錄</a:t>
            </a:r>
            <a:endParaRPr lang="zh-TW" altLang="en-US" dirty="0">
              <a:solidFill>
                <a:schemeClr val="tx1"/>
              </a:solidFill>
              <a:latin typeface="新細明體" pitchFamily="18" charset="-120"/>
              <a:ea typeface="新細明體" pitchFamily="18" charset="-120"/>
            </a:endParaRPr>
          </a:p>
        </p:txBody>
      </p:sp>
      <p:sp>
        <p:nvSpPr>
          <p:cNvPr id="3" name="內容版面配置區 2"/>
          <p:cNvSpPr>
            <a:spLocks noGrp="1"/>
          </p:cNvSpPr>
          <p:nvPr>
            <p:ph idx="1"/>
          </p:nvPr>
        </p:nvSpPr>
        <p:spPr/>
        <p:txBody>
          <a:bodyPr/>
          <a:lstStyle/>
          <a:p>
            <a:pPr marL="623887" indent="-514350">
              <a:buFont typeface="+mj-lt"/>
              <a:buAutoNum type="arabicPeriod"/>
            </a:pPr>
            <a:r>
              <a:rPr lang="zh-TW" altLang="zh-TW" b="1" dirty="0" smtClean="0">
                <a:latin typeface="Times New Roman" panose="02020603050405020304" pitchFamily="18" charset="0"/>
                <a:ea typeface="新細明體" panose="02020500000000000000" pitchFamily="18" charset="-120"/>
              </a:rPr>
              <a:t>個人</a:t>
            </a:r>
            <a:r>
              <a:rPr lang="zh-TW" altLang="zh-TW" b="1" dirty="0">
                <a:latin typeface="Times New Roman" panose="02020603050405020304" pitchFamily="18" charset="0"/>
                <a:ea typeface="新細明體" panose="02020500000000000000" pitchFamily="18" charset="-120"/>
              </a:rPr>
              <a:t>履歷</a:t>
            </a:r>
          </a:p>
          <a:p>
            <a:pPr marL="623887" indent="-514350">
              <a:buFont typeface="+mj-lt"/>
              <a:buAutoNum type="arabicPeriod"/>
            </a:pPr>
            <a:r>
              <a:rPr lang="zh-TW" altLang="zh-TW" b="1" dirty="0" smtClean="0">
                <a:latin typeface="Times New Roman" panose="02020603050405020304" pitchFamily="18" charset="0"/>
                <a:ea typeface="新細明體" panose="02020500000000000000" pitchFamily="18" charset="-120"/>
              </a:rPr>
              <a:t>榮譽</a:t>
            </a:r>
            <a:r>
              <a:rPr lang="zh-TW" altLang="zh-TW" b="1" dirty="0">
                <a:latin typeface="Times New Roman" panose="02020603050405020304" pitchFamily="18" charset="0"/>
                <a:ea typeface="新細明體" panose="02020500000000000000" pitchFamily="18" charset="-120"/>
              </a:rPr>
              <a:t>與獲獎</a:t>
            </a:r>
          </a:p>
          <a:p>
            <a:pPr marL="623887" indent="-514350">
              <a:buFont typeface="+mj-lt"/>
              <a:buAutoNum type="arabicPeriod"/>
            </a:pPr>
            <a:r>
              <a:rPr lang="zh-TW" altLang="zh-TW" b="1" dirty="0" smtClean="0">
                <a:latin typeface="Times New Roman" panose="02020603050405020304" pitchFamily="18" charset="0"/>
                <a:ea typeface="新細明體" panose="02020500000000000000" pitchFamily="18" charset="-120"/>
              </a:rPr>
              <a:t>三年</a:t>
            </a:r>
            <a:r>
              <a:rPr lang="zh-TW" altLang="zh-TW" b="1" dirty="0">
                <a:latin typeface="Times New Roman" panose="02020603050405020304" pitchFamily="18" charset="0"/>
                <a:ea typeface="新細明體" panose="02020500000000000000" pitchFamily="18" charset="-120"/>
              </a:rPr>
              <a:t>服務績效</a:t>
            </a:r>
          </a:p>
          <a:p>
            <a:pPr marL="623887" indent="-514350">
              <a:buFont typeface="+mj-lt"/>
              <a:buAutoNum type="arabicPeriod"/>
            </a:pPr>
            <a:r>
              <a:rPr lang="zh-TW" altLang="zh-TW" b="1" dirty="0" smtClean="0">
                <a:latin typeface="Times New Roman" panose="02020603050405020304" pitchFamily="18" charset="0"/>
                <a:ea typeface="新細明體" panose="02020500000000000000" pitchFamily="18" charset="-120"/>
              </a:rPr>
              <a:t>專業</a:t>
            </a:r>
            <a:r>
              <a:rPr lang="zh-TW" altLang="zh-TW" b="1" dirty="0">
                <a:latin typeface="Times New Roman" panose="02020603050405020304" pitchFamily="18" charset="0"/>
                <a:ea typeface="新細明體" panose="02020500000000000000" pitchFamily="18" charset="-120"/>
              </a:rPr>
              <a:t>證書</a:t>
            </a:r>
          </a:p>
          <a:p>
            <a:pPr marL="109537" indent="0">
              <a:buNone/>
            </a:pPr>
            <a:endParaRPr lang="zh-TW" altLang="en-US" dirty="0">
              <a:latin typeface="Times New Roman" panose="02020603050405020304" pitchFamily="18" charset="0"/>
              <a:ea typeface="新細明體" panose="02020500000000000000" pitchFamily="18" charset="-120"/>
            </a:endParaRPr>
          </a:p>
        </p:txBody>
      </p:sp>
      <p:sp>
        <p:nvSpPr>
          <p:cNvPr id="4" name="投影片編號版面配置區 3"/>
          <p:cNvSpPr>
            <a:spLocks noGrp="1"/>
          </p:cNvSpPr>
          <p:nvPr>
            <p:ph type="sldNum" sz="quarter" idx="12"/>
          </p:nvPr>
        </p:nvSpPr>
        <p:spPr/>
        <p:txBody>
          <a:bodyPr/>
          <a:lstStyle/>
          <a:p>
            <a:pPr>
              <a:defRPr/>
            </a:pPr>
            <a:fld id="{349B6D30-2542-49AA-9C4D-E59A7C3159BD}" type="slidenum">
              <a:rPr lang="zh-TW" altLang="en-US" smtClean="0"/>
              <a:pPr>
                <a:defRPr/>
              </a:pPr>
              <a:t>49</a:t>
            </a:fld>
            <a:endParaRPr lang="en-US" altLang="zh-TW"/>
          </a:p>
        </p:txBody>
      </p:sp>
    </p:spTree>
    <p:extLst>
      <p:ext uri="{BB962C8B-B14F-4D97-AF65-F5344CB8AC3E}">
        <p14:creationId xmlns:p14="http://schemas.microsoft.com/office/powerpoint/2010/main" val="41571991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b="1" dirty="0" smtClean="0">
                <a:solidFill>
                  <a:schemeClr val="tx1"/>
                </a:solidFill>
                <a:latin typeface="+mn-ea"/>
                <a:ea typeface="+mn-ea"/>
              </a:rPr>
              <a:t>法規依據</a:t>
            </a:r>
            <a:endParaRPr lang="zh-TW" altLang="en-US" b="1" dirty="0">
              <a:solidFill>
                <a:schemeClr val="tx1"/>
              </a:solidFill>
              <a:latin typeface="+mn-ea"/>
              <a:ea typeface="+mn-ea"/>
            </a:endParaRPr>
          </a:p>
        </p:txBody>
      </p:sp>
      <p:sp>
        <p:nvSpPr>
          <p:cNvPr id="3" name="內容版面配置區 2"/>
          <p:cNvSpPr>
            <a:spLocks noGrp="1"/>
          </p:cNvSpPr>
          <p:nvPr>
            <p:ph idx="1"/>
          </p:nvPr>
        </p:nvSpPr>
        <p:spPr>
          <a:xfrm>
            <a:off x="251520" y="2276872"/>
            <a:ext cx="8784976" cy="4324350"/>
          </a:xfrm>
        </p:spPr>
        <p:txBody>
          <a:bodyPr/>
          <a:lstStyle/>
          <a:p>
            <a:pPr marL="109537" indent="0" algn="just">
              <a:buNone/>
            </a:pPr>
            <a:endParaRPr lang="en-US" altLang="zh-TW" b="1" dirty="0" smtClean="0">
              <a:latin typeface="新細明體" pitchFamily="18" charset="-120"/>
              <a:ea typeface="新細明體" pitchFamily="18" charset="-120"/>
            </a:endParaRPr>
          </a:p>
          <a:p>
            <a:pPr marL="109537" indent="0" algn="just">
              <a:buNone/>
            </a:pPr>
            <a:endParaRPr lang="en-US" altLang="zh-TW" b="1" dirty="0">
              <a:latin typeface="新細明體" pitchFamily="18" charset="-120"/>
              <a:ea typeface="新細明體" pitchFamily="18" charset="-120"/>
            </a:endParaRPr>
          </a:p>
          <a:p>
            <a:pPr marL="109537" indent="0" algn="just">
              <a:buNone/>
            </a:pPr>
            <a:r>
              <a:rPr lang="zh-TW" altLang="en-US" b="1" dirty="0" smtClean="0">
                <a:latin typeface="新細明體" pitchFamily="18" charset="-120"/>
                <a:ea typeface="新細明體" pitchFamily="18" charset="-120"/>
              </a:rPr>
              <a:t>專科以上學校教師以技術報告送審教師資格作業要點</a:t>
            </a:r>
            <a:endParaRPr lang="zh-TW" altLang="en-US" dirty="0">
              <a:latin typeface="新細明體" pitchFamily="18" charset="-120"/>
              <a:ea typeface="新細明體" pitchFamily="18" charset="-120"/>
            </a:endParaRPr>
          </a:p>
        </p:txBody>
      </p:sp>
      <p:sp>
        <p:nvSpPr>
          <p:cNvPr id="4" name="投影片編號版面配置區 3"/>
          <p:cNvSpPr>
            <a:spLocks noGrp="1"/>
          </p:cNvSpPr>
          <p:nvPr>
            <p:ph type="sldNum" sz="quarter" idx="12"/>
          </p:nvPr>
        </p:nvSpPr>
        <p:spPr/>
        <p:txBody>
          <a:bodyPr/>
          <a:lstStyle/>
          <a:p>
            <a:pPr>
              <a:defRPr/>
            </a:pPr>
            <a:fld id="{349B6D30-2542-49AA-9C4D-E59A7C3159BD}" type="slidenum">
              <a:rPr lang="zh-TW" altLang="en-US" smtClean="0"/>
              <a:pPr>
                <a:defRPr/>
              </a:pPr>
              <a:t>5</a:t>
            </a:fld>
            <a:endParaRPr lang="en-US" altLang="zh-TW"/>
          </a:p>
        </p:txBody>
      </p:sp>
    </p:spTree>
    <p:extLst>
      <p:ext uri="{BB962C8B-B14F-4D97-AF65-F5344CB8AC3E}">
        <p14:creationId xmlns:p14="http://schemas.microsoft.com/office/powerpoint/2010/main" val="39751636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b="1" dirty="0">
                <a:solidFill>
                  <a:schemeClr val="tx1"/>
                </a:solidFill>
                <a:latin typeface="新細明體" pitchFamily="18" charset="-120"/>
                <a:ea typeface="新細明體" pitchFamily="18" charset="-120"/>
              </a:rPr>
              <a:t>送審資料準備</a:t>
            </a:r>
          </a:p>
        </p:txBody>
      </p:sp>
      <p:sp>
        <p:nvSpPr>
          <p:cNvPr id="3" name="內容版面配置區 2"/>
          <p:cNvSpPr>
            <a:spLocks noGrp="1"/>
          </p:cNvSpPr>
          <p:nvPr>
            <p:ph idx="1"/>
          </p:nvPr>
        </p:nvSpPr>
        <p:spPr/>
        <p:txBody>
          <a:bodyPr/>
          <a:lstStyle/>
          <a:p>
            <a:pPr marL="623887" indent="-514350">
              <a:buFont typeface="+mj-lt"/>
              <a:buAutoNum type="arabicPeriod"/>
            </a:pPr>
            <a:r>
              <a:rPr lang="zh-TW" altLang="en-US" b="1" dirty="0" smtClean="0">
                <a:latin typeface="Times New Roman" panose="02020603050405020304" pitchFamily="18" charset="0"/>
                <a:ea typeface="新細明體" panose="02020500000000000000" pitchFamily="18" charset="-120"/>
              </a:rPr>
              <a:t>以資料夾方式區分</a:t>
            </a:r>
            <a:r>
              <a:rPr lang="zh-TW" altLang="zh-TW" b="1" dirty="0" smtClean="0">
                <a:latin typeface="Times New Roman" panose="02020603050405020304" pitchFamily="18" charset="0"/>
                <a:ea typeface="新細明體" panose="02020500000000000000" pitchFamily="18" charset="-120"/>
              </a:rPr>
              <a:t>，</a:t>
            </a:r>
            <a:r>
              <a:rPr lang="zh-TW" altLang="en-US" b="1" dirty="0" smtClean="0">
                <a:latin typeface="Times New Roman" panose="02020603050405020304" pitchFamily="18" charset="0"/>
                <a:ea typeface="新細明體" panose="02020500000000000000" pitchFamily="18" charset="-120"/>
              </a:rPr>
              <a:t>例如</a:t>
            </a:r>
            <a:r>
              <a:rPr lang="zh-TW" altLang="zh-TW" b="1" dirty="0" smtClean="0">
                <a:latin typeface="Times New Roman" panose="02020603050405020304" pitchFamily="18" charset="0"/>
                <a:ea typeface="新細明體" panose="02020500000000000000" pitchFamily="18" charset="-120"/>
              </a:rPr>
              <a:t>：</a:t>
            </a:r>
            <a:endParaRPr lang="en-US" altLang="zh-TW" b="1" dirty="0" smtClean="0">
              <a:latin typeface="Times New Roman" panose="02020603050405020304" pitchFamily="18" charset="0"/>
              <a:ea typeface="新細明體" panose="02020500000000000000" pitchFamily="18" charset="-120"/>
            </a:endParaRPr>
          </a:p>
          <a:p>
            <a:pPr marL="109537" indent="0">
              <a:buNone/>
            </a:pPr>
            <a:endParaRPr lang="en-US" altLang="zh-TW" b="1" dirty="0" smtClean="0">
              <a:latin typeface="Times New Roman" panose="02020603050405020304" pitchFamily="18" charset="0"/>
              <a:ea typeface="新細明體" panose="02020500000000000000" pitchFamily="18" charset="-120"/>
            </a:endParaRPr>
          </a:p>
          <a:p>
            <a:pPr marL="904875"/>
            <a:r>
              <a:rPr lang="zh-TW" altLang="en-US" sz="2600" b="1" dirty="0" smtClean="0">
                <a:latin typeface="Times New Roman" panose="02020603050405020304" pitchFamily="18" charset="0"/>
                <a:ea typeface="新細明體" panose="02020500000000000000" pitchFamily="18" charset="-120"/>
              </a:rPr>
              <a:t>代表</a:t>
            </a:r>
            <a:r>
              <a:rPr lang="zh-TW" altLang="en-US" sz="2600" b="1" dirty="0" smtClean="0">
                <a:latin typeface="Times New Roman" panose="02020603050405020304" pitchFamily="18" charset="0"/>
                <a:ea typeface="新細明體" panose="02020500000000000000" pitchFamily="18" charset="-120"/>
              </a:rPr>
              <a:t>成果</a:t>
            </a:r>
            <a:r>
              <a:rPr lang="en-US" altLang="zh-TW" sz="2600" b="1" dirty="0" smtClean="0">
                <a:latin typeface="Times New Roman" panose="02020603050405020304" pitchFamily="18" charset="0"/>
                <a:ea typeface="新細明體" panose="02020500000000000000" pitchFamily="18" charset="-120"/>
              </a:rPr>
              <a:t>---</a:t>
            </a:r>
            <a:endParaRPr lang="en-US" altLang="zh-TW" sz="2600" b="1" dirty="0" smtClean="0">
              <a:latin typeface="Times New Roman" panose="02020603050405020304" pitchFamily="18" charset="0"/>
              <a:ea typeface="新細明體" panose="02020500000000000000" pitchFamily="18" charset="-120"/>
            </a:endParaRPr>
          </a:p>
          <a:p>
            <a:pPr marL="1355725" indent="-455613">
              <a:buFont typeface="+mj-lt"/>
              <a:buAutoNum type="arabicPeriod"/>
            </a:pPr>
            <a:r>
              <a:rPr lang="zh-TW" altLang="en-US" sz="2400" b="1" dirty="0" smtClean="0">
                <a:latin typeface="Times New Roman" panose="02020603050405020304" pitchFamily="18" charset="0"/>
                <a:ea typeface="新細明體" panose="02020500000000000000" pitchFamily="18" charset="-120"/>
              </a:rPr>
              <a:t>代表</a:t>
            </a:r>
            <a:r>
              <a:rPr lang="zh-TW" altLang="en-US" sz="2400" b="1" dirty="0">
                <a:latin typeface="Times New Roman" panose="02020603050405020304" pitchFamily="18" charset="0"/>
                <a:ea typeface="新細明體" panose="02020500000000000000" pitchFamily="18" charset="-120"/>
              </a:rPr>
              <a:t>成果</a:t>
            </a:r>
            <a:r>
              <a:rPr lang="zh-TW" altLang="en-US" sz="2400" b="1" dirty="0" smtClean="0">
                <a:latin typeface="Times New Roman" panose="02020603050405020304" pitchFamily="18" charset="0"/>
                <a:ea typeface="新細明體" panose="02020500000000000000" pitchFamily="18" charset="-120"/>
              </a:rPr>
              <a:t>報告</a:t>
            </a:r>
            <a:endParaRPr lang="en-US" altLang="zh-TW" sz="2400" b="1" dirty="0" smtClean="0">
              <a:latin typeface="Times New Roman" panose="02020603050405020304" pitchFamily="18" charset="0"/>
              <a:ea typeface="新細明體" panose="02020500000000000000" pitchFamily="18" charset="-120"/>
            </a:endParaRPr>
          </a:p>
          <a:p>
            <a:pPr marL="1344613" indent="-457200">
              <a:buFont typeface="+mj-lt"/>
              <a:buAutoNum type="arabicPeriod"/>
            </a:pPr>
            <a:r>
              <a:rPr lang="zh-TW" altLang="en-US" sz="2400" b="1" dirty="0" smtClean="0">
                <a:latin typeface="Times New Roman" panose="02020603050405020304" pitchFamily="18" charset="0"/>
                <a:ea typeface="新細明體" panose="02020500000000000000" pitchFamily="18" charset="-120"/>
              </a:rPr>
              <a:t>代表</a:t>
            </a:r>
            <a:r>
              <a:rPr lang="zh-TW" altLang="en-US" sz="2400" b="1" dirty="0">
                <a:latin typeface="Times New Roman" panose="02020603050405020304" pitchFamily="18" charset="0"/>
                <a:ea typeface="新細明體" panose="02020500000000000000" pitchFamily="18" charset="-120"/>
              </a:rPr>
              <a:t>成果</a:t>
            </a:r>
            <a:r>
              <a:rPr lang="zh-TW" altLang="en-US" sz="2400" b="1" dirty="0" smtClean="0">
                <a:latin typeface="Times New Roman" panose="02020603050405020304" pitchFamily="18" charset="0"/>
                <a:ea typeface="新細明體" panose="02020500000000000000" pitchFamily="18" charset="-120"/>
              </a:rPr>
              <a:t>資料</a:t>
            </a:r>
            <a:endParaRPr lang="en-US" altLang="zh-TW" sz="2400" b="1" dirty="0" smtClean="0">
              <a:latin typeface="Times New Roman" panose="02020603050405020304" pitchFamily="18" charset="0"/>
              <a:ea typeface="新細明體" panose="02020500000000000000" pitchFamily="18" charset="-120"/>
            </a:endParaRPr>
          </a:p>
          <a:p>
            <a:pPr marL="109537" indent="0">
              <a:buNone/>
            </a:pPr>
            <a:endParaRPr lang="en-US" altLang="zh-TW" sz="2400" b="1" dirty="0" smtClean="0">
              <a:latin typeface="Times New Roman" panose="02020603050405020304" pitchFamily="18" charset="0"/>
              <a:ea typeface="新細明體" panose="02020500000000000000" pitchFamily="18" charset="-120"/>
            </a:endParaRPr>
          </a:p>
          <a:p>
            <a:pPr marL="904875"/>
            <a:r>
              <a:rPr lang="zh-TW" altLang="en-US" sz="2600" b="1" dirty="0" smtClean="0">
                <a:latin typeface="Times New Roman" panose="02020603050405020304" pitchFamily="18" charset="0"/>
                <a:ea typeface="新細明體" panose="02020500000000000000" pitchFamily="18" charset="-120"/>
              </a:rPr>
              <a:t>參考</a:t>
            </a:r>
            <a:r>
              <a:rPr lang="zh-TW" altLang="en-US" sz="2600" b="1" dirty="0" smtClean="0">
                <a:latin typeface="Times New Roman" panose="02020603050405020304" pitchFamily="18" charset="0"/>
                <a:ea typeface="新細明體" panose="02020500000000000000" pitchFamily="18" charset="-120"/>
              </a:rPr>
              <a:t>成果</a:t>
            </a:r>
            <a:r>
              <a:rPr lang="en-US" altLang="zh-TW" sz="2600" b="1" dirty="0" smtClean="0">
                <a:latin typeface="Times New Roman" panose="02020603050405020304" pitchFamily="18" charset="0"/>
                <a:ea typeface="新細明體" panose="02020500000000000000" pitchFamily="18" charset="-120"/>
              </a:rPr>
              <a:t>---</a:t>
            </a:r>
            <a:endParaRPr lang="en-US" altLang="zh-TW" sz="2600" b="1" dirty="0" smtClean="0">
              <a:latin typeface="Times New Roman" panose="02020603050405020304" pitchFamily="18" charset="0"/>
              <a:ea typeface="新細明體" panose="02020500000000000000" pitchFamily="18" charset="-120"/>
            </a:endParaRPr>
          </a:p>
          <a:p>
            <a:pPr marL="1344613" indent="-457200">
              <a:buFont typeface="+mj-lt"/>
              <a:buAutoNum type="arabicPeriod"/>
            </a:pPr>
            <a:r>
              <a:rPr lang="zh-TW" altLang="en-US" sz="2400" b="1" dirty="0" smtClean="0">
                <a:latin typeface="Times New Roman" panose="02020603050405020304" pitchFamily="18" charset="0"/>
                <a:ea typeface="新細明體" panose="02020500000000000000" pitchFamily="18" charset="-120"/>
              </a:rPr>
              <a:t>參考</a:t>
            </a:r>
            <a:r>
              <a:rPr lang="zh-TW" altLang="en-US" sz="2400" b="1" dirty="0">
                <a:latin typeface="Times New Roman" panose="02020603050405020304" pitchFamily="18" charset="0"/>
                <a:ea typeface="新細明體" panose="02020500000000000000" pitchFamily="18" charset="-120"/>
              </a:rPr>
              <a:t>成果</a:t>
            </a:r>
            <a:r>
              <a:rPr lang="zh-TW" altLang="en-US" sz="2400" b="1" dirty="0" smtClean="0">
                <a:latin typeface="Times New Roman" panose="02020603050405020304" pitchFamily="18" charset="0"/>
                <a:ea typeface="新細明體" panose="02020500000000000000" pitchFamily="18" charset="-120"/>
              </a:rPr>
              <a:t>報告</a:t>
            </a:r>
            <a:endParaRPr lang="en-US" altLang="zh-TW" sz="2400" b="1" dirty="0" smtClean="0">
              <a:latin typeface="Times New Roman" panose="02020603050405020304" pitchFamily="18" charset="0"/>
              <a:ea typeface="新細明體" panose="02020500000000000000" pitchFamily="18" charset="-120"/>
            </a:endParaRPr>
          </a:p>
          <a:p>
            <a:pPr marL="1344613" indent="-457200">
              <a:buFont typeface="+mj-lt"/>
              <a:buAutoNum type="arabicPeriod"/>
            </a:pPr>
            <a:r>
              <a:rPr lang="zh-TW" altLang="en-US" sz="2400" b="1" dirty="0" smtClean="0">
                <a:latin typeface="Times New Roman" panose="02020603050405020304" pitchFamily="18" charset="0"/>
                <a:ea typeface="新細明體" panose="02020500000000000000" pitchFamily="18" charset="-120"/>
              </a:rPr>
              <a:t>參考</a:t>
            </a:r>
            <a:r>
              <a:rPr lang="zh-TW" altLang="en-US" sz="2400" b="1" dirty="0">
                <a:latin typeface="Times New Roman" panose="02020603050405020304" pitchFamily="18" charset="0"/>
                <a:ea typeface="新細明體" panose="02020500000000000000" pitchFamily="18" charset="-120"/>
              </a:rPr>
              <a:t>成果</a:t>
            </a:r>
            <a:r>
              <a:rPr lang="zh-TW" altLang="en-US" sz="2400" b="1" dirty="0" smtClean="0">
                <a:latin typeface="Times New Roman" panose="02020603050405020304" pitchFamily="18" charset="0"/>
                <a:ea typeface="新細明體" panose="02020500000000000000" pitchFamily="18" charset="-120"/>
              </a:rPr>
              <a:t>資料</a:t>
            </a:r>
            <a:endParaRPr lang="en-US" altLang="zh-TW" sz="2400" b="1" dirty="0" smtClean="0">
              <a:latin typeface="Times New Roman" panose="02020603050405020304" pitchFamily="18" charset="0"/>
              <a:ea typeface="新細明體" panose="02020500000000000000" pitchFamily="18" charset="-120"/>
            </a:endParaRPr>
          </a:p>
        </p:txBody>
      </p:sp>
      <p:sp>
        <p:nvSpPr>
          <p:cNvPr id="4" name="投影片編號版面配置區 3"/>
          <p:cNvSpPr>
            <a:spLocks noGrp="1"/>
          </p:cNvSpPr>
          <p:nvPr>
            <p:ph type="sldNum" sz="quarter" idx="12"/>
          </p:nvPr>
        </p:nvSpPr>
        <p:spPr/>
        <p:txBody>
          <a:bodyPr/>
          <a:lstStyle/>
          <a:p>
            <a:pPr>
              <a:defRPr/>
            </a:pPr>
            <a:fld id="{349B6D30-2542-49AA-9C4D-E59A7C3159BD}" type="slidenum">
              <a:rPr lang="zh-TW" altLang="en-US" smtClean="0"/>
              <a:pPr>
                <a:defRPr/>
              </a:pPr>
              <a:t>50</a:t>
            </a:fld>
            <a:endParaRPr lang="en-US" altLang="zh-TW"/>
          </a:p>
        </p:txBody>
      </p:sp>
    </p:spTree>
    <p:extLst>
      <p:ext uri="{BB962C8B-B14F-4D97-AF65-F5344CB8AC3E}">
        <p14:creationId xmlns:p14="http://schemas.microsoft.com/office/powerpoint/2010/main" val="18288835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620688"/>
            <a:ext cx="8229600" cy="1066800"/>
          </a:xfrm>
        </p:spPr>
        <p:txBody>
          <a:bodyPr/>
          <a:lstStyle/>
          <a:p>
            <a:pPr algn="ctr"/>
            <a:r>
              <a:rPr lang="zh-TW" altLang="en-US" b="1" dirty="0">
                <a:solidFill>
                  <a:schemeClr val="tx1"/>
                </a:solidFill>
                <a:latin typeface="新細明體" pitchFamily="18" charset="-120"/>
                <a:ea typeface="新細明體" pitchFamily="18" charset="-120"/>
              </a:rPr>
              <a:t>送審資料</a:t>
            </a:r>
            <a:r>
              <a:rPr lang="zh-TW" altLang="en-US" b="1" dirty="0" smtClean="0">
                <a:solidFill>
                  <a:schemeClr val="tx1"/>
                </a:solidFill>
                <a:latin typeface="新細明體" pitchFamily="18" charset="-120"/>
                <a:ea typeface="新細明體" pitchFamily="18" charset="-120"/>
              </a:rPr>
              <a:t>準備</a:t>
            </a:r>
            <a:r>
              <a:rPr lang="en-US" altLang="zh-TW" b="1" dirty="0" smtClean="0">
                <a:solidFill>
                  <a:schemeClr val="tx1"/>
                </a:solidFill>
                <a:latin typeface="新細明體" pitchFamily="18" charset="-120"/>
                <a:ea typeface="新細明體" pitchFamily="18" charset="-120"/>
              </a:rPr>
              <a:t>(</a:t>
            </a:r>
            <a:r>
              <a:rPr lang="zh-TW" altLang="en-US" b="1" dirty="0" smtClean="0">
                <a:solidFill>
                  <a:schemeClr val="tx1"/>
                </a:solidFill>
                <a:latin typeface="新細明體" pitchFamily="18" charset="-120"/>
                <a:ea typeface="新細明體" pitchFamily="18" charset="-120"/>
              </a:rPr>
              <a:t>續</a:t>
            </a:r>
            <a:r>
              <a:rPr lang="en-US" altLang="zh-TW" b="1" dirty="0" smtClean="0">
                <a:solidFill>
                  <a:schemeClr val="tx1"/>
                </a:solidFill>
                <a:latin typeface="新細明體" pitchFamily="18" charset="-120"/>
                <a:ea typeface="新細明體" pitchFamily="18" charset="-120"/>
              </a:rPr>
              <a:t>)</a:t>
            </a:r>
            <a:endParaRPr lang="zh-TW" altLang="en-US" b="1" dirty="0">
              <a:solidFill>
                <a:schemeClr val="tx1"/>
              </a:solidFill>
              <a:latin typeface="新細明體" pitchFamily="18" charset="-120"/>
              <a:ea typeface="新細明體" pitchFamily="18" charset="-120"/>
            </a:endParaRPr>
          </a:p>
        </p:txBody>
      </p:sp>
      <p:sp>
        <p:nvSpPr>
          <p:cNvPr id="3" name="內容版面配置區 2"/>
          <p:cNvSpPr>
            <a:spLocks noGrp="1"/>
          </p:cNvSpPr>
          <p:nvPr>
            <p:ph idx="1"/>
          </p:nvPr>
        </p:nvSpPr>
        <p:spPr>
          <a:xfrm>
            <a:off x="467544" y="1628800"/>
            <a:ext cx="8229600" cy="4968552"/>
          </a:xfrm>
        </p:spPr>
        <p:txBody>
          <a:bodyPr/>
          <a:lstStyle/>
          <a:p>
            <a:pPr marL="623887" indent="-514350">
              <a:buFont typeface="+mj-lt"/>
              <a:buAutoNum type="arabicPeriod" startAt="2"/>
            </a:pPr>
            <a:r>
              <a:rPr lang="zh-TW" altLang="en-US" b="1" dirty="0" smtClean="0">
                <a:latin typeface="Times New Roman" panose="02020603050405020304" pitchFamily="18" charset="0"/>
                <a:ea typeface="新細明體" panose="02020500000000000000" pitchFamily="18" charset="-120"/>
              </a:rPr>
              <a:t>合著</a:t>
            </a:r>
            <a:r>
              <a:rPr lang="zh-TW" altLang="en-US" b="1" dirty="0" smtClean="0">
                <a:latin typeface="Times New Roman" panose="02020603050405020304" pitchFamily="18" charset="0"/>
                <a:ea typeface="新細明體" panose="02020500000000000000" pitchFamily="18" charset="-120"/>
              </a:rPr>
              <a:t>證明</a:t>
            </a:r>
            <a:endParaRPr lang="en-US" altLang="zh-TW" b="1" dirty="0" smtClean="0">
              <a:latin typeface="Times New Roman" panose="02020603050405020304" pitchFamily="18" charset="0"/>
              <a:ea typeface="新細明體" panose="02020500000000000000" pitchFamily="18" charset="-120"/>
            </a:endParaRPr>
          </a:p>
          <a:p>
            <a:pPr marL="623887" indent="-514350">
              <a:buFont typeface="+mj-lt"/>
              <a:buAutoNum type="arabicPeriod" startAt="2"/>
            </a:pPr>
            <a:r>
              <a:rPr lang="zh-TW" altLang="zh-TW" b="1" dirty="0" smtClean="0">
                <a:latin typeface="Times New Roman" panose="02020603050405020304" pitchFamily="18" charset="0"/>
                <a:ea typeface="新細明體" panose="02020500000000000000" pitchFamily="18" charset="-120"/>
              </a:rPr>
              <a:t>計畫</a:t>
            </a:r>
            <a:r>
              <a:rPr lang="zh-TW" altLang="zh-TW" b="1" dirty="0">
                <a:latin typeface="Times New Roman" panose="02020603050405020304" pitchFamily="18" charset="0"/>
                <a:ea typeface="新細明體" panose="02020500000000000000" pitchFamily="18" charset="-120"/>
              </a:rPr>
              <a:t>合約書及核定清單</a:t>
            </a:r>
            <a:endParaRPr lang="en-US" altLang="zh-TW" b="1" dirty="0">
              <a:latin typeface="Times New Roman" panose="02020603050405020304" pitchFamily="18" charset="0"/>
              <a:ea typeface="新細明體" panose="02020500000000000000" pitchFamily="18" charset="-120"/>
            </a:endParaRPr>
          </a:p>
          <a:p>
            <a:pPr marL="623887" indent="-514350">
              <a:buFont typeface="+mj-lt"/>
              <a:buAutoNum type="arabicPeriod" startAt="2"/>
            </a:pPr>
            <a:r>
              <a:rPr lang="zh-TW" altLang="en-US" b="1" dirty="0" smtClean="0">
                <a:latin typeface="Times New Roman" panose="02020603050405020304" pitchFamily="18" charset="0"/>
                <a:ea typeface="新細明體" panose="02020500000000000000" pitchFamily="18" charset="-120"/>
              </a:rPr>
              <a:t>感謝</a:t>
            </a:r>
            <a:r>
              <a:rPr lang="zh-TW" altLang="en-US" b="1" dirty="0">
                <a:latin typeface="Times New Roman" panose="02020603050405020304" pitchFamily="18" charset="0"/>
                <a:ea typeface="新細明體" panose="02020500000000000000" pitchFamily="18" charset="-120"/>
              </a:rPr>
              <a:t>狀及顧問</a:t>
            </a:r>
            <a:r>
              <a:rPr lang="zh-TW" altLang="en-US" b="1" dirty="0" smtClean="0">
                <a:latin typeface="Times New Roman" panose="02020603050405020304" pitchFamily="18" charset="0"/>
                <a:ea typeface="新細明體" panose="02020500000000000000" pitchFamily="18" charset="-120"/>
              </a:rPr>
              <a:t>證書</a:t>
            </a:r>
            <a:endParaRPr lang="en-US" altLang="zh-TW" b="1" dirty="0" smtClean="0">
              <a:latin typeface="Times New Roman" panose="02020603050405020304" pitchFamily="18" charset="0"/>
              <a:ea typeface="新細明體" panose="02020500000000000000" pitchFamily="18" charset="-120"/>
            </a:endParaRPr>
          </a:p>
          <a:p>
            <a:pPr marL="623887" indent="-514350">
              <a:buFont typeface="+mj-lt"/>
              <a:buAutoNum type="arabicPeriod" startAt="2"/>
            </a:pPr>
            <a:r>
              <a:rPr lang="zh-TW" altLang="en-US" b="1" dirty="0" smtClean="0">
                <a:latin typeface="Times New Roman" panose="02020603050405020304" pitchFamily="18" charset="0"/>
                <a:ea typeface="新細明體" panose="02020500000000000000" pitchFamily="18" charset="-120"/>
              </a:rPr>
              <a:t>廠商</a:t>
            </a:r>
            <a:r>
              <a:rPr lang="zh-TW" altLang="en-US" b="1" dirty="0" smtClean="0">
                <a:latin typeface="Times New Roman" panose="02020603050405020304" pitchFamily="18" charset="0"/>
                <a:ea typeface="新細明體" panose="02020500000000000000" pitchFamily="18" charset="-120"/>
              </a:rPr>
              <a:t>完稅證明</a:t>
            </a:r>
            <a:endParaRPr lang="en-US" altLang="zh-TW" b="1" dirty="0" smtClean="0">
              <a:latin typeface="Times New Roman" panose="02020603050405020304" pitchFamily="18" charset="0"/>
              <a:ea typeface="新細明體" panose="02020500000000000000" pitchFamily="18" charset="-120"/>
            </a:endParaRPr>
          </a:p>
          <a:p>
            <a:pPr marL="623887" indent="-514350">
              <a:buFont typeface="+mj-lt"/>
              <a:buAutoNum type="arabicPeriod" startAt="2"/>
            </a:pPr>
            <a:r>
              <a:rPr lang="zh-TW" altLang="en-US" b="1" dirty="0" smtClean="0">
                <a:latin typeface="Times New Roman" panose="02020603050405020304" pitchFamily="18" charset="0"/>
                <a:ea typeface="新細明體" panose="02020500000000000000" pitchFamily="18" charset="-120"/>
              </a:rPr>
              <a:t>服務</a:t>
            </a:r>
            <a:r>
              <a:rPr lang="zh-TW" altLang="en-US" b="1" dirty="0">
                <a:latin typeface="Times New Roman" panose="02020603050405020304" pitchFamily="18" charset="0"/>
                <a:ea typeface="新細明體" panose="02020500000000000000" pitchFamily="18" charset="-120"/>
              </a:rPr>
              <a:t>佐證</a:t>
            </a:r>
            <a:r>
              <a:rPr lang="zh-TW" altLang="en-US" b="1" dirty="0" smtClean="0">
                <a:latin typeface="Times New Roman" panose="02020603050405020304" pitchFamily="18" charset="0"/>
                <a:ea typeface="新細明體" panose="02020500000000000000" pitchFamily="18" charset="-120"/>
              </a:rPr>
              <a:t>資料</a:t>
            </a:r>
            <a:endParaRPr lang="en-US" altLang="zh-TW" b="1" dirty="0" smtClean="0">
              <a:latin typeface="Times New Roman" panose="02020603050405020304" pitchFamily="18" charset="0"/>
              <a:ea typeface="新細明體" panose="02020500000000000000" pitchFamily="18" charset="-120"/>
            </a:endParaRPr>
          </a:p>
          <a:p>
            <a:pPr marL="623887" indent="-514350">
              <a:buFont typeface="+mj-lt"/>
              <a:buAutoNum type="arabicPeriod" startAt="2"/>
            </a:pPr>
            <a:r>
              <a:rPr lang="zh-TW" altLang="en-US" b="1" dirty="0" smtClean="0">
                <a:latin typeface="Times New Roman" panose="02020603050405020304" pitchFamily="18" charset="0"/>
                <a:ea typeface="新細明體" panose="02020500000000000000" pitchFamily="18" charset="-120"/>
              </a:rPr>
              <a:t>申請</a:t>
            </a:r>
            <a:r>
              <a:rPr lang="zh-TW" altLang="en-US" b="1" dirty="0">
                <a:latin typeface="Times New Roman" panose="02020603050405020304" pitchFamily="18" charset="0"/>
                <a:ea typeface="新細明體" panose="02020500000000000000" pitchFamily="18" charset="-120"/>
              </a:rPr>
              <a:t>及自評</a:t>
            </a:r>
            <a:r>
              <a:rPr lang="zh-TW" altLang="en-US" b="1" dirty="0" smtClean="0">
                <a:latin typeface="Times New Roman" panose="02020603050405020304" pitchFamily="18" charset="0"/>
                <a:ea typeface="新細明體" panose="02020500000000000000" pitchFamily="18" charset="-120"/>
              </a:rPr>
              <a:t>表</a:t>
            </a:r>
            <a:endParaRPr lang="en-US" altLang="zh-TW" b="1" dirty="0" smtClean="0">
              <a:latin typeface="Times New Roman" panose="02020603050405020304" pitchFamily="18" charset="0"/>
              <a:ea typeface="新細明體" panose="02020500000000000000" pitchFamily="18" charset="-120"/>
            </a:endParaRPr>
          </a:p>
          <a:p>
            <a:pPr marL="623887" indent="-514350">
              <a:buFont typeface="+mj-lt"/>
              <a:buAutoNum type="arabicPeriod" startAt="2"/>
            </a:pPr>
            <a:r>
              <a:rPr lang="zh-TW" altLang="en-US" b="1" dirty="0" smtClean="0">
                <a:latin typeface="Times New Roman" panose="02020603050405020304" pitchFamily="18" charset="0"/>
                <a:ea typeface="新細明體" panose="02020500000000000000" pitchFamily="18" charset="-120"/>
              </a:rPr>
              <a:t>教師</a:t>
            </a:r>
            <a:r>
              <a:rPr lang="zh-TW" altLang="en-US" b="1" dirty="0">
                <a:latin typeface="Times New Roman" panose="02020603050405020304" pitchFamily="18" charset="0"/>
                <a:ea typeface="新細明體" panose="02020500000000000000" pitchFamily="18" charset="-120"/>
              </a:rPr>
              <a:t>升等著作</a:t>
            </a:r>
            <a:r>
              <a:rPr lang="zh-TW" altLang="en-US" b="1" dirty="0" smtClean="0">
                <a:latin typeface="Times New Roman" panose="02020603050405020304" pitchFamily="18" charset="0"/>
                <a:ea typeface="新細明體" panose="02020500000000000000" pitchFamily="18" charset="-120"/>
              </a:rPr>
              <a:t>點數</a:t>
            </a:r>
            <a:endParaRPr lang="en-US" altLang="zh-TW" b="1" dirty="0" smtClean="0">
              <a:latin typeface="Times New Roman" panose="02020603050405020304" pitchFamily="18" charset="0"/>
              <a:ea typeface="新細明體" panose="02020500000000000000" pitchFamily="18" charset="-120"/>
            </a:endParaRPr>
          </a:p>
          <a:p>
            <a:pPr marL="623887" indent="-514350">
              <a:buFont typeface="+mj-lt"/>
              <a:buAutoNum type="arabicPeriod" startAt="2"/>
            </a:pPr>
            <a:r>
              <a:rPr lang="zh-TW" altLang="en-US" b="1" dirty="0" smtClean="0">
                <a:latin typeface="Times New Roman" panose="02020603050405020304" pitchFamily="18" charset="0"/>
                <a:ea typeface="新細明體" panose="02020500000000000000" pitchFamily="18" charset="-120"/>
              </a:rPr>
              <a:t>所有</a:t>
            </a:r>
            <a:r>
              <a:rPr lang="zh-TW" altLang="en-US" b="1" dirty="0">
                <a:latin typeface="Times New Roman" panose="02020603050405020304" pitchFamily="18" charset="0"/>
                <a:ea typeface="新細明體" panose="02020500000000000000" pitchFamily="18" charset="-120"/>
              </a:rPr>
              <a:t>文件掃瞄成</a:t>
            </a:r>
            <a:r>
              <a:rPr lang="en-US" altLang="zh-TW" b="1" dirty="0">
                <a:latin typeface="Times New Roman" panose="02020603050405020304" pitchFamily="18" charset="0"/>
                <a:ea typeface="新細明體" panose="02020500000000000000" pitchFamily="18" charset="-120"/>
              </a:rPr>
              <a:t>PDF</a:t>
            </a:r>
            <a:r>
              <a:rPr lang="zh-TW" altLang="en-US" b="1" dirty="0">
                <a:latin typeface="Times New Roman" panose="02020603050405020304" pitchFamily="18" charset="0"/>
                <a:ea typeface="新細明體" panose="02020500000000000000" pitchFamily="18" charset="-120"/>
              </a:rPr>
              <a:t>檔</a:t>
            </a:r>
            <a:r>
              <a:rPr lang="zh-TW" altLang="zh-TW" b="1" dirty="0">
                <a:latin typeface="Times New Roman" panose="02020603050405020304" pitchFamily="18" charset="0"/>
                <a:ea typeface="新細明體" panose="02020500000000000000" pitchFamily="18" charset="-120"/>
              </a:rPr>
              <a:t>，</a:t>
            </a:r>
            <a:r>
              <a:rPr lang="zh-TW" altLang="en-US" b="1" dirty="0">
                <a:latin typeface="Times New Roman" panose="02020603050405020304" pitchFamily="18" charset="0"/>
                <a:ea typeface="新細明體" panose="02020500000000000000" pitchFamily="18" charset="-120"/>
              </a:rPr>
              <a:t>並將其</a:t>
            </a:r>
            <a:r>
              <a:rPr lang="zh-TW" altLang="en-US" b="1" dirty="0" smtClean="0">
                <a:latin typeface="Times New Roman" panose="02020603050405020304" pitchFamily="18" charset="0"/>
                <a:ea typeface="新細明體" panose="02020500000000000000" pitchFamily="18" charset="-120"/>
              </a:rPr>
              <a:t>編號</a:t>
            </a:r>
            <a:endParaRPr lang="en-US" altLang="zh-TW" b="1" dirty="0" smtClean="0">
              <a:latin typeface="Times New Roman" panose="02020603050405020304" pitchFamily="18" charset="0"/>
              <a:ea typeface="新細明體" panose="02020500000000000000" pitchFamily="18" charset="-120"/>
            </a:endParaRPr>
          </a:p>
          <a:p>
            <a:pPr marL="623887" indent="-514350">
              <a:buFont typeface="+mj-lt"/>
              <a:buAutoNum type="arabicPeriod" startAt="2"/>
            </a:pPr>
            <a:r>
              <a:rPr lang="zh-TW" altLang="en-US" b="1" dirty="0" smtClean="0">
                <a:latin typeface="Times New Roman" panose="02020603050405020304" pitchFamily="18" charset="0"/>
                <a:ea typeface="新細明體" panose="02020500000000000000" pitchFamily="18" charset="-120"/>
              </a:rPr>
              <a:t>資料</a:t>
            </a:r>
            <a:r>
              <a:rPr lang="zh-TW" altLang="en-US" b="1" dirty="0">
                <a:latin typeface="Times New Roman" panose="02020603050405020304" pitchFamily="18" charset="0"/>
                <a:ea typeface="新細明體" panose="02020500000000000000" pitchFamily="18" charset="-120"/>
              </a:rPr>
              <a:t>文件多印一份</a:t>
            </a:r>
            <a:r>
              <a:rPr lang="zh-TW" altLang="zh-TW" b="1" dirty="0">
                <a:latin typeface="Times New Roman" panose="02020603050405020304" pitchFamily="18" charset="0"/>
                <a:ea typeface="新細明體" panose="02020500000000000000" pitchFamily="18" charset="-120"/>
              </a:rPr>
              <a:t>，</a:t>
            </a:r>
            <a:r>
              <a:rPr lang="zh-TW" altLang="en-US" b="1" dirty="0">
                <a:latin typeface="Times New Roman" panose="02020603050405020304" pitchFamily="18" charset="0"/>
                <a:ea typeface="新細明體" panose="02020500000000000000" pitchFamily="18" charset="-120"/>
              </a:rPr>
              <a:t>但不裝訂</a:t>
            </a:r>
            <a:r>
              <a:rPr lang="zh-TW" altLang="zh-TW" b="1" dirty="0">
                <a:latin typeface="Times New Roman" panose="02020603050405020304" pitchFamily="18" charset="0"/>
                <a:ea typeface="新細明體" panose="02020500000000000000" pitchFamily="18" charset="-120"/>
              </a:rPr>
              <a:t>，</a:t>
            </a:r>
            <a:r>
              <a:rPr lang="zh-TW" altLang="en-US" b="1" dirty="0">
                <a:latin typeface="Times New Roman" panose="02020603050405020304" pitchFamily="18" charset="0"/>
                <a:ea typeface="新細明體" panose="02020500000000000000" pitchFamily="18" charset="-120"/>
              </a:rPr>
              <a:t>以利抽</a:t>
            </a:r>
            <a:r>
              <a:rPr lang="zh-TW" altLang="en-US" b="1" dirty="0" smtClean="0">
                <a:latin typeface="Times New Roman" panose="02020603050405020304" pitchFamily="18" charset="0"/>
                <a:ea typeface="新細明體" panose="02020500000000000000" pitchFamily="18" charset="-120"/>
              </a:rPr>
              <a:t>換</a:t>
            </a:r>
            <a:endParaRPr lang="en-US" altLang="zh-TW" b="1" dirty="0" smtClean="0">
              <a:latin typeface="Times New Roman" panose="02020603050405020304" pitchFamily="18" charset="0"/>
              <a:ea typeface="新細明體" panose="02020500000000000000" pitchFamily="18" charset="-120"/>
            </a:endParaRPr>
          </a:p>
          <a:p>
            <a:pPr marL="623887" indent="-514350">
              <a:buFont typeface="+mj-lt"/>
              <a:buAutoNum type="arabicPeriod" startAt="2"/>
            </a:pPr>
            <a:r>
              <a:rPr lang="zh-TW" altLang="en-US" b="1" dirty="0" smtClean="0">
                <a:latin typeface="Times New Roman" panose="02020603050405020304" pitchFamily="18" charset="0"/>
                <a:ea typeface="新細明體" panose="02020500000000000000" pitchFamily="18" charset="-120"/>
              </a:rPr>
              <a:t>聘請</a:t>
            </a:r>
            <a:r>
              <a:rPr lang="zh-TW" altLang="en-US" b="1" dirty="0">
                <a:latin typeface="Times New Roman" panose="02020603050405020304" pitchFamily="18" charset="0"/>
                <a:ea typeface="新細明體" panose="02020500000000000000" pitchFamily="18" charset="-120"/>
              </a:rPr>
              <a:t>細心之助理</a:t>
            </a:r>
            <a:r>
              <a:rPr lang="zh-TW" altLang="zh-TW" b="1" dirty="0">
                <a:latin typeface="Times New Roman" panose="02020603050405020304" pitchFamily="18" charset="0"/>
                <a:ea typeface="新細明體" panose="02020500000000000000" pitchFamily="18" charset="-120"/>
              </a:rPr>
              <a:t>，</a:t>
            </a:r>
            <a:r>
              <a:rPr lang="zh-TW" altLang="en-US" b="1" dirty="0">
                <a:latin typeface="Times New Roman" panose="02020603050405020304" pitchFamily="18" charset="0"/>
                <a:ea typeface="新細明體" panose="02020500000000000000" pitchFamily="18" charset="-120"/>
              </a:rPr>
              <a:t>幫忙整理</a:t>
            </a:r>
            <a:endParaRPr lang="en-US" altLang="zh-TW" b="1" dirty="0">
              <a:latin typeface="Times New Roman" panose="02020603050405020304" pitchFamily="18" charset="0"/>
              <a:ea typeface="新細明體" panose="02020500000000000000" pitchFamily="18" charset="-120"/>
            </a:endParaRPr>
          </a:p>
          <a:p>
            <a:pPr marL="623887" indent="-514350">
              <a:buFont typeface="+mj-lt"/>
              <a:buAutoNum type="arabicPeriod" startAt="2"/>
            </a:pPr>
            <a:endParaRPr lang="en-US" altLang="zh-TW" sz="2600" b="1" dirty="0" smtClean="0"/>
          </a:p>
          <a:p>
            <a:endParaRPr lang="en-US" altLang="zh-TW" sz="2600" b="1" dirty="0" smtClean="0"/>
          </a:p>
          <a:p>
            <a:endParaRPr lang="zh-TW" altLang="en-US" sz="2600" b="1" dirty="0"/>
          </a:p>
        </p:txBody>
      </p:sp>
      <p:sp>
        <p:nvSpPr>
          <p:cNvPr id="4" name="投影片編號版面配置區 3"/>
          <p:cNvSpPr>
            <a:spLocks noGrp="1"/>
          </p:cNvSpPr>
          <p:nvPr>
            <p:ph type="sldNum" sz="quarter" idx="12"/>
          </p:nvPr>
        </p:nvSpPr>
        <p:spPr/>
        <p:txBody>
          <a:bodyPr/>
          <a:lstStyle/>
          <a:p>
            <a:pPr>
              <a:defRPr/>
            </a:pPr>
            <a:fld id="{349B6D30-2542-49AA-9C4D-E59A7C3159BD}" type="slidenum">
              <a:rPr lang="zh-TW" altLang="en-US" smtClean="0"/>
              <a:pPr>
                <a:defRPr/>
              </a:pPr>
              <a:t>51</a:t>
            </a:fld>
            <a:endParaRPr lang="en-US" altLang="zh-TW"/>
          </a:p>
        </p:txBody>
      </p:sp>
    </p:spTree>
    <p:extLst>
      <p:ext uri="{BB962C8B-B14F-4D97-AF65-F5344CB8AC3E}">
        <p14:creationId xmlns:p14="http://schemas.microsoft.com/office/powerpoint/2010/main" val="40314095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143000"/>
            <a:ext cx="8229600" cy="2358008"/>
          </a:xfrm>
        </p:spPr>
        <p:txBody>
          <a:bodyPr/>
          <a:lstStyle/>
          <a:p>
            <a:r>
              <a:rPr lang="zh-TW" altLang="en-US" dirty="0"/>
              <a:t/>
            </a:r>
            <a:br>
              <a:rPr lang="zh-TW" altLang="en-US" dirty="0"/>
            </a:br>
            <a:endParaRPr lang="zh-TW" altLang="en-US" dirty="0"/>
          </a:p>
        </p:txBody>
      </p:sp>
      <p:sp>
        <p:nvSpPr>
          <p:cNvPr id="3" name="內容版面配置區 2"/>
          <p:cNvSpPr>
            <a:spLocks noGrp="1"/>
          </p:cNvSpPr>
          <p:nvPr>
            <p:ph idx="1"/>
          </p:nvPr>
        </p:nvSpPr>
        <p:spPr>
          <a:xfrm>
            <a:off x="457200" y="1340768"/>
            <a:ext cx="8229600" cy="5233070"/>
          </a:xfrm>
        </p:spPr>
        <p:txBody>
          <a:bodyPr/>
          <a:lstStyle/>
          <a:p>
            <a:pPr marL="109537" indent="0" algn="ctr">
              <a:buNone/>
            </a:pPr>
            <a:endParaRPr lang="en-US" altLang="zh-TW" sz="4000" b="1" dirty="0" smtClean="0"/>
          </a:p>
          <a:p>
            <a:pPr marL="109537" indent="0" algn="ctr">
              <a:buNone/>
            </a:pPr>
            <a:endParaRPr lang="en-US" altLang="zh-TW" sz="4000" b="1" dirty="0"/>
          </a:p>
          <a:p>
            <a:pPr marL="109537" indent="0" algn="ctr">
              <a:buNone/>
            </a:pPr>
            <a:endParaRPr lang="en-US" altLang="zh-TW" sz="4000" b="1" dirty="0" smtClean="0"/>
          </a:p>
          <a:p>
            <a:pPr marL="109537" indent="0" algn="ctr">
              <a:buNone/>
            </a:pPr>
            <a:r>
              <a:rPr lang="zh-TW" altLang="zh-TW" sz="4000" b="1" dirty="0" smtClean="0"/>
              <a:t>以上</a:t>
            </a:r>
            <a:r>
              <a:rPr lang="zh-TW" altLang="zh-TW" sz="4000" b="1" dirty="0"/>
              <a:t>所述之各項，尚請諸位賢達撥冗不吝指正，</a:t>
            </a:r>
            <a:r>
              <a:rPr lang="zh-TW" altLang="zh-TW" sz="4000" b="1" dirty="0" smtClean="0"/>
              <a:t>謝謝</a:t>
            </a:r>
            <a:r>
              <a:rPr lang="zh-TW" altLang="zh-TW" sz="4000" b="1" dirty="0">
                <a:solidFill>
                  <a:srgbClr val="000000"/>
                </a:solidFill>
              </a:rPr>
              <a:t>。</a:t>
            </a:r>
            <a:endParaRPr lang="zh-TW" altLang="en-US" sz="4000" b="1" dirty="0">
              <a:solidFill>
                <a:srgbClr val="000000"/>
              </a:solidFill>
            </a:endParaRPr>
          </a:p>
        </p:txBody>
      </p:sp>
      <p:sp>
        <p:nvSpPr>
          <p:cNvPr id="4" name="投影片編號版面配置區 3"/>
          <p:cNvSpPr>
            <a:spLocks noGrp="1"/>
          </p:cNvSpPr>
          <p:nvPr>
            <p:ph type="sldNum" sz="quarter" idx="12"/>
          </p:nvPr>
        </p:nvSpPr>
        <p:spPr/>
        <p:txBody>
          <a:bodyPr/>
          <a:lstStyle/>
          <a:p>
            <a:pPr>
              <a:defRPr/>
            </a:pPr>
            <a:fld id="{349B6D30-2542-49AA-9C4D-E59A7C3159BD}" type="slidenum">
              <a:rPr lang="zh-TW" altLang="en-US" smtClean="0"/>
              <a:pPr>
                <a:defRPr/>
              </a:pPr>
              <a:t>52</a:t>
            </a:fld>
            <a:endParaRPr lang="en-US" altLang="zh-TW"/>
          </a:p>
        </p:txBody>
      </p:sp>
    </p:spTree>
    <p:extLst>
      <p:ext uri="{BB962C8B-B14F-4D97-AF65-F5344CB8AC3E}">
        <p14:creationId xmlns:p14="http://schemas.microsoft.com/office/powerpoint/2010/main" val="11045466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b="1" dirty="0">
                <a:solidFill>
                  <a:schemeClr val="tx1"/>
                </a:solidFill>
                <a:latin typeface="+mn-ea"/>
                <a:ea typeface="+mn-ea"/>
              </a:rPr>
              <a:t>非學位送審</a:t>
            </a:r>
          </a:p>
        </p:txBody>
      </p:sp>
      <p:sp>
        <p:nvSpPr>
          <p:cNvPr id="3" name="內容版面配置區 2"/>
          <p:cNvSpPr>
            <a:spLocks noGrp="1"/>
          </p:cNvSpPr>
          <p:nvPr>
            <p:ph idx="1"/>
          </p:nvPr>
        </p:nvSpPr>
        <p:spPr/>
        <p:txBody>
          <a:bodyPr/>
          <a:lstStyle/>
          <a:p>
            <a:pPr marL="623887" indent="-514350">
              <a:buFont typeface="+mj-lt"/>
              <a:buAutoNum type="arabicPeriod"/>
            </a:pPr>
            <a:r>
              <a:rPr lang="zh-TW" altLang="en-US" b="1" dirty="0" smtClean="0">
                <a:latin typeface="Times New Roman" panose="02020603050405020304" pitchFamily="18" charset="0"/>
                <a:ea typeface="新細明體" panose="02020500000000000000" pitchFamily="18" charset="-120"/>
              </a:rPr>
              <a:t>專門</a:t>
            </a:r>
            <a:r>
              <a:rPr lang="zh-TW" altLang="en-US" b="1" dirty="0">
                <a:latin typeface="Times New Roman" panose="02020603050405020304" pitchFamily="18" charset="0"/>
                <a:ea typeface="新細明體" panose="02020500000000000000" pitchFamily="18" charset="-120"/>
              </a:rPr>
              <a:t>著作</a:t>
            </a:r>
          </a:p>
          <a:p>
            <a:pPr marL="623887" indent="-514350">
              <a:buFont typeface="+mj-lt"/>
              <a:buAutoNum type="arabicPeriod"/>
            </a:pPr>
            <a:r>
              <a:rPr lang="zh-TW" altLang="en-US" b="1" dirty="0" smtClean="0">
                <a:latin typeface="Times New Roman" panose="02020603050405020304" pitchFamily="18" charset="0"/>
                <a:ea typeface="新細明體" panose="02020500000000000000" pitchFamily="18" charset="-120"/>
              </a:rPr>
              <a:t>技術</a:t>
            </a:r>
            <a:r>
              <a:rPr lang="zh-TW" altLang="en-US" b="1" dirty="0">
                <a:latin typeface="Times New Roman" panose="02020603050405020304" pitchFamily="18" charset="0"/>
                <a:ea typeface="新細明體" panose="02020500000000000000" pitchFamily="18" charset="-120"/>
              </a:rPr>
              <a:t>報告</a:t>
            </a:r>
          </a:p>
          <a:p>
            <a:pPr marL="623887" indent="-514350" algn="just">
              <a:buFont typeface="+mj-lt"/>
              <a:buAutoNum type="arabicPeriod"/>
            </a:pPr>
            <a:r>
              <a:rPr lang="zh-TW" altLang="en-US" b="1" dirty="0" smtClean="0">
                <a:latin typeface="Times New Roman" panose="02020603050405020304" pitchFamily="18" charset="0"/>
                <a:ea typeface="新細明體" panose="02020500000000000000" pitchFamily="18" charset="-120"/>
              </a:rPr>
              <a:t>藝術</a:t>
            </a:r>
            <a:r>
              <a:rPr lang="zh-TW" altLang="en-US" b="1" dirty="0">
                <a:latin typeface="Times New Roman" panose="02020603050405020304" pitchFamily="18" charset="0"/>
                <a:ea typeface="新細明體" panose="02020500000000000000" pitchFamily="18" charset="-120"/>
              </a:rPr>
              <a:t>類作品（分為美術、音樂</a:t>
            </a:r>
            <a:r>
              <a:rPr lang="zh-TW" altLang="en-US" b="1" dirty="0" smtClean="0">
                <a:latin typeface="Times New Roman" panose="02020603050405020304" pitchFamily="18" charset="0"/>
                <a:ea typeface="新細明體" panose="02020500000000000000" pitchFamily="18" charset="-120"/>
              </a:rPr>
              <a:t>、舞蹈</a:t>
            </a:r>
            <a:r>
              <a:rPr lang="zh-TW" altLang="en-US" b="1" dirty="0">
                <a:latin typeface="Times New Roman" panose="02020603050405020304" pitchFamily="18" charset="0"/>
                <a:ea typeface="新細明體" panose="02020500000000000000" pitchFamily="18" charset="-120"/>
              </a:rPr>
              <a:t>、戲劇、電影、設計、民俗</a:t>
            </a:r>
            <a:r>
              <a:rPr lang="zh-TW" altLang="en-US" b="1" dirty="0" smtClean="0">
                <a:latin typeface="Times New Roman" panose="02020603050405020304" pitchFamily="18" charset="0"/>
                <a:ea typeface="新細明體" panose="02020500000000000000" pitchFamily="18" charset="-120"/>
              </a:rPr>
              <a:t>藝術</a:t>
            </a:r>
            <a:r>
              <a:rPr lang="zh-TW" altLang="en-US" b="1" dirty="0">
                <a:latin typeface="Times New Roman" panose="02020603050405020304" pitchFamily="18" charset="0"/>
                <a:ea typeface="新細明體" panose="02020500000000000000" pitchFamily="18" charset="-120"/>
              </a:rPr>
              <a:t>七類）</a:t>
            </a:r>
          </a:p>
          <a:p>
            <a:pPr marL="623887" indent="-514350">
              <a:buFont typeface="+mj-lt"/>
              <a:buAutoNum type="arabicPeriod"/>
            </a:pPr>
            <a:r>
              <a:rPr lang="zh-TW" altLang="en-US" b="1" dirty="0" smtClean="0">
                <a:latin typeface="Times New Roman" panose="02020603050405020304" pitchFamily="18" charset="0"/>
                <a:ea typeface="新細明體" panose="02020500000000000000" pitchFamily="18" charset="-120"/>
              </a:rPr>
              <a:t>體育</a:t>
            </a:r>
            <a:r>
              <a:rPr lang="zh-TW" altLang="en-US" b="1" dirty="0">
                <a:latin typeface="Times New Roman" panose="02020603050405020304" pitchFamily="18" charset="0"/>
                <a:ea typeface="新細明體" panose="02020500000000000000" pitchFamily="18" charset="-120"/>
              </a:rPr>
              <a:t>成就</a:t>
            </a:r>
          </a:p>
        </p:txBody>
      </p:sp>
      <p:sp>
        <p:nvSpPr>
          <p:cNvPr id="4" name="投影片編號版面配置區 3"/>
          <p:cNvSpPr>
            <a:spLocks noGrp="1"/>
          </p:cNvSpPr>
          <p:nvPr>
            <p:ph type="sldNum" sz="quarter" idx="12"/>
          </p:nvPr>
        </p:nvSpPr>
        <p:spPr/>
        <p:txBody>
          <a:bodyPr/>
          <a:lstStyle/>
          <a:p>
            <a:pPr>
              <a:defRPr/>
            </a:pPr>
            <a:fld id="{349B6D30-2542-49AA-9C4D-E59A7C3159BD}" type="slidenum">
              <a:rPr lang="zh-TW" altLang="en-US" smtClean="0"/>
              <a:pPr>
                <a:defRPr/>
              </a:pPr>
              <a:t>6</a:t>
            </a:fld>
            <a:endParaRPr lang="en-US" altLang="zh-TW"/>
          </a:p>
        </p:txBody>
      </p:sp>
    </p:spTree>
    <p:extLst>
      <p:ext uri="{BB962C8B-B14F-4D97-AF65-F5344CB8AC3E}">
        <p14:creationId xmlns:p14="http://schemas.microsoft.com/office/powerpoint/2010/main" val="1181198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b="1" dirty="0">
                <a:solidFill>
                  <a:schemeClr val="tx1"/>
                </a:solidFill>
                <a:latin typeface="+mn-ea"/>
                <a:ea typeface="+mn-ea"/>
              </a:rPr>
              <a:t>非學位送審</a:t>
            </a:r>
            <a:r>
              <a:rPr lang="en-US" altLang="zh-TW" b="1" dirty="0">
                <a:solidFill>
                  <a:schemeClr val="tx1"/>
                </a:solidFill>
                <a:latin typeface="+mn-ea"/>
                <a:ea typeface="+mn-ea"/>
              </a:rPr>
              <a:t>(</a:t>
            </a:r>
            <a:r>
              <a:rPr lang="zh-TW" altLang="en-US" b="1" dirty="0">
                <a:solidFill>
                  <a:schemeClr val="tx1"/>
                </a:solidFill>
                <a:latin typeface="+mn-ea"/>
                <a:ea typeface="+mn-ea"/>
              </a:rPr>
              <a:t>續</a:t>
            </a:r>
            <a:r>
              <a:rPr lang="en-US" altLang="zh-TW" b="1" dirty="0">
                <a:solidFill>
                  <a:schemeClr val="tx1"/>
                </a:solidFill>
                <a:latin typeface="+mn-ea"/>
                <a:ea typeface="+mn-ea"/>
              </a:rPr>
              <a:t>)</a:t>
            </a:r>
            <a:endParaRPr lang="zh-TW" altLang="en-US" b="1" dirty="0">
              <a:solidFill>
                <a:schemeClr val="tx1"/>
              </a:solidFill>
              <a:latin typeface="+mn-ea"/>
              <a:ea typeface="+mn-ea"/>
            </a:endParaRPr>
          </a:p>
        </p:txBody>
      </p:sp>
      <p:sp>
        <p:nvSpPr>
          <p:cNvPr id="3" name="內容版面配置區 2"/>
          <p:cNvSpPr>
            <a:spLocks noGrp="1"/>
          </p:cNvSpPr>
          <p:nvPr>
            <p:ph idx="1"/>
          </p:nvPr>
        </p:nvSpPr>
        <p:spPr/>
        <p:txBody>
          <a:bodyPr/>
          <a:lstStyle/>
          <a:p>
            <a:pPr marL="623887" indent="-514350">
              <a:buFont typeface="+mj-lt"/>
              <a:buAutoNum type="arabicPeriod"/>
            </a:pPr>
            <a:r>
              <a:rPr lang="zh-TW" altLang="en-US" b="1" dirty="0" smtClean="0">
                <a:latin typeface="Times New Roman" panose="02020603050405020304" pitchFamily="18" charset="0"/>
                <a:ea typeface="新細明體" panose="02020500000000000000" pitchFamily="18" charset="-120"/>
              </a:rPr>
              <a:t>送</a:t>
            </a:r>
            <a:r>
              <a:rPr lang="zh-TW" altLang="en-US" b="1" dirty="0">
                <a:latin typeface="Times New Roman" panose="02020603050405020304" pitchFamily="18" charset="0"/>
                <a:ea typeface="新細明體" panose="02020500000000000000" pitchFamily="18" charset="-120"/>
              </a:rPr>
              <a:t>審人數：</a:t>
            </a:r>
          </a:p>
          <a:p>
            <a:pPr marL="109537" indent="0" algn="just">
              <a:buNone/>
            </a:pPr>
            <a:r>
              <a:rPr lang="zh-TW" altLang="en-US" b="1" dirty="0">
                <a:latin typeface="Times New Roman" panose="02020603050405020304" pitchFamily="18" charset="0"/>
                <a:ea typeface="新細明體" panose="02020500000000000000" pitchFamily="18" charset="-120"/>
              </a:rPr>
              <a:t>專門著作、體育成就證明及技術報告</a:t>
            </a:r>
            <a:r>
              <a:rPr lang="zh-TW" altLang="en-US" b="1" dirty="0" smtClean="0">
                <a:latin typeface="Times New Roman" panose="02020603050405020304" pitchFamily="18" charset="0"/>
                <a:ea typeface="新細明體" panose="02020500000000000000" pitchFamily="18" charset="-120"/>
              </a:rPr>
              <a:t>，教育部</a:t>
            </a:r>
            <a:r>
              <a:rPr lang="zh-TW" altLang="en-US" b="1" dirty="0">
                <a:latin typeface="Times New Roman" panose="02020603050405020304" pitchFamily="18" charset="0"/>
                <a:ea typeface="新細明體" panose="02020500000000000000" pitchFamily="18" charset="-120"/>
              </a:rPr>
              <a:t>一次送</a:t>
            </a:r>
            <a:r>
              <a:rPr lang="en-US" altLang="zh-TW" b="1" dirty="0">
                <a:latin typeface="Times New Roman" panose="02020603050405020304" pitchFamily="18" charset="0"/>
                <a:ea typeface="新細明體" panose="02020500000000000000" pitchFamily="18" charset="-120"/>
              </a:rPr>
              <a:t>3</a:t>
            </a:r>
            <a:r>
              <a:rPr lang="zh-TW" altLang="en-US" b="1" dirty="0">
                <a:latin typeface="Times New Roman" panose="02020603050405020304" pitchFamily="18" charset="0"/>
                <a:ea typeface="新細明體" panose="02020500000000000000" pitchFamily="18" charset="-120"/>
              </a:rPr>
              <a:t>位學者專家審查，</a:t>
            </a:r>
            <a:r>
              <a:rPr lang="en-US" altLang="zh-TW" b="1" dirty="0">
                <a:latin typeface="Times New Roman" panose="02020603050405020304" pitchFamily="18" charset="0"/>
                <a:ea typeface="新細明體" panose="02020500000000000000" pitchFamily="18" charset="-120"/>
              </a:rPr>
              <a:t>2</a:t>
            </a:r>
            <a:r>
              <a:rPr lang="zh-TW" altLang="en-US" b="1" dirty="0">
                <a:latin typeface="Times New Roman" panose="02020603050405020304" pitchFamily="18" charset="0"/>
                <a:ea typeface="新細明體" panose="02020500000000000000" pitchFamily="18" charset="-120"/>
              </a:rPr>
              <a:t>個給予及格為通過；藝術作品一次送</a:t>
            </a:r>
            <a:r>
              <a:rPr lang="en-US" altLang="zh-TW" b="1" dirty="0">
                <a:latin typeface="Times New Roman" panose="02020603050405020304" pitchFamily="18" charset="0"/>
                <a:ea typeface="新細明體" panose="02020500000000000000" pitchFamily="18" charset="-120"/>
              </a:rPr>
              <a:t>4</a:t>
            </a:r>
            <a:r>
              <a:rPr lang="zh-TW" altLang="en-US" b="1" dirty="0">
                <a:latin typeface="Times New Roman" panose="02020603050405020304" pitchFamily="18" charset="0"/>
                <a:ea typeface="新細明體" panose="02020500000000000000" pitchFamily="18" charset="-120"/>
              </a:rPr>
              <a:t>位，</a:t>
            </a:r>
            <a:r>
              <a:rPr lang="en-US" altLang="zh-TW" b="1" dirty="0">
                <a:latin typeface="Times New Roman" panose="02020603050405020304" pitchFamily="18" charset="0"/>
                <a:ea typeface="新細明體" panose="02020500000000000000" pitchFamily="18" charset="-120"/>
              </a:rPr>
              <a:t>3</a:t>
            </a:r>
            <a:r>
              <a:rPr lang="zh-TW" altLang="en-US" b="1" dirty="0">
                <a:latin typeface="Times New Roman" panose="02020603050405020304" pitchFamily="18" charset="0"/>
                <a:ea typeface="新細明體" panose="02020500000000000000" pitchFamily="18" charset="-120"/>
              </a:rPr>
              <a:t>個給予及格為通過。</a:t>
            </a:r>
          </a:p>
          <a:p>
            <a:pPr marL="623887" indent="-514350">
              <a:buFont typeface="+mj-lt"/>
              <a:buAutoNum type="arabicPeriod" startAt="2"/>
            </a:pPr>
            <a:r>
              <a:rPr lang="zh-TW" altLang="en-US" b="1" dirty="0" smtClean="0">
                <a:latin typeface="Times New Roman" panose="02020603050405020304" pitchFamily="18" charset="0"/>
                <a:ea typeface="新細明體" panose="02020500000000000000" pitchFamily="18" charset="-120"/>
              </a:rPr>
              <a:t>及格</a:t>
            </a:r>
            <a:r>
              <a:rPr lang="zh-TW" altLang="en-US" b="1" dirty="0">
                <a:latin typeface="Times New Roman" panose="02020603050405020304" pitchFamily="18" charset="0"/>
                <a:ea typeface="新細明體" panose="02020500000000000000" pitchFamily="18" charset="-120"/>
              </a:rPr>
              <a:t>分數：</a:t>
            </a:r>
          </a:p>
          <a:p>
            <a:pPr marL="109537" indent="0" algn="just">
              <a:buNone/>
            </a:pPr>
            <a:r>
              <a:rPr lang="zh-TW" altLang="en-US" b="1" dirty="0">
                <a:latin typeface="Times New Roman" panose="02020603050405020304" pitchFamily="18" charset="0"/>
                <a:ea typeface="新細明體" panose="02020500000000000000" pitchFamily="18" charset="-120"/>
              </a:rPr>
              <a:t>以</a:t>
            </a:r>
            <a:r>
              <a:rPr lang="en-US" altLang="zh-TW" b="1" dirty="0">
                <a:latin typeface="Times New Roman" panose="02020603050405020304" pitchFamily="18" charset="0"/>
                <a:ea typeface="新細明體" panose="02020500000000000000" pitchFamily="18" charset="-120"/>
              </a:rPr>
              <a:t>70</a:t>
            </a:r>
            <a:r>
              <a:rPr lang="zh-TW" altLang="en-US" b="1" dirty="0">
                <a:latin typeface="Times New Roman" panose="02020603050405020304" pitchFamily="18" charset="0"/>
                <a:ea typeface="新細明體" panose="02020500000000000000" pitchFamily="18" charset="-120"/>
              </a:rPr>
              <a:t>分為及格，任教學校採記教學、服務與輔導成績者（總分</a:t>
            </a:r>
            <a:r>
              <a:rPr lang="en-US" altLang="zh-TW" b="1" dirty="0">
                <a:latin typeface="Times New Roman" panose="02020603050405020304" pitchFamily="18" charset="0"/>
                <a:ea typeface="新細明體" panose="02020500000000000000" pitchFamily="18" charset="-120"/>
              </a:rPr>
              <a:t>100</a:t>
            </a:r>
            <a:r>
              <a:rPr lang="zh-TW" altLang="en-US" b="1" dirty="0">
                <a:latin typeface="Times New Roman" panose="02020603050405020304" pitchFamily="18" charset="0"/>
                <a:ea typeface="新細明體" panose="02020500000000000000" pitchFamily="18" charset="-120"/>
              </a:rPr>
              <a:t>分，教學、服務與輔導成績佔</a:t>
            </a:r>
            <a:r>
              <a:rPr lang="en-US" altLang="zh-TW" b="1" dirty="0">
                <a:latin typeface="Times New Roman" panose="02020603050405020304" pitchFamily="18" charset="0"/>
                <a:ea typeface="新細明體" panose="02020500000000000000" pitchFamily="18" charset="-120"/>
              </a:rPr>
              <a:t>20-30﹪</a:t>
            </a:r>
            <a:r>
              <a:rPr lang="zh-TW" altLang="en-US" b="1" dirty="0">
                <a:latin typeface="Times New Roman" panose="02020603050405020304" pitchFamily="18" charset="0"/>
                <a:ea typeface="新細明體" panose="02020500000000000000" pitchFamily="18" charset="-120"/>
              </a:rPr>
              <a:t>凡為內），換算及格分低於</a:t>
            </a:r>
            <a:r>
              <a:rPr lang="en-US" altLang="zh-TW" b="1" dirty="0">
                <a:latin typeface="Times New Roman" panose="02020603050405020304" pitchFamily="18" charset="0"/>
                <a:ea typeface="新細明體" panose="02020500000000000000" pitchFamily="18" charset="-120"/>
              </a:rPr>
              <a:t>65</a:t>
            </a:r>
            <a:r>
              <a:rPr lang="zh-TW" altLang="en-US" b="1" dirty="0">
                <a:latin typeface="Times New Roman" panose="02020603050405020304" pitchFamily="18" charset="0"/>
                <a:ea typeface="新細明體" panose="02020500000000000000" pitchFamily="18" charset="-120"/>
              </a:rPr>
              <a:t>分者，以</a:t>
            </a:r>
            <a:r>
              <a:rPr lang="en-US" altLang="zh-TW" b="1" dirty="0">
                <a:latin typeface="Times New Roman" panose="02020603050405020304" pitchFamily="18" charset="0"/>
                <a:ea typeface="新細明體" panose="02020500000000000000" pitchFamily="18" charset="-120"/>
              </a:rPr>
              <a:t>65</a:t>
            </a:r>
            <a:r>
              <a:rPr lang="zh-TW" altLang="en-US" b="1" dirty="0">
                <a:latin typeface="Times New Roman" panose="02020603050405020304" pitchFamily="18" charset="0"/>
                <a:ea typeface="新細明體" panose="02020500000000000000" pitchFamily="18" charset="-120"/>
              </a:rPr>
              <a:t>分為及格分數。</a:t>
            </a:r>
          </a:p>
        </p:txBody>
      </p:sp>
      <p:sp>
        <p:nvSpPr>
          <p:cNvPr id="4" name="投影片編號版面配置區 3"/>
          <p:cNvSpPr>
            <a:spLocks noGrp="1"/>
          </p:cNvSpPr>
          <p:nvPr>
            <p:ph type="sldNum" sz="quarter" idx="12"/>
          </p:nvPr>
        </p:nvSpPr>
        <p:spPr/>
        <p:txBody>
          <a:bodyPr/>
          <a:lstStyle/>
          <a:p>
            <a:pPr>
              <a:defRPr/>
            </a:pPr>
            <a:fld id="{349B6D30-2542-49AA-9C4D-E59A7C3159BD}" type="slidenum">
              <a:rPr lang="zh-TW" altLang="en-US" smtClean="0"/>
              <a:pPr>
                <a:defRPr/>
              </a:pPr>
              <a:t>7</a:t>
            </a:fld>
            <a:endParaRPr lang="en-US" altLang="zh-TW"/>
          </a:p>
        </p:txBody>
      </p:sp>
    </p:spTree>
    <p:extLst>
      <p:ext uri="{BB962C8B-B14F-4D97-AF65-F5344CB8AC3E}">
        <p14:creationId xmlns:p14="http://schemas.microsoft.com/office/powerpoint/2010/main" val="34741084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1"/>
          <p:cNvSpPr>
            <a:spLocks noGrp="1"/>
          </p:cNvSpPr>
          <p:nvPr>
            <p:ph type="title"/>
          </p:nvPr>
        </p:nvSpPr>
        <p:spPr>
          <a:xfrm>
            <a:off x="395536" y="836712"/>
            <a:ext cx="8229600" cy="1066800"/>
          </a:xfrm>
        </p:spPr>
        <p:txBody>
          <a:bodyPr/>
          <a:lstStyle/>
          <a:p>
            <a:pPr algn="ctr" eaLnBrk="1" hangingPunct="1"/>
            <a:r>
              <a:rPr lang="zh-TW" altLang="en-US" sz="3200" b="1" dirty="0" smtClean="0">
                <a:solidFill>
                  <a:schemeClr val="tx1"/>
                </a:solidFill>
                <a:latin typeface="新細明體" pitchFamily="18" charset="-120"/>
                <a:ea typeface="新細明體" pitchFamily="18" charset="-120"/>
              </a:rPr>
              <a:t>技術報告送審範圍</a:t>
            </a:r>
          </a:p>
        </p:txBody>
      </p:sp>
      <p:sp>
        <p:nvSpPr>
          <p:cNvPr id="3" name="內容版面配置區 2"/>
          <p:cNvSpPr>
            <a:spLocks noGrp="1"/>
          </p:cNvSpPr>
          <p:nvPr>
            <p:ph idx="1"/>
          </p:nvPr>
        </p:nvSpPr>
        <p:spPr>
          <a:xfrm>
            <a:off x="457200" y="1988840"/>
            <a:ext cx="8229600" cy="4584998"/>
          </a:xfrm>
        </p:spPr>
        <p:txBody>
          <a:bodyPr>
            <a:normAutofit fontScale="92500" lnSpcReduction="20000"/>
          </a:bodyPr>
          <a:lstStyle/>
          <a:p>
            <a:pPr marL="109728" lvl="1" indent="0" algn="just" eaLnBrk="1" fontAlgn="auto" hangingPunct="1">
              <a:spcAft>
                <a:spcPts val="0"/>
              </a:spcAft>
              <a:buClrTx/>
              <a:buNone/>
              <a:defRPr/>
            </a:pPr>
            <a:r>
              <a:rPr lang="zh-TW" altLang="en-US" sz="3000" b="1" dirty="0">
                <a:solidFill>
                  <a:schemeClr val="tx1"/>
                </a:solidFill>
                <a:latin typeface="Times New Roman" panose="02020603050405020304" pitchFamily="18" charset="0"/>
                <a:ea typeface="新細明體" panose="02020500000000000000" pitchFamily="18" charset="-120"/>
              </a:rPr>
              <a:t>依本要點送審之研發成果，應有助於專業技術之提升或產業經營管理績效之改善，其範圍如下</a:t>
            </a:r>
            <a:r>
              <a:rPr lang="zh-TW" altLang="en-US" sz="3000" b="1" dirty="0" smtClean="0">
                <a:solidFill>
                  <a:schemeClr val="tx1"/>
                </a:solidFill>
                <a:latin typeface="Times New Roman" panose="02020603050405020304" pitchFamily="18" charset="0"/>
                <a:ea typeface="新細明體" panose="02020500000000000000" pitchFamily="18" charset="-120"/>
              </a:rPr>
              <a:t>：</a:t>
            </a:r>
            <a:endParaRPr lang="en-US" altLang="zh-TW" sz="3000" b="1" dirty="0" smtClean="0">
              <a:solidFill>
                <a:schemeClr val="tx1"/>
              </a:solidFill>
              <a:latin typeface="Times New Roman" panose="02020603050405020304" pitchFamily="18" charset="0"/>
              <a:ea typeface="新細明體" panose="02020500000000000000" pitchFamily="18" charset="-120"/>
            </a:endParaRPr>
          </a:p>
          <a:p>
            <a:pPr marL="109728" lvl="1" indent="0" algn="just" eaLnBrk="1" fontAlgn="auto" hangingPunct="1">
              <a:spcAft>
                <a:spcPts val="0"/>
              </a:spcAft>
              <a:buClrTx/>
              <a:buNone/>
              <a:defRPr/>
            </a:pPr>
            <a:endParaRPr lang="en-US" altLang="zh-TW" sz="3000" b="1" dirty="0" smtClean="0">
              <a:solidFill>
                <a:schemeClr val="tx1"/>
              </a:solidFill>
              <a:latin typeface="Times New Roman" panose="02020603050405020304" pitchFamily="18" charset="0"/>
              <a:ea typeface="新細明體" panose="02020500000000000000" pitchFamily="18" charset="-120"/>
            </a:endParaRPr>
          </a:p>
          <a:p>
            <a:pPr marL="624078" lvl="1" indent="-514350" algn="just" eaLnBrk="1" fontAlgn="auto" hangingPunct="1">
              <a:spcAft>
                <a:spcPts val="0"/>
              </a:spcAft>
              <a:buClr>
                <a:srgbClr val="7030A0"/>
              </a:buClr>
              <a:buFont typeface="+mj-lt"/>
              <a:buAutoNum type="arabicPeriod"/>
              <a:defRPr/>
            </a:pPr>
            <a:r>
              <a:rPr lang="zh-TW" altLang="en-US" sz="3000" b="1" dirty="0" smtClean="0">
                <a:solidFill>
                  <a:schemeClr val="tx1"/>
                </a:solidFill>
                <a:latin typeface="Times New Roman" panose="02020603050405020304" pitchFamily="18" charset="0"/>
                <a:ea typeface="新細明體" panose="02020500000000000000" pitchFamily="18" charset="-120"/>
              </a:rPr>
              <a:t>有關</a:t>
            </a:r>
            <a:r>
              <a:rPr lang="zh-TW" altLang="en-US" sz="3000" b="1" dirty="0">
                <a:solidFill>
                  <a:schemeClr val="tx1"/>
                </a:solidFill>
                <a:latin typeface="Times New Roman" panose="02020603050405020304" pitchFamily="18" charset="0"/>
                <a:ea typeface="新細明體" panose="02020500000000000000" pitchFamily="18" charset="-120"/>
              </a:rPr>
              <a:t>專利或創作之成果</a:t>
            </a:r>
            <a:r>
              <a:rPr lang="zh-TW" altLang="en-US" sz="3000" b="1" dirty="0" smtClean="0">
                <a:solidFill>
                  <a:schemeClr val="tx1"/>
                </a:solidFill>
                <a:latin typeface="Times New Roman" panose="02020603050405020304" pitchFamily="18" charset="0"/>
                <a:ea typeface="新細明體" panose="02020500000000000000" pitchFamily="18" charset="-120"/>
              </a:rPr>
              <a:t>。</a:t>
            </a:r>
            <a:endParaRPr lang="en-US" altLang="zh-TW" sz="3000" b="1" dirty="0" smtClean="0">
              <a:solidFill>
                <a:schemeClr val="tx1"/>
              </a:solidFill>
              <a:latin typeface="Times New Roman" panose="02020603050405020304" pitchFamily="18" charset="0"/>
              <a:ea typeface="新細明體" panose="02020500000000000000" pitchFamily="18" charset="-120"/>
            </a:endParaRPr>
          </a:p>
          <a:p>
            <a:pPr marL="624078" lvl="1" indent="-514350" algn="just" eaLnBrk="1" fontAlgn="auto" hangingPunct="1">
              <a:spcAft>
                <a:spcPts val="0"/>
              </a:spcAft>
              <a:buClr>
                <a:srgbClr val="7030A0"/>
              </a:buClr>
              <a:buFont typeface="+mj-lt"/>
              <a:buAutoNum type="arabicPeriod"/>
              <a:defRPr/>
            </a:pPr>
            <a:r>
              <a:rPr lang="zh-TW" altLang="en-US" sz="3000" b="1" dirty="0" smtClean="0">
                <a:solidFill>
                  <a:schemeClr val="tx1"/>
                </a:solidFill>
                <a:latin typeface="Times New Roman" panose="02020603050405020304" pitchFamily="18" charset="0"/>
                <a:ea typeface="新細明體" panose="02020500000000000000" pitchFamily="18" charset="-120"/>
              </a:rPr>
              <a:t>有關</a:t>
            </a:r>
            <a:r>
              <a:rPr lang="zh-TW" altLang="en-US" sz="3000" b="1" dirty="0">
                <a:solidFill>
                  <a:schemeClr val="tx1"/>
                </a:solidFill>
                <a:latin typeface="Times New Roman" panose="02020603050405020304" pitchFamily="18" charset="0"/>
                <a:ea typeface="新細明體" panose="02020500000000000000" pitchFamily="18" charset="-120"/>
              </a:rPr>
              <a:t>專業技術或管理之個案研究，經整理</a:t>
            </a:r>
            <a:r>
              <a:rPr lang="zh-TW" altLang="en-US" sz="3000" b="1" dirty="0" smtClean="0">
                <a:solidFill>
                  <a:schemeClr val="tx1"/>
                </a:solidFill>
                <a:latin typeface="Times New Roman" panose="02020603050405020304" pitchFamily="18" charset="0"/>
                <a:ea typeface="新細明體" panose="02020500000000000000" pitchFamily="18" charset="-120"/>
              </a:rPr>
              <a:t>分析</a:t>
            </a:r>
            <a:r>
              <a:rPr lang="zh-TW" altLang="en-US" sz="3000" b="1" dirty="0" smtClean="0">
                <a:solidFill>
                  <a:schemeClr val="tx1"/>
                </a:solidFill>
                <a:latin typeface="Times New Roman" panose="02020603050405020304" pitchFamily="18" charset="0"/>
                <a:ea typeface="新細明體" panose="02020500000000000000" pitchFamily="18" charset="-120"/>
              </a:rPr>
              <a:t>具整體性及獨特見解貢獻之報告</a:t>
            </a:r>
            <a:r>
              <a:rPr lang="zh-TW" altLang="en-US" sz="3000" b="1" dirty="0" smtClean="0">
                <a:solidFill>
                  <a:schemeClr val="tx1"/>
                </a:solidFill>
                <a:latin typeface="Times New Roman" panose="02020603050405020304" pitchFamily="18" charset="0"/>
                <a:ea typeface="新細明體" panose="02020500000000000000" pitchFamily="18" charset="-120"/>
              </a:rPr>
              <a:t>。</a:t>
            </a:r>
            <a:endParaRPr lang="en-US" altLang="zh-TW" sz="3000" b="1" dirty="0" smtClean="0">
              <a:solidFill>
                <a:schemeClr val="tx1"/>
              </a:solidFill>
              <a:latin typeface="Times New Roman" panose="02020603050405020304" pitchFamily="18" charset="0"/>
              <a:ea typeface="新細明體" panose="02020500000000000000" pitchFamily="18" charset="-120"/>
            </a:endParaRPr>
          </a:p>
          <a:p>
            <a:pPr marL="624078" lvl="1" indent="-514350" algn="just" eaLnBrk="1" fontAlgn="auto" hangingPunct="1">
              <a:spcAft>
                <a:spcPts val="0"/>
              </a:spcAft>
              <a:buClr>
                <a:srgbClr val="7030A0"/>
              </a:buClr>
              <a:buFont typeface="+mj-lt"/>
              <a:buAutoNum type="arabicPeriod"/>
              <a:defRPr/>
            </a:pPr>
            <a:r>
              <a:rPr lang="zh-TW" altLang="en-US" sz="3000" b="1" dirty="0" smtClean="0">
                <a:solidFill>
                  <a:schemeClr val="tx1"/>
                </a:solidFill>
                <a:latin typeface="Times New Roman" panose="02020603050405020304" pitchFamily="18" charset="0"/>
                <a:ea typeface="新細明體" panose="02020500000000000000" pitchFamily="18" charset="-120"/>
              </a:rPr>
              <a:t>有關</a:t>
            </a:r>
            <a:r>
              <a:rPr lang="zh-TW" altLang="en-US" sz="3000" b="1" dirty="0" smtClean="0">
                <a:solidFill>
                  <a:schemeClr val="tx1"/>
                </a:solidFill>
                <a:latin typeface="Times New Roman" panose="02020603050405020304" pitchFamily="18" charset="0"/>
                <a:ea typeface="新細明體" panose="02020500000000000000" pitchFamily="18" charset="-120"/>
              </a:rPr>
              <a:t>產學合作實務改善專案具有特殊貢獻</a:t>
            </a:r>
            <a:r>
              <a:rPr lang="zh-TW" altLang="en-US" sz="3000" b="1" dirty="0" smtClean="0">
                <a:solidFill>
                  <a:schemeClr val="tx1"/>
                </a:solidFill>
                <a:latin typeface="Times New Roman" panose="02020603050405020304" pitchFamily="18" charset="0"/>
                <a:ea typeface="新細明體" panose="02020500000000000000" pitchFamily="18" charset="-120"/>
              </a:rPr>
              <a:t>之</a:t>
            </a:r>
            <a:r>
              <a:rPr lang="en-US" altLang="zh-TW" sz="3000" b="1" dirty="0" smtClean="0">
                <a:solidFill>
                  <a:schemeClr val="tx1"/>
                </a:solidFill>
                <a:latin typeface="Times New Roman" panose="02020603050405020304" pitchFamily="18" charset="0"/>
                <a:ea typeface="新細明體" panose="02020500000000000000" pitchFamily="18" charset="-120"/>
              </a:rPr>
              <a:t> </a:t>
            </a:r>
            <a:r>
              <a:rPr lang="zh-TW" altLang="en-US" sz="3000" b="1" dirty="0" smtClean="0">
                <a:solidFill>
                  <a:schemeClr val="tx1"/>
                </a:solidFill>
                <a:latin typeface="Times New Roman" panose="02020603050405020304" pitchFamily="18" charset="0"/>
                <a:ea typeface="新細明體" panose="02020500000000000000" pitchFamily="18" charset="-120"/>
              </a:rPr>
              <a:t>研發</a:t>
            </a:r>
            <a:r>
              <a:rPr lang="zh-TW" altLang="en-US" sz="3000" b="1" dirty="0" smtClean="0">
                <a:solidFill>
                  <a:schemeClr val="tx1"/>
                </a:solidFill>
                <a:latin typeface="Times New Roman" panose="02020603050405020304" pitchFamily="18" charset="0"/>
                <a:ea typeface="新細明體" panose="02020500000000000000" pitchFamily="18" charset="-120"/>
              </a:rPr>
              <a:t>成果。</a:t>
            </a:r>
            <a:r>
              <a:rPr lang="en-US" altLang="zh-TW" sz="3000" b="1" dirty="0">
                <a:solidFill>
                  <a:schemeClr val="tx1"/>
                </a:solidFill>
                <a:latin typeface="Times New Roman" panose="02020603050405020304" pitchFamily="18" charset="0"/>
                <a:ea typeface="新細明體" panose="02020500000000000000" pitchFamily="18" charset="-120"/>
              </a:rPr>
              <a:t>---</a:t>
            </a:r>
            <a:r>
              <a:rPr lang="zh-TW" altLang="en-US" sz="3000" b="1" dirty="0">
                <a:solidFill>
                  <a:schemeClr val="tx1"/>
                </a:solidFill>
                <a:latin typeface="Times New Roman" panose="02020603050405020304" pitchFamily="18" charset="0"/>
                <a:ea typeface="新細明體" panose="02020500000000000000" pitchFamily="18" charset="-120"/>
              </a:rPr>
              <a:t>大專校院產學合作辦法</a:t>
            </a:r>
            <a:r>
              <a:rPr lang="en-US" altLang="zh-TW" sz="3000" b="1" dirty="0">
                <a:solidFill>
                  <a:schemeClr val="tx1"/>
                </a:solidFill>
                <a:latin typeface="Times New Roman" panose="02020603050405020304" pitchFamily="18" charset="0"/>
                <a:ea typeface="新細明體" panose="02020500000000000000" pitchFamily="18" charset="-120"/>
              </a:rPr>
              <a:t>3</a:t>
            </a:r>
            <a:r>
              <a:rPr lang="zh-TW" altLang="en-US" sz="3000" b="1" dirty="0">
                <a:solidFill>
                  <a:schemeClr val="tx1"/>
                </a:solidFill>
                <a:latin typeface="Times New Roman" panose="02020603050405020304" pitchFamily="18" charset="0"/>
                <a:ea typeface="新細明體" panose="02020500000000000000" pitchFamily="18" charset="-120"/>
              </a:rPr>
              <a:t>條規定</a:t>
            </a:r>
            <a:r>
              <a:rPr lang="zh-TW" altLang="en-US" sz="3000" b="1" dirty="0" smtClean="0">
                <a:solidFill>
                  <a:schemeClr val="tx1"/>
                </a:solidFill>
                <a:latin typeface="Times New Roman" panose="02020603050405020304" pitchFamily="18" charset="0"/>
                <a:ea typeface="新細明體" panose="02020500000000000000" pitchFamily="18" charset="-120"/>
              </a:rPr>
              <a:t>， </a:t>
            </a:r>
            <a:r>
              <a:rPr lang="zh-TW" altLang="en-US" sz="3000" b="1" dirty="0" smtClean="0">
                <a:solidFill>
                  <a:schemeClr val="tx1"/>
                </a:solidFill>
                <a:latin typeface="Times New Roman" panose="02020603050405020304" pitchFamily="18" charset="0"/>
                <a:ea typeface="新細明體" panose="02020500000000000000" pitchFamily="18" charset="-120"/>
              </a:rPr>
              <a:t>學校</a:t>
            </a:r>
            <a:r>
              <a:rPr lang="zh-TW" altLang="en-US" sz="3000" b="1" dirty="0">
                <a:solidFill>
                  <a:schemeClr val="tx1"/>
                </a:solidFill>
                <a:latin typeface="Times New Roman" panose="02020603050405020304" pitchFamily="18" charset="0"/>
                <a:ea typeface="新細明體" panose="02020500000000000000" pitchFamily="18" charset="-120"/>
              </a:rPr>
              <a:t>為</a:t>
            </a:r>
            <a:r>
              <a:rPr lang="zh-TW" altLang="en-US" sz="3000" b="1" dirty="0" smtClean="0">
                <a:solidFill>
                  <a:schemeClr val="tx1"/>
                </a:solidFill>
                <a:latin typeface="Times New Roman" panose="02020603050405020304" pitchFamily="18" charset="0"/>
                <a:ea typeface="新細明體" panose="02020500000000000000" pitchFamily="18" charset="-120"/>
              </a:rPr>
              <a:t>促進產業</a:t>
            </a:r>
            <a:r>
              <a:rPr lang="zh-TW" altLang="en-US" sz="3000" b="1" dirty="0">
                <a:solidFill>
                  <a:schemeClr val="tx1"/>
                </a:solidFill>
                <a:latin typeface="Times New Roman" panose="02020603050405020304" pitchFamily="18" charset="0"/>
                <a:ea typeface="新細明體" panose="02020500000000000000" pitchFamily="18" charset="-120"/>
              </a:rPr>
              <a:t>發展，與政府、事業機關、</a:t>
            </a:r>
            <a:r>
              <a:rPr lang="zh-TW" altLang="en-US" sz="3000" b="1" dirty="0" smtClean="0">
                <a:solidFill>
                  <a:schemeClr val="tx1"/>
                </a:solidFill>
                <a:latin typeface="Times New Roman" panose="02020603050405020304" pitchFamily="18" charset="0"/>
                <a:ea typeface="新細明體" panose="02020500000000000000" pitchFamily="18" charset="-120"/>
              </a:rPr>
              <a:t>民 </a:t>
            </a:r>
            <a:r>
              <a:rPr lang="zh-TW" altLang="en-US" sz="3000" b="1" dirty="0" smtClean="0">
                <a:solidFill>
                  <a:schemeClr val="tx1"/>
                </a:solidFill>
                <a:latin typeface="Times New Roman" panose="02020603050405020304" pitchFamily="18" charset="0"/>
                <a:ea typeface="新細明體" panose="02020500000000000000" pitchFamily="18" charset="-120"/>
              </a:rPr>
              <a:t>間</a:t>
            </a:r>
            <a:r>
              <a:rPr lang="zh-TW" altLang="en-US" sz="3000" b="1" dirty="0">
                <a:solidFill>
                  <a:schemeClr val="tx1"/>
                </a:solidFill>
                <a:latin typeface="Times New Roman" panose="02020603050405020304" pitchFamily="18" charset="0"/>
                <a:ea typeface="新細明體" panose="02020500000000000000" pitchFamily="18" charset="-120"/>
              </a:rPr>
              <a:t>團體、學術研究</a:t>
            </a:r>
            <a:r>
              <a:rPr lang="zh-TW" altLang="en-US" sz="3000" b="1" dirty="0" smtClean="0">
                <a:solidFill>
                  <a:schemeClr val="tx1"/>
                </a:solidFill>
                <a:latin typeface="Times New Roman" panose="02020603050405020304" pitchFamily="18" charset="0"/>
                <a:ea typeface="新細明體" panose="02020500000000000000" pitchFamily="18" charset="-120"/>
              </a:rPr>
              <a:t>機構等</a:t>
            </a:r>
            <a:r>
              <a:rPr lang="zh-TW" altLang="en-US" sz="3000" b="1" dirty="0">
                <a:solidFill>
                  <a:schemeClr val="tx1"/>
                </a:solidFill>
                <a:latin typeface="Times New Roman" panose="02020603050405020304" pitchFamily="18" charset="0"/>
                <a:ea typeface="新細明體" panose="02020500000000000000" pitchFamily="18" charset="-120"/>
              </a:rPr>
              <a:t>合作辦理之事項。</a:t>
            </a:r>
            <a:endParaRPr lang="en-US" altLang="zh-TW" sz="3000" b="1" dirty="0" smtClean="0">
              <a:solidFill>
                <a:schemeClr val="tx1"/>
              </a:solidFill>
              <a:latin typeface="Times New Roman" panose="02020603050405020304" pitchFamily="18" charset="0"/>
              <a:ea typeface="新細明體" panose="02020500000000000000" pitchFamily="18" charset="-120"/>
            </a:endParaRPr>
          </a:p>
          <a:p>
            <a:pPr marL="109728" lvl="1" indent="0" algn="just" eaLnBrk="1" fontAlgn="auto" hangingPunct="1">
              <a:spcAft>
                <a:spcPts val="0"/>
              </a:spcAft>
              <a:buClrTx/>
              <a:buNone/>
              <a:defRPr/>
            </a:pPr>
            <a:r>
              <a:rPr lang="zh-TW" altLang="en-US" dirty="0"/>
              <a:t/>
            </a:r>
            <a:br>
              <a:rPr lang="zh-TW" altLang="en-US" dirty="0"/>
            </a:br>
            <a:endParaRPr lang="zh-TW" altLang="en-US" b="1" dirty="0">
              <a:solidFill>
                <a:srgbClr val="003300"/>
              </a:solidFill>
              <a:ea typeface="標楷體" pitchFamily="65" charset="-120"/>
            </a:endParaRPr>
          </a:p>
        </p:txBody>
      </p:sp>
      <p:sp>
        <p:nvSpPr>
          <p:cNvPr id="9220"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Verdana" pitchFamily="34" charset="0"/>
                <a:ea typeface="新細明體" charset="-120"/>
              </a:defRPr>
            </a:lvl1pPr>
            <a:lvl2pPr marL="742950" indent="-285750" eaLnBrk="0" hangingPunct="0">
              <a:defRPr kumimoji="1">
                <a:solidFill>
                  <a:schemeClr val="tx1"/>
                </a:solidFill>
                <a:latin typeface="Verdana" pitchFamily="34" charset="0"/>
                <a:ea typeface="新細明體" charset="-120"/>
              </a:defRPr>
            </a:lvl2pPr>
            <a:lvl3pPr marL="1143000" indent="-228600" eaLnBrk="0" hangingPunct="0">
              <a:defRPr kumimoji="1">
                <a:solidFill>
                  <a:schemeClr val="tx1"/>
                </a:solidFill>
                <a:latin typeface="Verdana" pitchFamily="34" charset="0"/>
                <a:ea typeface="新細明體" charset="-120"/>
              </a:defRPr>
            </a:lvl3pPr>
            <a:lvl4pPr marL="1600200" indent="-228600" eaLnBrk="0" hangingPunct="0">
              <a:defRPr kumimoji="1">
                <a:solidFill>
                  <a:schemeClr val="tx1"/>
                </a:solidFill>
                <a:latin typeface="Verdana" pitchFamily="34" charset="0"/>
                <a:ea typeface="新細明體" charset="-120"/>
              </a:defRPr>
            </a:lvl4pPr>
            <a:lvl5pPr marL="2057400" indent="-228600" eaLnBrk="0" hangingPunct="0">
              <a:defRPr kumimoji="1">
                <a:solidFill>
                  <a:schemeClr val="tx1"/>
                </a:solidFill>
                <a:latin typeface="Verdana" pitchFamily="34" charset="0"/>
                <a:ea typeface="新細明體"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charset="-120"/>
              </a:defRPr>
            </a:lvl9pPr>
          </a:lstStyle>
          <a:p>
            <a:pPr eaLnBrk="1" hangingPunct="1"/>
            <a:fld id="{09367A02-56FC-4DDB-B022-559D17036518}" type="slidenum">
              <a:rPr kumimoji="0" lang="zh-TW" altLang="en-US" smtClean="0">
                <a:solidFill>
                  <a:srgbClr val="FFFFFF"/>
                </a:solidFill>
              </a:rPr>
              <a:pPr eaLnBrk="1" hangingPunct="1"/>
              <a:t>8</a:t>
            </a:fld>
            <a:endParaRPr kumimoji="0" lang="en-US" altLang="zh-TW" smtClean="0">
              <a:solidFill>
                <a:srgbClr val="FFFFFF"/>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620688"/>
            <a:ext cx="8229600" cy="1728192"/>
          </a:xfrm>
        </p:spPr>
        <p:txBody>
          <a:bodyPr/>
          <a:lstStyle/>
          <a:p>
            <a:pPr algn="ctr"/>
            <a:r>
              <a:rPr lang="en-US" altLang="zh-TW" sz="2800" b="1" dirty="0" smtClean="0">
                <a:solidFill>
                  <a:schemeClr val="tx1"/>
                </a:solidFill>
                <a:effectLst/>
                <a:latin typeface="新細明體" pitchFamily="18" charset="-120"/>
                <a:ea typeface="新細明體" pitchFamily="18" charset="-120"/>
              </a:rPr>
              <a:t/>
            </a:r>
            <a:br>
              <a:rPr lang="en-US" altLang="zh-TW" sz="2800" b="1" dirty="0" smtClean="0">
                <a:solidFill>
                  <a:schemeClr val="tx1"/>
                </a:solidFill>
                <a:effectLst/>
                <a:latin typeface="新細明體" pitchFamily="18" charset="-120"/>
                <a:ea typeface="新細明體" pitchFamily="18" charset="-120"/>
              </a:rPr>
            </a:br>
            <a:r>
              <a:rPr lang="zh-TW" altLang="en-US" b="1" dirty="0" smtClean="0">
                <a:solidFill>
                  <a:schemeClr val="tx1"/>
                </a:solidFill>
                <a:effectLst/>
                <a:latin typeface="新細明體" pitchFamily="18" charset="-120"/>
                <a:ea typeface="新細明體" pitchFamily="18" charset="-120"/>
              </a:rPr>
              <a:t>研發</a:t>
            </a:r>
            <a:r>
              <a:rPr lang="zh-TW" altLang="en-US" b="1" dirty="0" smtClean="0">
                <a:solidFill>
                  <a:schemeClr val="tx1"/>
                </a:solidFill>
                <a:effectLst/>
                <a:latin typeface="新細明體" pitchFamily="18" charset="-120"/>
                <a:ea typeface="新細明體" pitchFamily="18" charset="-120"/>
              </a:rPr>
              <a:t>成果</a:t>
            </a:r>
            <a:r>
              <a:rPr lang="en-US" altLang="zh-TW" b="1" dirty="0" smtClean="0">
                <a:solidFill>
                  <a:schemeClr val="tx1"/>
                </a:solidFill>
                <a:effectLst/>
                <a:latin typeface="新細明體" pitchFamily="18" charset="-120"/>
                <a:ea typeface="新細明體" pitchFamily="18" charset="-120"/>
              </a:rPr>
              <a:t>(</a:t>
            </a:r>
            <a:r>
              <a:rPr lang="zh-TW" altLang="en-US" b="1" dirty="0" smtClean="0">
                <a:solidFill>
                  <a:schemeClr val="tx1"/>
                </a:solidFill>
                <a:latin typeface="新細明體" pitchFamily="18" charset="-120"/>
                <a:ea typeface="新細明體" pitchFamily="18" charset="-120"/>
              </a:rPr>
              <a:t>代表</a:t>
            </a:r>
            <a:r>
              <a:rPr lang="zh-TW" altLang="en-US" b="1" dirty="0">
                <a:solidFill>
                  <a:schemeClr val="tx1"/>
                </a:solidFill>
                <a:latin typeface="新細明體" pitchFamily="18" charset="-120"/>
                <a:ea typeface="新細明體" pitchFamily="18" charset="-120"/>
              </a:rPr>
              <a:t>成果及 參考</a:t>
            </a:r>
            <a:r>
              <a:rPr lang="zh-TW" altLang="en-US" b="1" dirty="0" smtClean="0">
                <a:solidFill>
                  <a:schemeClr val="tx1"/>
                </a:solidFill>
                <a:latin typeface="新細明體" pitchFamily="18" charset="-120"/>
                <a:ea typeface="新細明體" pitchFamily="18" charset="-120"/>
              </a:rPr>
              <a:t>成果</a:t>
            </a:r>
            <a:r>
              <a:rPr lang="en-US" altLang="zh-TW" b="1" dirty="0" smtClean="0">
                <a:solidFill>
                  <a:schemeClr val="tx1"/>
                </a:solidFill>
                <a:latin typeface="新細明體" pitchFamily="18" charset="-120"/>
                <a:ea typeface="新細明體" pitchFamily="18" charset="-120"/>
              </a:rPr>
              <a:t>)</a:t>
            </a:r>
            <a:r>
              <a:rPr lang="zh-TW" altLang="en-US" b="1" dirty="0" smtClean="0">
                <a:solidFill>
                  <a:schemeClr val="tx1"/>
                </a:solidFill>
                <a:effectLst/>
                <a:latin typeface="新細明體" pitchFamily="18" charset="-120"/>
                <a:ea typeface="新細明體" pitchFamily="18" charset="-120"/>
              </a:rPr>
              <a:t>書面</a:t>
            </a:r>
            <a:r>
              <a:rPr lang="zh-TW" altLang="en-US" b="1" dirty="0" smtClean="0">
                <a:solidFill>
                  <a:schemeClr val="tx1"/>
                </a:solidFill>
                <a:effectLst/>
                <a:latin typeface="新細明體" pitchFamily="18" charset="-120"/>
                <a:ea typeface="新細明體" pitchFamily="18" charset="-120"/>
              </a:rPr>
              <a:t>報告主要</a:t>
            </a:r>
            <a:r>
              <a:rPr lang="zh-TW" altLang="en-US" b="1" dirty="0" smtClean="0">
                <a:solidFill>
                  <a:schemeClr val="tx1"/>
                </a:solidFill>
                <a:effectLst/>
                <a:latin typeface="新細明體" pitchFamily="18" charset="-120"/>
                <a:ea typeface="新細明體" pitchFamily="18" charset="-120"/>
              </a:rPr>
              <a:t>項目</a:t>
            </a:r>
            <a:r>
              <a:rPr lang="en-US" altLang="zh-TW" sz="3200" b="1" dirty="0">
                <a:latin typeface="+mn-ea"/>
              </a:rPr>
              <a:t/>
            </a:r>
            <a:br>
              <a:rPr lang="en-US" altLang="zh-TW" sz="3200" b="1" dirty="0">
                <a:latin typeface="+mn-ea"/>
              </a:rPr>
            </a:br>
            <a:r>
              <a:rPr lang="zh-TW" altLang="en-US" sz="3200" dirty="0" smtClean="0">
                <a:effectLst/>
              </a:rPr>
              <a:t/>
            </a:r>
            <a:br>
              <a:rPr lang="zh-TW" altLang="en-US" sz="3200" dirty="0" smtClean="0">
                <a:effectLst/>
              </a:rPr>
            </a:br>
            <a:endParaRPr lang="zh-TW" altLang="en-US" sz="3200" dirty="0"/>
          </a:p>
        </p:txBody>
      </p:sp>
      <p:sp>
        <p:nvSpPr>
          <p:cNvPr id="3" name="內容版面配置區 2"/>
          <p:cNvSpPr>
            <a:spLocks noGrp="1"/>
          </p:cNvSpPr>
          <p:nvPr>
            <p:ph idx="1"/>
          </p:nvPr>
        </p:nvSpPr>
        <p:spPr/>
        <p:txBody>
          <a:bodyPr/>
          <a:lstStyle/>
          <a:p>
            <a:pPr marL="623887" indent="-514350">
              <a:buFont typeface="+mj-lt"/>
              <a:buAutoNum type="arabicPeriod"/>
            </a:pPr>
            <a:r>
              <a:rPr lang="zh-TW" altLang="en-US" b="1" dirty="0" smtClean="0">
                <a:effectLst/>
                <a:latin typeface="Times New Roman" panose="02020603050405020304" pitchFamily="18" charset="0"/>
                <a:ea typeface="新細明體" panose="02020500000000000000" pitchFamily="18" charset="-120"/>
              </a:rPr>
              <a:t>創作理念</a:t>
            </a:r>
            <a:endParaRPr lang="en-US" altLang="zh-TW" b="1" dirty="0" smtClean="0">
              <a:effectLst/>
              <a:latin typeface="Times New Roman" panose="02020603050405020304" pitchFamily="18" charset="0"/>
              <a:ea typeface="新細明體" panose="02020500000000000000" pitchFamily="18" charset="-120"/>
            </a:endParaRPr>
          </a:p>
          <a:p>
            <a:pPr marL="623887" indent="-514350">
              <a:buFont typeface="+mj-lt"/>
              <a:buAutoNum type="arabicPeriod"/>
            </a:pPr>
            <a:r>
              <a:rPr lang="zh-TW" altLang="en-US" b="1" dirty="0" smtClean="0">
                <a:effectLst/>
                <a:latin typeface="Times New Roman" panose="02020603050405020304" pitchFamily="18" charset="0"/>
                <a:ea typeface="新細明體" panose="02020500000000000000" pitchFamily="18" charset="-120"/>
              </a:rPr>
              <a:t>學理基礎</a:t>
            </a:r>
            <a:endParaRPr lang="en-US" altLang="zh-TW" b="1" dirty="0" smtClean="0">
              <a:effectLst/>
              <a:latin typeface="Times New Roman" panose="02020603050405020304" pitchFamily="18" charset="0"/>
              <a:ea typeface="新細明體" panose="02020500000000000000" pitchFamily="18" charset="-120"/>
            </a:endParaRPr>
          </a:p>
          <a:p>
            <a:pPr marL="623887" indent="-514350">
              <a:buFont typeface="+mj-lt"/>
              <a:buAutoNum type="arabicPeriod"/>
            </a:pPr>
            <a:r>
              <a:rPr lang="zh-TW" altLang="en-US" b="1" dirty="0" smtClean="0">
                <a:effectLst/>
                <a:latin typeface="Times New Roman" panose="02020603050405020304" pitchFamily="18" charset="0"/>
                <a:ea typeface="新細明體" panose="02020500000000000000" pitchFamily="18" charset="-120"/>
              </a:rPr>
              <a:t>主題內容</a:t>
            </a:r>
            <a:endParaRPr lang="en-US" altLang="zh-TW" b="1" dirty="0" smtClean="0">
              <a:effectLst/>
              <a:latin typeface="Times New Roman" panose="02020603050405020304" pitchFamily="18" charset="0"/>
              <a:ea typeface="新細明體" panose="02020500000000000000" pitchFamily="18" charset="-120"/>
            </a:endParaRPr>
          </a:p>
          <a:p>
            <a:pPr marL="623887" indent="-514350">
              <a:buFont typeface="+mj-lt"/>
              <a:buAutoNum type="arabicPeriod"/>
            </a:pPr>
            <a:r>
              <a:rPr lang="zh-TW" altLang="en-US" b="1" dirty="0" smtClean="0">
                <a:effectLst/>
                <a:latin typeface="Times New Roman" panose="02020603050405020304" pitchFamily="18" charset="0"/>
                <a:ea typeface="新細明體" panose="02020500000000000000" pitchFamily="18" charset="-120"/>
              </a:rPr>
              <a:t>方法技巧</a:t>
            </a:r>
            <a:endParaRPr lang="en-US" altLang="zh-TW" b="1" dirty="0" smtClean="0">
              <a:effectLst/>
              <a:latin typeface="Times New Roman" panose="02020603050405020304" pitchFamily="18" charset="0"/>
              <a:ea typeface="新細明體" panose="02020500000000000000" pitchFamily="18" charset="-120"/>
            </a:endParaRPr>
          </a:p>
          <a:p>
            <a:pPr marL="623887" indent="-514350">
              <a:buFont typeface="+mj-lt"/>
              <a:buAutoNum type="arabicPeriod"/>
            </a:pPr>
            <a:r>
              <a:rPr lang="zh-TW" altLang="en-US" b="1" dirty="0" smtClean="0">
                <a:effectLst/>
                <a:latin typeface="Times New Roman" panose="02020603050405020304" pitchFamily="18" charset="0"/>
                <a:ea typeface="新細明體" panose="02020500000000000000" pitchFamily="18" charset="-120"/>
              </a:rPr>
              <a:t>成果貢獻</a:t>
            </a:r>
            <a:br>
              <a:rPr lang="zh-TW" altLang="en-US" b="1" dirty="0" smtClean="0">
                <a:effectLst/>
                <a:latin typeface="Times New Roman" panose="02020603050405020304" pitchFamily="18" charset="0"/>
                <a:ea typeface="新細明體" panose="02020500000000000000" pitchFamily="18" charset="-120"/>
              </a:rPr>
            </a:br>
            <a:endParaRPr lang="en-US" altLang="zh-TW" b="1" dirty="0" smtClean="0">
              <a:effectLst/>
              <a:latin typeface="Times New Roman" panose="02020603050405020304" pitchFamily="18" charset="0"/>
              <a:ea typeface="新細明體" panose="02020500000000000000" pitchFamily="18" charset="-120"/>
            </a:endParaRPr>
          </a:p>
          <a:p>
            <a:pPr marL="0" indent="0" algn="just">
              <a:buNone/>
            </a:pPr>
            <a:r>
              <a:rPr lang="zh-TW" altLang="en-US" b="1" dirty="0" smtClean="0">
                <a:effectLst/>
                <a:latin typeface="Times New Roman" panose="02020603050405020304" pitchFamily="18" charset="0"/>
                <a:ea typeface="新細明體" panose="02020500000000000000" pitchFamily="18" charset="-120"/>
              </a:rPr>
              <a:t>前項</a:t>
            </a:r>
            <a:r>
              <a:rPr lang="zh-TW" altLang="en-US" b="1" dirty="0" smtClean="0">
                <a:effectLst/>
                <a:latin typeface="Times New Roman" panose="02020603050405020304" pitchFamily="18" charset="0"/>
                <a:ea typeface="新細明體" panose="02020500000000000000" pitchFamily="18" charset="-120"/>
              </a:rPr>
              <a:t>書面報告撰寫之語文不限；以外文撰寫者，應附中文提要。引用資料及文獻應註明出處。</a:t>
            </a:r>
            <a:r>
              <a:rPr lang="zh-TW" altLang="en-US" b="1" dirty="0" smtClean="0">
                <a:effectLst/>
                <a:latin typeface="+mn-ea"/>
              </a:rPr>
              <a:t/>
            </a:r>
            <a:br>
              <a:rPr lang="zh-TW" altLang="en-US" b="1" dirty="0" smtClean="0">
                <a:effectLst/>
                <a:latin typeface="+mn-ea"/>
              </a:rPr>
            </a:br>
            <a:r>
              <a:rPr lang="zh-TW" altLang="en-US" b="1" dirty="0" smtClean="0">
                <a:effectLst/>
                <a:latin typeface="+mn-ea"/>
              </a:rPr>
              <a:t/>
            </a:r>
            <a:br>
              <a:rPr lang="zh-TW" altLang="en-US" b="1" dirty="0" smtClean="0">
                <a:effectLst/>
                <a:latin typeface="+mn-ea"/>
              </a:rPr>
            </a:br>
            <a:endParaRPr lang="zh-TW" altLang="en-US" b="1" dirty="0">
              <a:latin typeface="+mn-ea"/>
            </a:endParaRPr>
          </a:p>
        </p:txBody>
      </p:sp>
      <p:sp>
        <p:nvSpPr>
          <p:cNvPr id="4" name="投影片編號版面配置區 3"/>
          <p:cNvSpPr>
            <a:spLocks noGrp="1"/>
          </p:cNvSpPr>
          <p:nvPr>
            <p:ph type="sldNum" sz="quarter" idx="12"/>
          </p:nvPr>
        </p:nvSpPr>
        <p:spPr/>
        <p:txBody>
          <a:bodyPr/>
          <a:lstStyle/>
          <a:p>
            <a:pPr>
              <a:defRPr/>
            </a:pPr>
            <a:fld id="{349B6D30-2542-49AA-9C4D-E59A7C3159BD}" type="slidenum">
              <a:rPr lang="zh-TW" altLang="en-US" smtClean="0"/>
              <a:pPr>
                <a:defRPr/>
              </a:pPr>
              <a:t>9</a:t>
            </a:fld>
            <a:endParaRPr lang="en-US" altLang="zh-TW"/>
          </a:p>
        </p:txBody>
      </p:sp>
    </p:spTree>
    <p:extLst>
      <p:ext uri="{BB962C8B-B14F-4D97-AF65-F5344CB8AC3E}">
        <p14:creationId xmlns:p14="http://schemas.microsoft.com/office/powerpoint/2010/main" val="37688957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都會">
  <a:themeElements>
    <a:clrScheme name="都會">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都會">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都會">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2023</TotalTime>
  <Words>2985</Words>
  <Application>Microsoft Office PowerPoint</Application>
  <PresentationFormat>如螢幕大小 (4:3)</PresentationFormat>
  <Paragraphs>552</Paragraphs>
  <Slides>52</Slides>
  <Notes>0</Notes>
  <HiddenSlides>0</HiddenSlides>
  <MMClips>0</MMClips>
  <ScaleCrop>false</ScaleCrop>
  <HeadingPairs>
    <vt:vector size="4" baseType="variant">
      <vt:variant>
        <vt:lpstr>佈景主題</vt:lpstr>
      </vt:variant>
      <vt:variant>
        <vt:i4>1</vt:i4>
      </vt:variant>
      <vt:variant>
        <vt:lpstr>投影片標題</vt:lpstr>
      </vt:variant>
      <vt:variant>
        <vt:i4>52</vt:i4>
      </vt:variant>
    </vt:vector>
  </HeadingPairs>
  <TitlesOfParts>
    <vt:vector size="53" baseType="lpstr">
      <vt:lpstr>都會</vt:lpstr>
      <vt:lpstr>教師技術報告升等經驗觀摩研習會 </vt:lpstr>
      <vt:lpstr>自我介紹</vt:lpstr>
      <vt:lpstr>報告大綱</vt:lpstr>
      <vt:lpstr>教師技術升等相關資訊網站</vt:lpstr>
      <vt:lpstr>法規依據</vt:lpstr>
      <vt:lpstr>非學位送審</vt:lpstr>
      <vt:lpstr>非學位送審(續)</vt:lpstr>
      <vt:lpstr>技術報告送審範圍</vt:lpstr>
      <vt:lpstr> 研發成果(代表成果及 參考成果)書面報告主要項目  </vt:lpstr>
      <vt:lpstr> 以研發成果送審者應符合下列規定 </vt:lpstr>
      <vt:lpstr>以研發成果送審者應符合下列規定(續)</vt:lpstr>
      <vt:lpstr>以研發成果送審者應符合下列規定(續)</vt:lpstr>
      <vt:lpstr>以研發成果送審者應符合下列規定(續)</vt:lpstr>
      <vt:lpstr>97~101學年度非授權自審學校教師以 非學位送審教師資格情形</vt:lpstr>
      <vt:lpstr>96~100學年度授權自審學校教師以非學位送審教師資格情形</vt:lpstr>
      <vt:lpstr>101學年度 非自審學校技術報告送審通過率</vt:lpstr>
      <vt:lpstr>101學年度 自審學校技術報告送審通過人數</vt:lpstr>
      <vt:lpstr>技術報告送審作業流程</vt:lpstr>
      <vt:lpstr>專科以上學校教師以技術或實務研發成果送審教師資格審查意見表(甲表)--- 技術報告送審評分項目</vt:lpstr>
      <vt:lpstr>專科以上學校教師以技術或實務研發成果送審教師資格審查意見表(乙表)--- 技術報告審查意見表</vt:lpstr>
      <vt:lpstr>技術報告送審評定基準</vt:lpstr>
      <vt:lpstr>教師應注意事項</vt:lpstr>
      <vt:lpstr>教師應注意事項(續)</vt:lpstr>
      <vt:lpstr>代表成果書面報告書撰寫</vt:lpstr>
      <vt:lpstr>封面</vt:lpstr>
      <vt:lpstr>代表成果書面報告書大綱</vt:lpstr>
      <vt:lpstr>學經歷與研究成果簡介(續)</vt:lpstr>
      <vt:lpstr>學經歷與研究成果簡介(續)</vt:lpstr>
      <vt:lpstr>學經歷與研究成果簡介(續)</vt:lpstr>
      <vt:lpstr>學經歷與研究成果簡介(續)</vt:lpstr>
      <vt:lpstr>研究成果技術關聯圖</vt:lpstr>
      <vt:lpstr>研發理念與送審技術主軸說明</vt:lpstr>
      <vt:lpstr>研發理念與送審技術主軸說明(續)</vt:lpstr>
      <vt:lpstr>整體成果貢獻</vt:lpstr>
      <vt:lpstr>研究成果回饋於企業經營績效提升</vt:lpstr>
      <vt:lpstr>研究計畫回饋於配合企業之成果</vt:lpstr>
      <vt:lpstr>研究成果回饋於教學</vt:lpstr>
      <vt:lpstr>學生能力之輔導</vt:lpstr>
      <vt:lpstr>未來三年教學與研究規劃</vt:lpstr>
      <vt:lpstr>自我期許</vt:lpstr>
      <vt:lpstr>學理基礎、技術方法與成果貢獻</vt:lpstr>
      <vt:lpstr>學理基礎、技術方法與成果貢獻(續)</vt:lpstr>
      <vt:lpstr>學理基礎、技術方法與成果貢獻(續)</vt:lpstr>
      <vt:lpstr>附件</vt:lpstr>
      <vt:lpstr>送審著作目錄</vt:lpstr>
      <vt:lpstr> 合作企業感謝狀、顧問證書及完稅證明 </vt:lpstr>
      <vt:lpstr> 合作企業感謝狀、顧問證書及完稅證明 </vt:lpstr>
      <vt:lpstr>代表成果合著人證明</vt:lpstr>
      <vt:lpstr>附錄</vt:lpstr>
      <vt:lpstr>送審資料準備</vt:lpstr>
      <vt:lpstr>送審資料準備(續)</vt:lpstr>
      <vt:lpstr> </vt:lpstr>
    </vt:vector>
  </TitlesOfParts>
  <Company>Owner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「教師資格送審—以應用科技類技術報告升等為例」研討會 技術報告升等經驗分享</dc:title>
  <dc:creator>Owner</dc:creator>
  <cp:lastModifiedBy>User</cp:lastModifiedBy>
  <cp:revision>158</cp:revision>
  <dcterms:created xsi:type="dcterms:W3CDTF">2009-04-15T10:04:15Z</dcterms:created>
  <dcterms:modified xsi:type="dcterms:W3CDTF">2014-01-05T08:55:50Z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TC011408071028</vt:lpwstr>
  </property>
</Properties>
</file>