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9" r:id="rId3"/>
    <p:sldId id="310" r:id="rId4"/>
    <p:sldId id="323" r:id="rId5"/>
    <p:sldId id="311" r:id="rId6"/>
    <p:sldId id="312" r:id="rId7"/>
    <p:sldId id="313" r:id="rId8"/>
    <p:sldId id="314" r:id="rId9"/>
    <p:sldId id="315" r:id="rId10"/>
    <p:sldId id="324" r:id="rId11"/>
    <p:sldId id="325" r:id="rId12"/>
    <p:sldId id="326" r:id="rId13"/>
    <p:sldId id="327" r:id="rId14"/>
    <p:sldId id="328" r:id="rId15"/>
    <p:sldId id="316" r:id="rId16"/>
    <p:sldId id="317" r:id="rId17"/>
    <p:sldId id="318" r:id="rId18"/>
    <p:sldId id="319" r:id="rId19"/>
    <p:sldId id="320" r:id="rId20"/>
    <p:sldId id="321" r:id="rId21"/>
    <p:sldId id="276" r:id="rId2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99"/>
    <a:srgbClr val="FF3300"/>
    <a:srgbClr val="565868"/>
    <a:srgbClr val="5F5F5F"/>
    <a:srgbClr val="808080"/>
    <a:srgbClr val="FFCC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7" autoAdjust="0"/>
    <p:restoredTop sz="94660" autoAdjust="0"/>
  </p:normalViewPr>
  <p:slideViewPr>
    <p:cSldViewPr>
      <p:cViewPr varScale="1">
        <p:scale>
          <a:sx n="64" d="100"/>
          <a:sy n="64"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en-US" altLang="zh-TW"/>
          </a:p>
        </p:txBody>
      </p:sp>
      <p:sp>
        <p:nvSpPr>
          <p:cNvPr id="13619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zh-TW"/>
          </a:p>
        </p:txBody>
      </p:sp>
      <p:sp>
        <p:nvSpPr>
          <p:cNvPr id="1361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619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endParaRPr lang="en-US" altLang="zh-TW"/>
          </a:p>
        </p:txBody>
      </p:sp>
      <p:sp>
        <p:nvSpPr>
          <p:cNvPr id="13619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E5FC539E-1AD1-463C-8966-BBCA913E56BF}" type="slidenum">
              <a:rPr lang="zh-TW" altLang="en-US"/>
              <a:pPr/>
              <a:t>‹#›</a:t>
            </a:fld>
            <a:endParaRPr lang="en-US" altLang="zh-TW"/>
          </a:p>
        </p:txBody>
      </p:sp>
    </p:spTree>
    <p:extLst>
      <p:ext uri="{BB962C8B-B14F-4D97-AF65-F5344CB8AC3E}">
        <p14:creationId xmlns:p14="http://schemas.microsoft.com/office/powerpoint/2010/main" val="2769937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1" name="Rectangle 19"/>
          <p:cNvSpPr>
            <a:spLocks noChangeArrowheads="1"/>
          </p:cNvSpPr>
          <p:nvPr/>
        </p:nvSpPr>
        <p:spPr bwMode="gray">
          <a:xfrm>
            <a:off x="0" y="2149475"/>
            <a:ext cx="9144000" cy="2498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2" name="Freeform 20"/>
          <p:cNvSpPr>
            <a:spLocks/>
          </p:cNvSpPr>
          <p:nvPr/>
        </p:nvSpPr>
        <p:spPr bwMode="gray">
          <a:xfrm>
            <a:off x="-9525" y="2138363"/>
            <a:ext cx="8015288" cy="22717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zh-TW" altLang="en-US"/>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pPr lvl="0"/>
            <a:r>
              <a:rPr lang="zh-TW" altLang="en-US" noProof="0" smtClean="0"/>
              <a:t>按一下以編輯母片副標題樣式</a:t>
            </a:r>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Verdana" pitchFamily="34" charset="0"/>
              </a:defRPr>
            </a:lvl1pPr>
          </a:lstStyle>
          <a:p>
            <a:endParaRPr lang="en-US" altLang="zh-TW"/>
          </a:p>
        </p:txBody>
      </p:sp>
      <p:sp>
        <p:nvSpPr>
          <p:cNvPr id="3077" name="Rectangle 5"/>
          <p:cNvSpPr>
            <a:spLocks noGrp="1" noChangeArrowheads="1"/>
          </p:cNvSpPr>
          <p:nvPr>
            <p:ph type="ftr" sz="quarter" idx="3"/>
          </p:nvPr>
        </p:nvSpPr>
        <p:spPr bwMode="auto">
          <a:xfrm>
            <a:off x="304800" y="6477000"/>
            <a:ext cx="25908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ea typeface="新細明體" pitchFamily="18" charset="-120"/>
              </a:defRPr>
            </a:lvl1pPr>
          </a:lstStyle>
          <a:p>
            <a:endParaRPr lang="en-US" altLang="zh-TW"/>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solidFill>
                  <a:schemeClr val="bg1"/>
                </a:solidFill>
                <a:latin typeface="Arial" charset="0"/>
                <a:ea typeface="新細明體" pitchFamily="18" charset="-120"/>
              </a:defRPr>
            </a:lvl1pPr>
          </a:lstStyle>
          <a:p>
            <a:fld id="{864C2D03-7C55-4032-A42D-23DAF12CCC17}" type="slidenum">
              <a:rPr lang="zh-TW" altLang="en-US"/>
              <a:pPr/>
              <a:t>‹#›</a:t>
            </a:fld>
            <a:endParaRPr lang="en-US" altLang="zh-TW"/>
          </a:p>
        </p:txBody>
      </p:sp>
      <p:pic>
        <p:nvPicPr>
          <p:cNvPr id="3190" name="Picture 11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81200"/>
            <a:ext cx="3467100" cy="340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700114D3-6AE9-42FE-989E-8649D8256F35}" type="slidenum">
              <a:rPr lang="zh-TW" altLang="en-US"/>
              <a:pPr/>
              <a:t>‹#›</a:t>
            </a:fld>
            <a:endParaRPr lang="en-US" altLang="zh-TW"/>
          </a:p>
        </p:txBody>
      </p:sp>
    </p:spTree>
    <p:extLst>
      <p:ext uri="{BB962C8B-B14F-4D97-AF65-F5344CB8AC3E}">
        <p14:creationId xmlns:p14="http://schemas.microsoft.com/office/powerpoint/2010/main" val="842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81000"/>
            <a:ext cx="2057400" cy="59340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81000"/>
            <a:ext cx="6019800" cy="59340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B904D2C8-02AD-476E-A8D1-D4F5364F107D}" type="slidenum">
              <a:rPr lang="zh-TW" altLang="en-US"/>
              <a:pPr/>
              <a:t>‹#›</a:t>
            </a:fld>
            <a:endParaRPr lang="en-US" altLang="zh-TW"/>
          </a:p>
        </p:txBody>
      </p:sp>
    </p:spTree>
    <p:extLst>
      <p:ext uri="{BB962C8B-B14F-4D97-AF65-F5344CB8AC3E}">
        <p14:creationId xmlns:p14="http://schemas.microsoft.com/office/powerpoint/2010/main" val="136292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6D924AB0-00E7-4099-B8DF-615DBEFBF562}" type="slidenum">
              <a:rPr lang="zh-TW" altLang="en-US"/>
              <a:pPr/>
              <a:t>‹#›</a:t>
            </a:fld>
            <a:endParaRPr lang="en-US" altLang="zh-TW"/>
          </a:p>
        </p:txBody>
      </p:sp>
    </p:spTree>
    <p:extLst>
      <p:ext uri="{BB962C8B-B14F-4D97-AF65-F5344CB8AC3E}">
        <p14:creationId xmlns:p14="http://schemas.microsoft.com/office/powerpoint/2010/main" val="294440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688AAFD-48AB-4BA6-BD47-71AD8AFAFA33}" type="slidenum">
              <a:rPr lang="zh-TW" altLang="en-US"/>
              <a:pPr/>
              <a:t>‹#›</a:t>
            </a:fld>
            <a:endParaRPr lang="en-US" altLang="zh-TW"/>
          </a:p>
        </p:txBody>
      </p:sp>
    </p:spTree>
    <p:extLst>
      <p:ext uri="{BB962C8B-B14F-4D97-AF65-F5344CB8AC3E}">
        <p14:creationId xmlns:p14="http://schemas.microsoft.com/office/powerpoint/2010/main" val="74233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71600"/>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54661BF6-3567-4EDD-885E-40842703705B}" type="slidenum">
              <a:rPr lang="zh-TW" altLang="en-US"/>
              <a:pPr/>
              <a:t>‹#›</a:t>
            </a:fld>
            <a:endParaRPr lang="en-US" altLang="zh-TW"/>
          </a:p>
        </p:txBody>
      </p:sp>
    </p:spTree>
    <p:extLst>
      <p:ext uri="{BB962C8B-B14F-4D97-AF65-F5344CB8AC3E}">
        <p14:creationId xmlns:p14="http://schemas.microsoft.com/office/powerpoint/2010/main" val="315705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A9291C4F-6EF2-4867-B48F-DF3781651D65}" type="slidenum">
              <a:rPr lang="zh-TW" altLang="en-US"/>
              <a:pPr/>
              <a:t>‹#›</a:t>
            </a:fld>
            <a:endParaRPr lang="en-US" altLang="zh-TW"/>
          </a:p>
        </p:txBody>
      </p:sp>
    </p:spTree>
    <p:extLst>
      <p:ext uri="{BB962C8B-B14F-4D97-AF65-F5344CB8AC3E}">
        <p14:creationId xmlns:p14="http://schemas.microsoft.com/office/powerpoint/2010/main" val="121726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F60EB7A4-85F4-49AD-84C5-E0C73D649AA8}" type="slidenum">
              <a:rPr lang="zh-TW" altLang="en-US"/>
              <a:pPr/>
              <a:t>‹#›</a:t>
            </a:fld>
            <a:endParaRPr lang="en-US" altLang="zh-TW"/>
          </a:p>
        </p:txBody>
      </p:sp>
    </p:spTree>
    <p:extLst>
      <p:ext uri="{BB962C8B-B14F-4D97-AF65-F5344CB8AC3E}">
        <p14:creationId xmlns:p14="http://schemas.microsoft.com/office/powerpoint/2010/main" val="372533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DF7EDCED-A134-4B3C-951A-E5EE756803DE}" type="slidenum">
              <a:rPr lang="zh-TW" altLang="en-US"/>
              <a:pPr/>
              <a:t>‹#›</a:t>
            </a:fld>
            <a:endParaRPr lang="en-US" altLang="zh-TW"/>
          </a:p>
        </p:txBody>
      </p:sp>
    </p:spTree>
    <p:extLst>
      <p:ext uri="{BB962C8B-B14F-4D97-AF65-F5344CB8AC3E}">
        <p14:creationId xmlns:p14="http://schemas.microsoft.com/office/powerpoint/2010/main" val="352104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F5B3481-A56C-4574-9567-DDCAB2C365BC}" type="slidenum">
              <a:rPr lang="zh-TW" altLang="en-US"/>
              <a:pPr/>
              <a:t>‹#›</a:t>
            </a:fld>
            <a:endParaRPr lang="en-US" altLang="zh-TW"/>
          </a:p>
        </p:txBody>
      </p:sp>
    </p:spTree>
    <p:extLst>
      <p:ext uri="{BB962C8B-B14F-4D97-AF65-F5344CB8AC3E}">
        <p14:creationId xmlns:p14="http://schemas.microsoft.com/office/powerpoint/2010/main" val="105821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5CF800CD-3038-48EE-AA8F-361E33848DBB}" type="slidenum">
              <a:rPr lang="zh-TW" altLang="en-US"/>
              <a:pPr/>
              <a:t>‹#›</a:t>
            </a:fld>
            <a:endParaRPr lang="en-US" altLang="zh-TW"/>
          </a:p>
        </p:txBody>
      </p:sp>
    </p:spTree>
    <p:extLst>
      <p:ext uri="{BB962C8B-B14F-4D97-AF65-F5344CB8AC3E}">
        <p14:creationId xmlns:p14="http://schemas.microsoft.com/office/powerpoint/2010/main" val="40392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228600"/>
            <a:ext cx="9144000" cy="785813"/>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zh-TW" altLang="en-US"/>
          </a:p>
        </p:txBody>
      </p:sp>
      <p:sp>
        <p:nvSpPr>
          <p:cNvPr id="1027" name="Rectangle 3"/>
          <p:cNvSpPr>
            <a:spLocks noGrp="1" noChangeArrowheads="1"/>
          </p:cNvSpPr>
          <p:nvPr>
            <p:ph type="body" idx="1"/>
          </p:nvPr>
        </p:nvSpPr>
        <p:spPr bwMode="auto">
          <a:xfrm>
            <a:off x="457200" y="1371600"/>
            <a:ext cx="82296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0"/>
            <a:r>
              <a:rPr lang="zh-TW" altLang="en-US" smtClean="0"/>
              <a:t>第三層</a:t>
            </a:r>
          </a:p>
          <a:p>
            <a:pPr lvl="1"/>
            <a:r>
              <a:rPr lang="zh-TW" altLang="en-US" smtClean="0"/>
              <a:t>第四層</a:t>
            </a:r>
          </a:p>
          <a:p>
            <a:pPr lvl="2"/>
            <a:r>
              <a:rPr lang="zh-TW" altLang="en-US" smtClean="0"/>
              <a:t>第五層</a:t>
            </a:r>
          </a:p>
        </p:txBody>
      </p:sp>
      <p:sp>
        <p:nvSpPr>
          <p:cNvPr id="1028" name="Rectangle 4"/>
          <p:cNvSpPr>
            <a:spLocks noGrp="1" noChangeArrowheads="1"/>
          </p:cNvSpPr>
          <p:nvPr>
            <p:ph type="dt" sz="half" idx="2"/>
          </p:nvPr>
        </p:nvSpPr>
        <p:spPr bwMode="auto">
          <a:xfrm>
            <a:off x="457200" y="6519863"/>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endParaRPr lang="en-US" altLang="zh-TW"/>
          </a:p>
        </p:txBody>
      </p:sp>
      <p:sp>
        <p:nvSpPr>
          <p:cNvPr id="1030" name="Rectangle 6"/>
          <p:cNvSpPr>
            <a:spLocks noGrp="1" noChangeArrowheads="1"/>
          </p:cNvSpPr>
          <p:nvPr>
            <p:ph type="sldNum" sz="quarter" idx="4"/>
          </p:nvPr>
        </p:nvSpPr>
        <p:spPr bwMode="auto">
          <a:xfrm>
            <a:off x="8382000" y="64770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DD1C6E3F-6E75-461C-86A2-C04D8F302F04}" type="slidenum">
              <a:rPr lang="zh-TW" altLang="en-US"/>
              <a:pPr/>
              <a:t>‹#›</a:t>
            </a:fld>
            <a:endParaRPr lang="en-US" altLang="zh-TW"/>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zh-TW" altLang="en-US"/>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zh-TW" altLang="en-US"/>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zh-TW" altLang="en-US"/>
            </a:p>
          </p:txBody>
        </p:sp>
      </p:grpSp>
      <p:sp>
        <p:nvSpPr>
          <p:cNvPr id="1026" name="Rectangle 2"/>
          <p:cNvSpPr>
            <a:spLocks noGrp="1" noChangeArrowheads="1"/>
          </p:cNvSpPr>
          <p:nvPr>
            <p:ph type="title"/>
          </p:nvPr>
        </p:nvSpPr>
        <p:spPr bwMode="white">
          <a:xfrm>
            <a:off x="1143000" y="381000"/>
            <a:ext cx="6705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微軟正黑體" pitchFamily="34" charset="-120"/>
          <a:ea typeface="微軟正黑體" pitchFamily="34" charset="-120"/>
        </a:defRPr>
      </a:lvl2pPr>
      <a:lvl3pPr algn="ctr" rtl="0" fontAlgn="base">
        <a:spcBef>
          <a:spcPct val="0"/>
        </a:spcBef>
        <a:spcAft>
          <a:spcPct val="0"/>
        </a:spcAft>
        <a:defRPr sz="3200" b="1">
          <a:solidFill>
            <a:schemeClr val="bg1"/>
          </a:solidFill>
          <a:latin typeface="微軟正黑體" pitchFamily="34" charset="-120"/>
          <a:ea typeface="微軟正黑體" pitchFamily="34" charset="-120"/>
        </a:defRPr>
      </a:lvl3pPr>
      <a:lvl4pPr algn="ctr" rtl="0" fontAlgn="base">
        <a:spcBef>
          <a:spcPct val="0"/>
        </a:spcBef>
        <a:spcAft>
          <a:spcPct val="0"/>
        </a:spcAft>
        <a:defRPr sz="3200" b="1">
          <a:solidFill>
            <a:schemeClr val="bg1"/>
          </a:solidFill>
          <a:latin typeface="微軟正黑體" pitchFamily="34" charset="-120"/>
          <a:ea typeface="微軟正黑體" pitchFamily="34" charset="-120"/>
        </a:defRPr>
      </a:lvl4pPr>
      <a:lvl5pPr algn="ctr" rtl="0" fontAlgn="base">
        <a:spcBef>
          <a:spcPct val="0"/>
        </a:spcBef>
        <a:spcAft>
          <a:spcPct val="0"/>
        </a:spcAft>
        <a:defRPr sz="3200" b="1">
          <a:solidFill>
            <a:schemeClr val="bg1"/>
          </a:solidFill>
          <a:latin typeface="微軟正黑體" pitchFamily="34" charset="-120"/>
          <a:ea typeface="微軟正黑體" pitchFamily="34" charset="-120"/>
        </a:defRPr>
      </a:lvl5pPr>
      <a:lvl6pPr marL="457200" algn="ctr" rtl="0" fontAlgn="base">
        <a:spcBef>
          <a:spcPct val="0"/>
        </a:spcBef>
        <a:spcAft>
          <a:spcPct val="0"/>
        </a:spcAft>
        <a:defRPr sz="3200" b="1">
          <a:solidFill>
            <a:schemeClr val="bg1"/>
          </a:solidFill>
          <a:latin typeface="微軟正黑體" pitchFamily="34" charset="-120"/>
          <a:ea typeface="微軟正黑體" pitchFamily="34" charset="-120"/>
        </a:defRPr>
      </a:lvl6pPr>
      <a:lvl7pPr marL="914400" algn="ctr" rtl="0" fontAlgn="base">
        <a:spcBef>
          <a:spcPct val="0"/>
        </a:spcBef>
        <a:spcAft>
          <a:spcPct val="0"/>
        </a:spcAft>
        <a:defRPr sz="3200" b="1">
          <a:solidFill>
            <a:schemeClr val="bg1"/>
          </a:solidFill>
          <a:latin typeface="微軟正黑體" pitchFamily="34" charset="-120"/>
          <a:ea typeface="微軟正黑體" pitchFamily="34" charset="-120"/>
        </a:defRPr>
      </a:lvl7pPr>
      <a:lvl8pPr marL="1371600" algn="ctr" rtl="0" fontAlgn="base">
        <a:spcBef>
          <a:spcPct val="0"/>
        </a:spcBef>
        <a:spcAft>
          <a:spcPct val="0"/>
        </a:spcAft>
        <a:defRPr sz="3200" b="1">
          <a:solidFill>
            <a:schemeClr val="bg1"/>
          </a:solidFill>
          <a:latin typeface="微軟正黑體" pitchFamily="34" charset="-120"/>
          <a:ea typeface="微軟正黑體" pitchFamily="34" charset="-120"/>
        </a:defRPr>
      </a:lvl8pPr>
      <a:lvl9pPr marL="1828800" algn="ctr" rtl="0" fontAlgn="base">
        <a:spcBef>
          <a:spcPct val="0"/>
        </a:spcBef>
        <a:spcAft>
          <a:spcPct val="0"/>
        </a:spcAft>
        <a:defRPr sz="3200" b="1">
          <a:solidFill>
            <a:schemeClr val="bg1"/>
          </a:solidFill>
          <a:latin typeface="微軟正黑體" pitchFamily="34" charset="-120"/>
          <a:ea typeface="微軟正黑體" pitchFamily="34" charset="-12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Arial" charset="0"/>
          <a:ea typeface="+mn-ea"/>
        </a:defRPr>
      </a:lvl4pPr>
      <a:lvl5pPr marL="2057400" indent="-228600" algn="l" rtl="0" fontAlgn="base">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04424F5C-29D9-4B30-B19E-3FDCE4FD6CF1}" type="slidenum">
              <a:rPr lang="zh-TW" altLang="en-US"/>
              <a:pPr/>
              <a:t>1</a:t>
            </a:fld>
            <a:endParaRPr lang="en-US" altLang="zh-TW"/>
          </a:p>
        </p:txBody>
      </p:sp>
      <p:sp>
        <p:nvSpPr>
          <p:cNvPr id="2051" name="Rectangle 3"/>
          <p:cNvSpPr>
            <a:spLocks noGrp="1" noChangeArrowheads="1"/>
          </p:cNvSpPr>
          <p:nvPr>
            <p:ph type="subTitle" idx="1"/>
          </p:nvPr>
        </p:nvSpPr>
        <p:spPr>
          <a:xfrm>
            <a:off x="3733800" y="2438400"/>
            <a:ext cx="4876800" cy="685800"/>
          </a:xfrm>
        </p:spPr>
        <p:txBody>
          <a:bodyPr/>
          <a:lstStyle/>
          <a:p>
            <a:r>
              <a:rPr lang="zh-TW" altLang="en-US" sz="3600"/>
              <a:t>教師以技術或實務研發成果送審升等經驗觀摩研習會</a:t>
            </a:r>
            <a:endParaRPr lang="en-US" altLang="zh-TW" sz="3600"/>
          </a:p>
        </p:txBody>
      </p:sp>
      <p:sp>
        <p:nvSpPr>
          <p:cNvPr id="2053" name="Rectangle 5"/>
          <p:cNvSpPr>
            <a:spLocks noChangeArrowheads="1"/>
          </p:cNvSpPr>
          <p:nvPr/>
        </p:nvSpPr>
        <p:spPr bwMode="auto">
          <a:xfrm>
            <a:off x="3505200" y="480060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TW" altLang="en-US" sz="2400" dirty="0">
                <a:solidFill>
                  <a:srgbClr val="565868"/>
                </a:solidFill>
                <a:latin typeface="微軟正黑體" pitchFamily="34" charset="-120"/>
                <a:ea typeface="微軟正黑體" pitchFamily="34" charset="-120"/>
              </a:rPr>
              <a:t>德明財經科技大學 </a:t>
            </a:r>
          </a:p>
          <a:p>
            <a:r>
              <a:rPr kumimoji="1" lang="zh-TW" altLang="en-US" sz="2400" dirty="0">
                <a:solidFill>
                  <a:srgbClr val="565868"/>
                </a:solidFill>
                <a:latin typeface="微軟正黑體" pitchFamily="34" charset="-120"/>
                <a:ea typeface="微軟正黑體" pitchFamily="34" charset="-120"/>
              </a:rPr>
              <a:t>物流管理系</a:t>
            </a:r>
            <a:r>
              <a:rPr kumimoji="1" lang="en-US" altLang="zh-TW" sz="2400" dirty="0">
                <a:solidFill>
                  <a:srgbClr val="565868"/>
                </a:solidFill>
                <a:latin typeface="微軟正黑體" pitchFamily="34" charset="-120"/>
                <a:ea typeface="微軟正黑體" pitchFamily="34" charset="-120"/>
              </a:rPr>
              <a:t> </a:t>
            </a:r>
          </a:p>
          <a:p>
            <a:r>
              <a:rPr kumimoji="1" lang="zh-TW" altLang="en-US" sz="2400" dirty="0">
                <a:solidFill>
                  <a:srgbClr val="565868"/>
                </a:solidFill>
                <a:latin typeface="微軟正黑體" pitchFamily="34" charset="-120"/>
                <a:ea typeface="微軟正黑體" pitchFamily="34" charset="-120"/>
              </a:rPr>
              <a:t>陳百盛 副教授</a:t>
            </a:r>
          </a:p>
          <a:p>
            <a:r>
              <a:rPr kumimoji="1" lang="en-US" altLang="zh-TW" sz="2400" dirty="0" smtClean="0">
                <a:solidFill>
                  <a:srgbClr val="565868"/>
                </a:solidFill>
                <a:latin typeface="微軟正黑體" pitchFamily="34" charset="-120"/>
                <a:ea typeface="微軟正黑體" pitchFamily="34" charset="-120"/>
              </a:rPr>
              <a:t>2014/01/14</a:t>
            </a:r>
            <a:endParaRPr kumimoji="1" lang="zh-TW" altLang="en-US" sz="2400" dirty="0">
              <a:solidFill>
                <a:srgbClr val="565868"/>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5E7C7EA3-60F3-4CEE-986E-90F9C11E9F63}" type="slidenum">
              <a:rPr lang="zh-TW" altLang="en-US"/>
              <a:pPr/>
              <a:t>10</a:t>
            </a:fld>
            <a:endParaRPr lang="en-US" altLang="zh-TW"/>
          </a:p>
        </p:txBody>
      </p:sp>
      <p:sp>
        <p:nvSpPr>
          <p:cNvPr id="138242" name="Rectangle 2"/>
          <p:cNvSpPr>
            <a:spLocks noGrp="1" noChangeArrowheads="1"/>
          </p:cNvSpPr>
          <p:nvPr>
            <p:ph type="title"/>
          </p:nvPr>
        </p:nvSpPr>
        <p:spPr/>
        <p:txBody>
          <a:bodyPr/>
          <a:lstStyle/>
          <a:p>
            <a:r>
              <a:rPr lang="zh-TW" altLang="en-US"/>
              <a:t>代表著作研發成果摘要說明</a:t>
            </a:r>
            <a:r>
              <a:rPr lang="zh-TW" altLang="en-US" sz="2800"/>
              <a:t> </a:t>
            </a:r>
            <a:r>
              <a:rPr lang="en-US" altLang="zh-TW" sz="2800"/>
              <a:t>(1/5)</a:t>
            </a:r>
          </a:p>
        </p:txBody>
      </p:sp>
      <p:sp>
        <p:nvSpPr>
          <p:cNvPr id="138243" name="Rectangle 3"/>
          <p:cNvSpPr>
            <a:spLocks noGrp="1" noChangeArrowheads="1"/>
          </p:cNvSpPr>
          <p:nvPr>
            <p:ph type="body" idx="1"/>
          </p:nvPr>
        </p:nvSpPr>
        <p:spPr>
          <a:xfrm>
            <a:off x="228600" y="1143000"/>
            <a:ext cx="8763000" cy="5172075"/>
          </a:xfrm>
        </p:spPr>
        <p:txBody>
          <a:bodyPr/>
          <a:lstStyle/>
          <a:p>
            <a:pPr>
              <a:lnSpc>
                <a:spcPct val="110000"/>
              </a:lnSpc>
              <a:buFont typeface="Wingdings" pitchFamily="2" charset="2"/>
              <a:buNone/>
            </a:pPr>
            <a:r>
              <a:rPr lang="zh-TW" altLang="en-US" sz="2200"/>
              <a:t>（一）計畫背景：</a:t>
            </a:r>
          </a:p>
          <a:p>
            <a:pPr>
              <a:lnSpc>
                <a:spcPct val="110000"/>
              </a:lnSpc>
            </a:pPr>
            <a:r>
              <a:rPr lang="zh-TW" altLang="en-US" sz="2200" b="0"/>
              <a:t>本送審技術報告之代表著作為：</a:t>
            </a:r>
            <a:r>
              <a:rPr lang="en-US" altLang="zh-TW" sz="2200" b="0"/>
              <a:t>RFID</a:t>
            </a:r>
            <a:r>
              <a:rPr lang="zh-TW" altLang="en-US" sz="2200" b="0"/>
              <a:t>在醫藥冷藏鏈之應用研發（</a:t>
            </a:r>
            <a:r>
              <a:rPr lang="en-US" altLang="zh-TW" sz="2200" b="0"/>
              <a:t>Application of RFID for Pharmaceutical Cold Chain</a:t>
            </a:r>
            <a:r>
              <a:rPr lang="zh-TW" altLang="en-US" sz="2200" b="0"/>
              <a:t>），係一件國科會核定之應用型產學合作計畫（</a:t>
            </a:r>
            <a:r>
              <a:rPr lang="en-US" altLang="zh-TW" sz="2200" b="0"/>
              <a:t>NSC 98-2622-E-147-001-CC3</a:t>
            </a:r>
            <a:r>
              <a:rPr lang="zh-TW" altLang="en-US" sz="2200" b="0"/>
              <a:t>），合作企業為：亞美地科技股份有限公司，核定經費：</a:t>
            </a:r>
            <a:r>
              <a:rPr lang="en-US" altLang="zh-TW" sz="2200" b="0"/>
              <a:t>$431,000</a:t>
            </a:r>
            <a:r>
              <a:rPr lang="zh-TW" altLang="en-US" sz="2200" b="0"/>
              <a:t>，先期廠商技術移轉授權金：</a:t>
            </a:r>
            <a:r>
              <a:rPr lang="en-US" altLang="zh-TW" sz="2200" b="0"/>
              <a:t>$95,000</a:t>
            </a:r>
            <a:r>
              <a:rPr lang="zh-TW" altLang="en-US" sz="2200" b="0"/>
              <a:t>，執行期間：</a:t>
            </a:r>
            <a:r>
              <a:rPr lang="en-US" altLang="zh-TW" sz="2200" b="0"/>
              <a:t>98</a:t>
            </a:r>
            <a:r>
              <a:rPr lang="zh-TW" altLang="en-US" sz="2200" b="0"/>
              <a:t>年</a:t>
            </a:r>
            <a:r>
              <a:rPr lang="en-US" altLang="zh-TW" sz="2200" b="0"/>
              <a:t>07</a:t>
            </a:r>
            <a:r>
              <a:rPr lang="zh-TW" altLang="en-US" sz="2200" b="0"/>
              <a:t>月</a:t>
            </a:r>
            <a:r>
              <a:rPr lang="en-US" altLang="zh-TW" sz="2200" b="0"/>
              <a:t>01</a:t>
            </a:r>
            <a:r>
              <a:rPr lang="zh-TW" altLang="en-US" sz="2200" b="0"/>
              <a:t>日至</a:t>
            </a:r>
            <a:r>
              <a:rPr lang="en-US" altLang="zh-TW" sz="2200" b="0"/>
              <a:t>99</a:t>
            </a:r>
            <a:r>
              <a:rPr lang="zh-TW" altLang="en-US" sz="2200" b="0"/>
              <a:t>年</a:t>
            </a:r>
            <a:r>
              <a:rPr lang="en-US" altLang="zh-TW" sz="2200" b="0"/>
              <a:t>06</a:t>
            </a:r>
            <a:r>
              <a:rPr lang="zh-TW" altLang="en-US" sz="2200" b="0"/>
              <a:t>月</a:t>
            </a:r>
            <a:r>
              <a:rPr lang="en-US" altLang="zh-TW" sz="2200" b="0"/>
              <a:t>30</a:t>
            </a:r>
            <a:r>
              <a:rPr lang="zh-TW" altLang="en-US" sz="2200" b="0"/>
              <a:t>日。</a:t>
            </a:r>
          </a:p>
          <a:p>
            <a:pPr>
              <a:lnSpc>
                <a:spcPct val="110000"/>
              </a:lnSpc>
              <a:buFont typeface="Wingdings" pitchFamily="2" charset="2"/>
              <a:buNone/>
            </a:pPr>
            <a:r>
              <a:rPr lang="zh-TW" altLang="en-US" sz="2200"/>
              <a:t>（二）研發理念：</a:t>
            </a:r>
          </a:p>
          <a:p>
            <a:pPr>
              <a:lnSpc>
                <a:spcPct val="110000"/>
              </a:lnSpc>
            </a:pPr>
            <a:r>
              <a:rPr lang="zh-TW" altLang="en-US" sz="2200" b="0"/>
              <a:t>醫藥冷藏品如疫苗、血液、癌症用藥等須要在儲存及運輸作業中維持冷藏溫度</a:t>
            </a:r>
            <a:r>
              <a:rPr lang="en-US" altLang="zh-TW" sz="2200" b="0"/>
              <a:t>2</a:t>
            </a:r>
            <a:r>
              <a:rPr lang="zh-TW" altLang="en-US" sz="2200" b="0"/>
              <a:t>～</a:t>
            </a:r>
            <a:r>
              <a:rPr lang="en-US" altLang="zh-TW" sz="2200" b="0"/>
              <a:t>8℃</a:t>
            </a:r>
            <a:r>
              <a:rPr lang="zh-TW" altLang="en-US" sz="2200" b="0"/>
              <a:t>確保藥品療效品質，故在冷藏藥品流通過程中要有溫度監控、即時反應溫度異常、過程溫度追溯的能力，才能確認冷藏藥品流通過程的品質，也確保消費者健康安全，研發理念為建立冷藏藥品在流通過程之管理資訊平台，能即時監測溫度及追蹤狀態，提高醫藥冷藏鏈資訊透通度，建立安全無虞之醫藥冷藏鏈。</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1191DC5-4E56-48C9-9F43-D936B706FBC0}" type="slidenum">
              <a:rPr lang="zh-TW" altLang="en-US"/>
              <a:pPr/>
              <a:t>11</a:t>
            </a:fld>
            <a:endParaRPr lang="en-US" altLang="zh-TW"/>
          </a:p>
        </p:txBody>
      </p:sp>
      <p:sp>
        <p:nvSpPr>
          <p:cNvPr id="139266" name="Rectangle 2"/>
          <p:cNvSpPr>
            <a:spLocks noGrp="1" noChangeArrowheads="1"/>
          </p:cNvSpPr>
          <p:nvPr>
            <p:ph type="title"/>
          </p:nvPr>
        </p:nvSpPr>
        <p:spPr/>
        <p:txBody>
          <a:bodyPr/>
          <a:lstStyle/>
          <a:p>
            <a:r>
              <a:rPr lang="zh-TW" altLang="en-US"/>
              <a:t>代表著作研發成果摘要說明</a:t>
            </a:r>
            <a:r>
              <a:rPr lang="zh-TW" altLang="en-US" sz="2800"/>
              <a:t> </a:t>
            </a:r>
            <a:r>
              <a:rPr lang="en-US" altLang="zh-TW" sz="2800"/>
              <a:t>(2/5)</a:t>
            </a:r>
            <a:endParaRPr lang="zh-TW" altLang="en-US" sz="2800"/>
          </a:p>
        </p:txBody>
      </p:sp>
      <p:sp>
        <p:nvSpPr>
          <p:cNvPr id="139267" name="Rectangle 3"/>
          <p:cNvSpPr>
            <a:spLocks noGrp="1" noChangeArrowheads="1"/>
          </p:cNvSpPr>
          <p:nvPr>
            <p:ph type="body" idx="1"/>
          </p:nvPr>
        </p:nvSpPr>
        <p:spPr/>
        <p:txBody>
          <a:bodyPr/>
          <a:lstStyle/>
          <a:p>
            <a:pPr>
              <a:buFont typeface="Wingdings" pitchFamily="2" charset="2"/>
              <a:buNone/>
            </a:pPr>
            <a:r>
              <a:rPr lang="zh-TW" altLang="en-US" sz="2200"/>
              <a:t>（三）學理基礎：</a:t>
            </a:r>
          </a:p>
          <a:p>
            <a:r>
              <a:rPr lang="zh-TW" altLang="en-US" sz="2200" b="0"/>
              <a:t>應用</a:t>
            </a:r>
            <a:r>
              <a:rPr lang="en-US" altLang="zh-TW" sz="2200" b="0"/>
              <a:t>RFID</a:t>
            </a:r>
            <a:r>
              <a:rPr lang="zh-TW" altLang="en-US" sz="2200" b="0"/>
              <a:t>具有自動辨識和資料即時傳輸的特性，整合開發</a:t>
            </a:r>
            <a:r>
              <a:rPr lang="en-US" altLang="zh-TW" sz="2200" b="0"/>
              <a:t>3G</a:t>
            </a:r>
            <a:r>
              <a:rPr lang="zh-TW" altLang="en-US" sz="2200" b="0"/>
              <a:t>無線通訊、網路系統平台、無線溫濕度感測、</a:t>
            </a:r>
            <a:r>
              <a:rPr lang="en-US" altLang="zh-TW" sz="2200" b="0"/>
              <a:t>RFID</a:t>
            </a:r>
            <a:r>
              <a:rPr lang="zh-TW" altLang="en-US" sz="2200" b="0"/>
              <a:t>人員及物品辨識等技術。</a:t>
            </a:r>
          </a:p>
          <a:p>
            <a:pPr>
              <a:buFont typeface="Wingdings" pitchFamily="2" charset="2"/>
              <a:buNone/>
            </a:pPr>
            <a:r>
              <a:rPr lang="zh-TW" altLang="en-US" sz="2200"/>
              <a:t>（四）主題內容：</a:t>
            </a:r>
          </a:p>
          <a:p>
            <a:r>
              <a:rPr lang="zh-TW" altLang="en-US" sz="2200" b="0"/>
              <a:t>研發</a:t>
            </a:r>
            <a:r>
              <a:rPr lang="en-US" altLang="zh-TW" sz="2200" b="0"/>
              <a:t>『</a:t>
            </a:r>
            <a:r>
              <a:rPr lang="zh-TW" altLang="en-US" sz="2200" b="0"/>
              <a:t>醫藥冷藏鏈管理平台系統（</a:t>
            </a:r>
            <a:r>
              <a:rPr lang="en-US" altLang="zh-TW" sz="2200" b="0"/>
              <a:t>Cold Chain Management for Pharmaceutical, CCMP</a:t>
            </a:r>
            <a:r>
              <a:rPr lang="zh-TW" altLang="en-US" sz="2200" b="0"/>
              <a:t>）</a:t>
            </a:r>
            <a:r>
              <a:rPr lang="en-US" altLang="zh-TW" sz="2200" b="0"/>
              <a:t>』</a:t>
            </a:r>
            <a:r>
              <a:rPr lang="zh-TW" altLang="en-US" sz="2200" b="0"/>
              <a:t>和</a:t>
            </a:r>
            <a:r>
              <a:rPr lang="en-US" altLang="zh-TW" sz="2200" b="0"/>
              <a:t>『RFID</a:t>
            </a:r>
            <a:r>
              <a:rPr lang="zh-TW" altLang="en-US" sz="2200" b="0"/>
              <a:t>移動式冷藏冰桶</a:t>
            </a:r>
            <a:r>
              <a:rPr lang="en-US" altLang="zh-TW" sz="2200" b="0"/>
              <a:t>』</a:t>
            </a:r>
            <a:r>
              <a:rPr lang="zh-TW" altLang="en-US" sz="2200"/>
              <a:t>。</a:t>
            </a:r>
          </a:p>
          <a:p>
            <a:pPr>
              <a:buFont typeface="Wingdings" pitchFamily="2" charset="2"/>
              <a:buNone/>
            </a:pPr>
            <a:r>
              <a:rPr lang="zh-TW" altLang="en-US" sz="2200"/>
              <a:t>（五）方法技術：</a:t>
            </a:r>
          </a:p>
          <a:p>
            <a:r>
              <a:rPr lang="zh-TW" altLang="en-US" sz="2200" b="0"/>
              <a:t>建置一套以</a:t>
            </a:r>
            <a:r>
              <a:rPr lang="en-US" altLang="zh-TW" sz="2200" b="0"/>
              <a:t>RFID</a:t>
            </a:r>
            <a:r>
              <a:rPr lang="zh-TW" altLang="en-US" sz="2200" b="0"/>
              <a:t>技術之物聯網概念架構，串連冷藏藥品從製造、倉儲、配送等之流通履歷的即時溫度監控管理系統，藉由</a:t>
            </a:r>
            <a:r>
              <a:rPr lang="en-US" altLang="zh-TW" sz="2200" b="0"/>
              <a:t>RFID</a:t>
            </a:r>
            <a:r>
              <a:rPr lang="zh-TW" altLang="en-US" sz="2200" b="0"/>
              <a:t>、無線溫度感測、無線通訊、網路等資通訊技術建構</a:t>
            </a:r>
            <a:r>
              <a:rPr lang="en-US" altLang="zh-TW" sz="2200" b="0"/>
              <a:t>『</a:t>
            </a:r>
            <a:r>
              <a:rPr lang="zh-TW" altLang="en-US" sz="2200" b="0"/>
              <a:t>醫藥冷藏鏈管理平台</a:t>
            </a:r>
            <a:r>
              <a:rPr lang="en-US" altLang="zh-TW" sz="2200" b="0"/>
              <a:t>』</a:t>
            </a:r>
            <a:r>
              <a:rPr lang="zh-TW" altLang="en-US" sz="2200" b="0"/>
              <a:t>，讓冷藏藥品在流通過程之溫度透過此管理資訊平台能即時被追蹤監控，提高醫藥冷藏鏈之資訊透通度，建立安全無虞之醫藥冷藏鏈。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2A1585CF-1AEE-431E-910E-A7FDD6EDC437}" type="slidenum">
              <a:rPr lang="zh-TW" altLang="en-US"/>
              <a:pPr/>
              <a:t>12</a:t>
            </a:fld>
            <a:endParaRPr lang="en-US" altLang="zh-TW"/>
          </a:p>
        </p:txBody>
      </p:sp>
      <p:sp>
        <p:nvSpPr>
          <p:cNvPr id="140290" name="Rectangle 2"/>
          <p:cNvSpPr>
            <a:spLocks noGrp="1" noChangeArrowheads="1"/>
          </p:cNvSpPr>
          <p:nvPr>
            <p:ph type="title"/>
          </p:nvPr>
        </p:nvSpPr>
        <p:spPr/>
        <p:txBody>
          <a:bodyPr/>
          <a:lstStyle/>
          <a:p>
            <a:r>
              <a:rPr lang="zh-TW" altLang="en-US"/>
              <a:t>代表著作研發成果摘要說明</a:t>
            </a:r>
            <a:r>
              <a:rPr lang="zh-TW" altLang="en-US" sz="2800"/>
              <a:t> </a:t>
            </a:r>
            <a:r>
              <a:rPr lang="en-US" altLang="zh-TW" sz="2800"/>
              <a:t>(3/5)</a:t>
            </a:r>
            <a:endParaRPr lang="zh-TW" altLang="en-US" sz="2800"/>
          </a:p>
        </p:txBody>
      </p:sp>
      <p:sp>
        <p:nvSpPr>
          <p:cNvPr id="140291" name="Rectangle 3"/>
          <p:cNvSpPr>
            <a:spLocks noGrp="1" noChangeArrowheads="1"/>
          </p:cNvSpPr>
          <p:nvPr>
            <p:ph type="body" idx="1"/>
          </p:nvPr>
        </p:nvSpPr>
        <p:spPr>
          <a:xfrm>
            <a:off x="457200" y="1371600"/>
            <a:ext cx="8534400" cy="4943475"/>
          </a:xfrm>
        </p:spPr>
        <p:txBody>
          <a:bodyPr/>
          <a:lstStyle/>
          <a:p>
            <a:pPr>
              <a:buFont typeface="Wingdings" pitchFamily="2" charset="2"/>
              <a:buNone/>
            </a:pPr>
            <a:r>
              <a:rPr lang="zh-TW" altLang="en-US" sz="2400"/>
              <a:t>（六）成果貢獻：</a:t>
            </a:r>
          </a:p>
          <a:p>
            <a:pPr>
              <a:buFont typeface="Wingdings" pitchFamily="2" charset="2"/>
              <a:buNone/>
            </a:pPr>
            <a:r>
              <a:rPr lang="en-US" altLang="zh-TW" sz="2400" b="0"/>
              <a:t>(1)</a:t>
            </a:r>
            <a:r>
              <a:rPr lang="zh-TW" altLang="en-US" sz="2400" b="0"/>
              <a:t>中華民國新式專利一件（附件二）</a:t>
            </a:r>
          </a:p>
          <a:p>
            <a:pPr>
              <a:buFont typeface="Wingdings" pitchFamily="2" charset="2"/>
              <a:buNone/>
            </a:pPr>
            <a:r>
              <a:rPr lang="zh-TW" altLang="en-US" sz="2400" b="0"/>
              <a:t>   中華民國新型專利：物流溫濕度感測控制裝置（證書號：</a:t>
            </a:r>
            <a:r>
              <a:rPr lang="en-US" altLang="zh-TW" sz="2400" b="0"/>
              <a:t>M374546</a:t>
            </a:r>
            <a:r>
              <a:rPr lang="zh-TW" altLang="en-US" sz="2400" b="0"/>
              <a:t>），專利權期間：</a:t>
            </a:r>
            <a:r>
              <a:rPr lang="en-US" altLang="zh-TW" sz="2400" b="0"/>
              <a:t>2010/2/21~2019/3/20</a:t>
            </a:r>
            <a:r>
              <a:rPr lang="zh-TW" altLang="en-US" sz="2400" b="0"/>
              <a:t>。國際專利分類號</a:t>
            </a:r>
            <a:r>
              <a:rPr lang="en-US" altLang="zh-TW" sz="2400" b="0"/>
              <a:t>F24F-011/00(2006.01) </a:t>
            </a:r>
            <a:r>
              <a:rPr lang="zh-TW" altLang="en-US" sz="2400" b="0"/>
              <a:t>，專利公報，頁</a:t>
            </a:r>
            <a:r>
              <a:rPr lang="en-US" altLang="zh-TW" sz="2400" b="0"/>
              <a:t>4907-4909</a:t>
            </a:r>
            <a:r>
              <a:rPr lang="zh-TW" altLang="en-US" sz="2400" b="0"/>
              <a:t>， </a:t>
            </a:r>
            <a:r>
              <a:rPr lang="en-US" altLang="zh-TW" sz="2400" b="0"/>
              <a:t>37</a:t>
            </a:r>
            <a:r>
              <a:rPr lang="zh-TW" altLang="en-US" sz="2400" b="0"/>
              <a:t>卷</a:t>
            </a:r>
            <a:r>
              <a:rPr lang="en-US" altLang="zh-TW" sz="2400" b="0"/>
              <a:t>06</a:t>
            </a:r>
            <a:r>
              <a:rPr lang="zh-TW" altLang="en-US" sz="2400" b="0"/>
              <a:t>期，智慧財產局。</a:t>
            </a:r>
          </a:p>
          <a:p>
            <a:pPr>
              <a:buFont typeface="Wingdings" pitchFamily="2" charset="2"/>
              <a:buNone/>
            </a:pPr>
            <a:r>
              <a:rPr lang="en-US" altLang="zh-TW" sz="2400" b="0"/>
              <a:t>(2)</a:t>
            </a:r>
            <a:r>
              <a:rPr lang="zh-TW" altLang="en-US" sz="2400" b="0"/>
              <a:t>國際研討會論文一篇（附件四）</a:t>
            </a:r>
          </a:p>
          <a:p>
            <a:pPr>
              <a:buFont typeface="Wingdings" pitchFamily="2" charset="2"/>
              <a:buNone/>
            </a:pPr>
            <a:r>
              <a:rPr lang="en-US" altLang="zh-TW" sz="2400" b="0"/>
              <a:t>    Bai-Sheng Chen, Application of RFID for Pharmaceutical Cold Chain, 2010 International Innovation and Invention Conference, Sep. 26-29, Taipei, Taiwan.</a:t>
            </a:r>
          </a:p>
          <a:p>
            <a:endParaRPr lang="zh-TW" altLang="en-US" sz="2400" b="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4"/>
          <p:cNvSpPr>
            <a:spLocks noGrp="1"/>
          </p:cNvSpPr>
          <p:nvPr>
            <p:ph type="sldNum" sz="quarter" idx="11"/>
          </p:nvPr>
        </p:nvSpPr>
        <p:spPr/>
        <p:txBody>
          <a:bodyPr/>
          <a:lstStyle/>
          <a:p>
            <a:fld id="{43412B11-F6BA-4FD1-AB70-9BA24C532DDD}" type="slidenum">
              <a:rPr lang="zh-TW" altLang="en-US"/>
              <a:pPr/>
              <a:t>13</a:t>
            </a:fld>
            <a:endParaRPr lang="en-US" altLang="zh-TW"/>
          </a:p>
        </p:txBody>
      </p:sp>
      <p:sp>
        <p:nvSpPr>
          <p:cNvPr id="141314" name="Rectangle 2"/>
          <p:cNvSpPr>
            <a:spLocks noGrp="1" noChangeArrowheads="1"/>
          </p:cNvSpPr>
          <p:nvPr>
            <p:ph type="title"/>
          </p:nvPr>
        </p:nvSpPr>
        <p:spPr/>
        <p:txBody>
          <a:bodyPr/>
          <a:lstStyle/>
          <a:p>
            <a:r>
              <a:rPr lang="zh-TW" altLang="en-US" sz="3600"/>
              <a:t>代表著作研發成果摘要說明</a:t>
            </a:r>
            <a:r>
              <a:rPr lang="zh-TW" altLang="en-US"/>
              <a:t> </a:t>
            </a:r>
            <a:r>
              <a:rPr lang="en-US" altLang="zh-TW"/>
              <a:t>(4/5)</a:t>
            </a:r>
            <a:endParaRPr lang="zh-TW" altLang="en-US"/>
          </a:p>
        </p:txBody>
      </p:sp>
      <p:sp>
        <p:nvSpPr>
          <p:cNvPr id="141315" name="Rectangle 3"/>
          <p:cNvSpPr>
            <a:spLocks noGrp="1" noChangeArrowheads="1"/>
          </p:cNvSpPr>
          <p:nvPr>
            <p:ph type="body" idx="1"/>
          </p:nvPr>
        </p:nvSpPr>
        <p:spPr/>
        <p:txBody>
          <a:bodyPr/>
          <a:lstStyle/>
          <a:p>
            <a:pPr marL="533400" indent="-533400">
              <a:buFont typeface="Wingdings" pitchFamily="2" charset="2"/>
              <a:buNone/>
            </a:pPr>
            <a:r>
              <a:rPr lang="en-US" altLang="zh-TW" sz="2400" b="0"/>
              <a:t>(3)</a:t>
            </a:r>
            <a:r>
              <a:rPr lang="zh-TW" altLang="en-US" sz="2400" b="0"/>
              <a:t>資訊應用系統一式</a:t>
            </a:r>
            <a:endParaRPr lang="en-US" altLang="zh-TW" sz="2400" b="0"/>
          </a:p>
        </p:txBody>
      </p:sp>
      <p:sp>
        <p:nvSpPr>
          <p:cNvPr id="141317" name="Rectangle 5"/>
          <p:cNvSpPr>
            <a:spLocks noChangeArrowheads="1"/>
          </p:cNvSpPr>
          <p:nvPr/>
        </p:nvSpPr>
        <p:spPr bwMode="auto">
          <a:xfrm>
            <a:off x="982663" y="2528888"/>
            <a:ext cx="2759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a:p>
        </p:txBody>
      </p:sp>
      <p:sp>
        <p:nvSpPr>
          <p:cNvPr id="141330" name="Rectangle 18"/>
          <p:cNvSpPr>
            <a:spLocks noChangeArrowheads="1"/>
          </p:cNvSpPr>
          <p:nvPr/>
        </p:nvSpPr>
        <p:spPr bwMode="auto">
          <a:xfrm>
            <a:off x="609600" y="4146550"/>
            <a:ext cx="4049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sz="2400">
                <a:latin typeface="微軟正黑體" pitchFamily="34" charset="-120"/>
                <a:ea typeface="微軟正黑體" pitchFamily="34" charset="-120"/>
              </a:rPr>
              <a:t>(4)RFID</a:t>
            </a:r>
            <a:r>
              <a:rPr lang="zh-TW" altLang="en-US" sz="2400">
                <a:latin typeface="微軟正黑體" pitchFamily="34" charset="-120"/>
                <a:ea typeface="微軟正黑體" pitchFamily="34" charset="-120"/>
              </a:rPr>
              <a:t>移動式冷藏冰桶一具 </a:t>
            </a:r>
          </a:p>
        </p:txBody>
      </p:sp>
      <p:pic>
        <p:nvPicPr>
          <p:cNvPr id="14133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2324100" cy="1800225"/>
          </a:xfrm>
          <a:prstGeom prst="rect">
            <a:avLst/>
          </a:prstGeom>
          <a:noFill/>
          <a:extLst>
            <a:ext uri="{909E8E84-426E-40DD-AFC4-6F175D3DCCD1}">
              <a14:hiddenFill xmlns:a14="http://schemas.microsoft.com/office/drawing/2010/main">
                <a:solidFill>
                  <a:srgbClr val="FFFFFF"/>
                </a:solidFill>
              </a14:hiddenFill>
            </a:ext>
          </a:extLst>
        </p:spPr>
      </p:pic>
      <p:sp>
        <p:nvSpPr>
          <p:cNvPr id="141339" name="Rectangle 27"/>
          <p:cNvSpPr>
            <a:spLocks noChangeArrowheads="1"/>
          </p:cNvSpPr>
          <p:nvPr/>
        </p:nvSpPr>
        <p:spPr bwMode="auto">
          <a:xfrm>
            <a:off x="4114800" y="2057400"/>
            <a:ext cx="4724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000">
                <a:latin typeface="微軟正黑體" pitchFamily="34" charset="-120"/>
                <a:ea typeface="微軟正黑體" pitchFamily="34" charset="-120"/>
              </a:rPr>
              <a:t>開發</a:t>
            </a:r>
            <a:r>
              <a:rPr lang="en-US" altLang="zh-TW" sz="2000">
                <a:latin typeface="微軟正黑體" pitchFamily="34" charset="-120"/>
                <a:ea typeface="微軟正黑體" pitchFamily="34" charset="-120"/>
              </a:rPr>
              <a:t>Web-based</a:t>
            </a:r>
            <a:r>
              <a:rPr lang="zh-TW" altLang="en-US" sz="2000">
                <a:latin typeface="微軟正黑體" pitchFamily="34" charset="-120"/>
                <a:ea typeface="微軟正黑體" pitchFamily="34" charset="-120"/>
              </a:rPr>
              <a:t>（以</a:t>
            </a:r>
            <a:r>
              <a:rPr lang="en-US" altLang="zh-TW" sz="2000">
                <a:latin typeface="微軟正黑體" pitchFamily="34" charset="-120"/>
                <a:ea typeface="微軟正黑體" pitchFamily="34" charset="-120"/>
              </a:rPr>
              <a:t>PHP</a:t>
            </a:r>
            <a:r>
              <a:rPr lang="zh-TW" altLang="en-US" sz="2000">
                <a:latin typeface="微軟正黑體" pitchFamily="34" charset="-120"/>
                <a:ea typeface="微軟正黑體" pitchFamily="34" charset="-120"/>
              </a:rPr>
              <a:t>技術開發）之醫藥冷藏鏈管理平台系統，可實際導入產業應用，讓醫藥供應商、物流業者和醫療通路可上網即時獲得冷藏藥品在流通過程（運輸及倉儲）之溫濕度，確保藥品之品質。</a:t>
            </a:r>
          </a:p>
        </p:txBody>
      </p:sp>
      <p:sp>
        <p:nvSpPr>
          <p:cNvPr id="141341" name="Rectangle 29"/>
          <p:cNvSpPr>
            <a:spLocks noChangeArrowheads="1"/>
          </p:cNvSpPr>
          <p:nvPr/>
        </p:nvSpPr>
        <p:spPr bwMode="auto">
          <a:xfrm>
            <a:off x="971550" y="2690813"/>
            <a:ext cx="2654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a:p>
        </p:txBody>
      </p:sp>
      <p:pic>
        <p:nvPicPr>
          <p:cNvPr id="141340" name="Picture 28" descr="DSC00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00600"/>
            <a:ext cx="2362200" cy="1577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1354" name="Group 42"/>
          <p:cNvGraphicFramePr>
            <a:graphicFrameLocks noGrp="1"/>
          </p:cNvGraphicFramePr>
          <p:nvPr/>
        </p:nvGraphicFramePr>
        <p:xfrm>
          <a:off x="3276600" y="4495800"/>
          <a:ext cx="5257800" cy="457200"/>
        </p:xfrm>
        <a:graphic>
          <a:graphicData uri="http://schemas.openxmlformats.org/drawingml/2006/table">
            <a:tbl>
              <a:tblPr/>
              <a:tblGrid>
                <a:gridCol w="2654300"/>
                <a:gridCol w="2603500"/>
              </a:tblGrid>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41355" name="Rectangle 43"/>
          <p:cNvSpPr>
            <a:spLocks noChangeArrowheads="1"/>
          </p:cNvSpPr>
          <p:nvPr/>
        </p:nvSpPr>
        <p:spPr bwMode="auto">
          <a:xfrm>
            <a:off x="4038600" y="4800600"/>
            <a:ext cx="449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000">
                <a:latin typeface="微軟正黑體" pitchFamily="34" charset="-120"/>
                <a:ea typeface="微軟正黑體" pitchFamily="34" charset="-120"/>
              </a:rPr>
              <a:t>結合</a:t>
            </a:r>
            <a:r>
              <a:rPr lang="en-US" altLang="zh-TW" sz="2000">
                <a:latin typeface="微軟正黑體" pitchFamily="34" charset="-120"/>
                <a:ea typeface="微軟正黑體" pitchFamily="34" charset="-120"/>
              </a:rPr>
              <a:t>HF RFID</a:t>
            </a:r>
            <a:r>
              <a:rPr lang="zh-TW" altLang="en-US" sz="2000">
                <a:latin typeface="微軟正黑體" pitchFamily="34" charset="-120"/>
                <a:ea typeface="微軟正黑體" pitchFamily="34" charset="-120"/>
              </a:rPr>
              <a:t>物件辨識和人員辨識、</a:t>
            </a:r>
            <a:r>
              <a:rPr lang="en-US" altLang="zh-TW" sz="2000">
                <a:latin typeface="微軟正黑體" pitchFamily="34" charset="-120"/>
                <a:ea typeface="微軟正黑體" pitchFamily="34" charset="-120"/>
              </a:rPr>
              <a:t>3G</a:t>
            </a:r>
            <a:r>
              <a:rPr lang="zh-TW" altLang="en-US" sz="2000">
                <a:latin typeface="微軟正黑體" pitchFamily="34" charset="-120"/>
                <a:ea typeface="微軟正黑體" pitchFamily="34" charset="-120"/>
              </a:rPr>
              <a:t>無線通訊、網路系統平台的整合開發</a:t>
            </a:r>
            <a:r>
              <a:rPr lang="en-US" altLang="zh-TW" sz="2000">
                <a:latin typeface="微軟正黑體" pitchFamily="34" charset="-120"/>
                <a:ea typeface="微軟正黑體" pitchFamily="34" charset="-120"/>
              </a:rPr>
              <a:t>RFID</a:t>
            </a:r>
            <a:r>
              <a:rPr lang="zh-TW" altLang="en-US" sz="2000">
                <a:latin typeface="微軟正黑體" pitchFamily="34" charset="-120"/>
                <a:ea typeface="微軟正黑體" pitchFamily="34" charset="-120"/>
              </a:rPr>
              <a:t>移動式冷藏冰桶雛形。</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DF838FF4-059B-4700-A30D-7C503784A30F}" type="slidenum">
              <a:rPr lang="zh-TW" altLang="en-US"/>
              <a:pPr/>
              <a:t>14</a:t>
            </a:fld>
            <a:endParaRPr lang="en-US" altLang="zh-TW"/>
          </a:p>
        </p:txBody>
      </p:sp>
      <p:sp>
        <p:nvSpPr>
          <p:cNvPr id="142338" name="Rectangle 2"/>
          <p:cNvSpPr>
            <a:spLocks noGrp="1" noChangeArrowheads="1"/>
          </p:cNvSpPr>
          <p:nvPr>
            <p:ph type="title"/>
          </p:nvPr>
        </p:nvSpPr>
        <p:spPr/>
        <p:txBody>
          <a:bodyPr/>
          <a:lstStyle/>
          <a:p>
            <a:r>
              <a:rPr lang="zh-TW" altLang="en-US"/>
              <a:t>代表著作研發成果摘要說明</a:t>
            </a:r>
            <a:r>
              <a:rPr lang="zh-TW" altLang="en-US" sz="2800"/>
              <a:t> </a:t>
            </a:r>
            <a:r>
              <a:rPr lang="en-US" altLang="zh-TW" sz="2800"/>
              <a:t>(5/5)</a:t>
            </a:r>
            <a:endParaRPr lang="zh-TW" altLang="en-US" sz="2800"/>
          </a:p>
        </p:txBody>
      </p:sp>
      <p:sp>
        <p:nvSpPr>
          <p:cNvPr id="142339" name="Rectangle 3"/>
          <p:cNvSpPr>
            <a:spLocks noGrp="1" noChangeArrowheads="1"/>
          </p:cNvSpPr>
          <p:nvPr>
            <p:ph type="body" idx="1"/>
          </p:nvPr>
        </p:nvSpPr>
        <p:spPr>
          <a:xfrm>
            <a:off x="0" y="1066800"/>
            <a:ext cx="8915400" cy="5181600"/>
          </a:xfrm>
        </p:spPr>
        <p:txBody>
          <a:bodyPr/>
          <a:lstStyle/>
          <a:p>
            <a:pPr marL="533400" indent="-533400">
              <a:lnSpc>
                <a:spcPct val="110000"/>
              </a:lnSpc>
              <a:spcBef>
                <a:spcPct val="0"/>
              </a:spcBef>
              <a:buFont typeface="Wingdings" pitchFamily="2" charset="2"/>
              <a:buNone/>
            </a:pPr>
            <a:r>
              <a:rPr lang="zh-TW" altLang="en-US" sz="2200"/>
              <a:t>（七）研發優點：</a:t>
            </a:r>
          </a:p>
          <a:p>
            <a:pPr marL="533400" indent="-533400">
              <a:lnSpc>
                <a:spcPct val="110000"/>
              </a:lnSpc>
              <a:spcBef>
                <a:spcPct val="0"/>
              </a:spcBef>
            </a:pPr>
            <a:r>
              <a:rPr lang="zh-TW" altLang="en-US" sz="2000" b="0"/>
              <a:t>研發創新與突破：結合</a:t>
            </a:r>
            <a:r>
              <a:rPr lang="en-US" altLang="zh-TW" sz="2000" b="0"/>
              <a:t>RFID</a:t>
            </a:r>
            <a:r>
              <a:rPr lang="zh-TW" altLang="en-US" sz="2000" b="0"/>
              <a:t>具有人員及物件辨識特性，整合溫濕度無線傳輸、</a:t>
            </a:r>
            <a:r>
              <a:rPr lang="en-US" altLang="zh-TW" sz="2000" b="0"/>
              <a:t>3G</a:t>
            </a:r>
            <a:r>
              <a:rPr lang="zh-TW" altLang="en-US" sz="2000" b="0"/>
              <a:t>無線通訊和網路系統平台，開發</a:t>
            </a:r>
            <a:r>
              <a:rPr lang="en-US" altLang="zh-TW" sz="2000" b="0"/>
              <a:t>『</a:t>
            </a:r>
            <a:r>
              <a:rPr lang="zh-TW" altLang="en-US" sz="2000" b="0"/>
              <a:t>醫藥冷藏鏈管理平台</a:t>
            </a:r>
            <a:r>
              <a:rPr lang="en-US" altLang="zh-TW" sz="2000" b="0"/>
              <a:t>』</a:t>
            </a:r>
            <a:r>
              <a:rPr lang="zh-TW" altLang="en-US" sz="2000" b="0"/>
              <a:t>，可即時監測藥品在配送過程之溫度與濕度，並有異常處理機制（系統警示和簡訊通報），突破以往醫藥冷藏鏈使用溫度紀錄器屬事後追蹤無法立即反應溫濕度異常的作法，有效降低作業失效風險與成本。</a:t>
            </a:r>
          </a:p>
          <a:p>
            <a:pPr marL="533400" indent="-533400">
              <a:lnSpc>
                <a:spcPct val="110000"/>
              </a:lnSpc>
              <a:spcBef>
                <a:spcPct val="0"/>
              </a:spcBef>
            </a:pPr>
            <a:r>
              <a:rPr lang="zh-TW" altLang="en-US" sz="2000" b="0"/>
              <a:t>實用價值性：本研發計畫之概念驗證（</a:t>
            </a:r>
            <a:r>
              <a:rPr lang="en-US" altLang="zh-TW" sz="2000" b="0"/>
              <a:t>Proof of Concept</a:t>
            </a:r>
            <a:r>
              <a:rPr lang="zh-TW" altLang="en-US" sz="2000" b="0"/>
              <a:t>）之藥品儲存及運輸外，其它冷藏品如蔬果、花卉，甚至器官移植、檢體、血液亦可應用本系統在儲存及運輸上，以強化溫度管理效益，確保冷藏商品品質。</a:t>
            </a:r>
          </a:p>
          <a:p>
            <a:pPr marL="533400" indent="-533400">
              <a:lnSpc>
                <a:spcPct val="110000"/>
              </a:lnSpc>
              <a:spcBef>
                <a:spcPct val="0"/>
              </a:spcBef>
            </a:pPr>
            <a:r>
              <a:rPr lang="zh-TW" altLang="en-US" sz="2000" b="0"/>
              <a:t>技術移轉成效：研發成效移轉給合作廠商：亞美地科技股份有限公司，協助廠商朝商品</a:t>
            </a:r>
            <a:r>
              <a:rPr lang="en-US" altLang="zh-TW" sz="2000" b="0"/>
              <a:t>『</a:t>
            </a:r>
            <a:r>
              <a:rPr lang="zh-TW" altLang="en-US" sz="2000" b="0"/>
              <a:t>技術專利化、功能差異化</a:t>
            </a:r>
            <a:r>
              <a:rPr lang="en-US" altLang="zh-TW" sz="2000" b="0"/>
              <a:t>』</a:t>
            </a:r>
            <a:r>
              <a:rPr lang="zh-TW" altLang="en-US" sz="2000" b="0"/>
              <a:t>之競爭優勢發展並有數家學術單位及廠商有採購導入意願。</a:t>
            </a:r>
          </a:p>
          <a:p>
            <a:pPr marL="533400" indent="-533400">
              <a:lnSpc>
                <a:spcPct val="110000"/>
              </a:lnSpc>
              <a:spcBef>
                <a:spcPct val="0"/>
              </a:spcBef>
            </a:pPr>
            <a:r>
              <a:rPr lang="zh-TW" altLang="en-US" sz="2000" b="0"/>
              <a:t>研發績效：具體產出新式專利一件、國際研討會論文一篇、醫藥冷藏鏈管理資訊平台一式和</a:t>
            </a:r>
            <a:r>
              <a:rPr lang="en-US" altLang="zh-TW" sz="2000" b="0"/>
              <a:t>RFID</a:t>
            </a:r>
            <a:r>
              <a:rPr lang="zh-TW" altLang="en-US" sz="2000" b="0"/>
              <a:t>移動式冷藏冰桶一具。</a:t>
            </a:r>
          </a:p>
          <a:p>
            <a:pPr marL="533400" indent="-533400">
              <a:lnSpc>
                <a:spcPct val="110000"/>
              </a:lnSpc>
              <a:spcBef>
                <a:spcPct val="0"/>
              </a:spcBef>
            </a:pPr>
            <a:r>
              <a:rPr lang="zh-TW" altLang="en-US" sz="2000" b="0"/>
              <a:t>提升產業技術：協助醫藥物流業者建立從</a:t>
            </a:r>
            <a:r>
              <a:rPr lang="en-US" altLang="zh-TW" sz="2000" b="0"/>
              <a:t>『</a:t>
            </a:r>
            <a:r>
              <a:rPr lang="zh-TW" altLang="en-US" sz="2000" b="0"/>
              <a:t>藥廠到病床</a:t>
            </a:r>
            <a:r>
              <a:rPr lang="en-US" altLang="zh-TW" sz="2000" b="0"/>
              <a:t>』</a:t>
            </a:r>
            <a:r>
              <a:rPr lang="zh-TW" altLang="en-US" sz="2000" b="0"/>
              <a:t>即時冷藏藥品溫濕度流通履歷追蹤系統平台，建立醫藥物流產業的冷藏監控技術新典範。</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65D9ABFB-06AD-46D1-9D96-F97BBF2DD79A}" type="slidenum">
              <a:rPr lang="zh-TW" altLang="en-US"/>
              <a:pPr/>
              <a:t>15</a:t>
            </a:fld>
            <a:endParaRPr lang="en-US" altLang="zh-TW"/>
          </a:p>
        </p:txBody>
      </p:sp>
      <p:sp>
        <p:nvSpPr>
          <p:cNvPr id="129026" name="Rectangle 2"/>
          <p:cNvSpPr>
            <a:spLocks noGrp="1" noChangeArrowheads="1"/>
          </p:cNvSpPr>
          <p:nvPr>
            <p:ph type="title"/>
          </p:nvPr>
        </p:nvSpPr>
        <p:spPr/>
        <p:txBody>
          <a:bodyPr/>
          <a:lstStyle/>
          <a:p>
            <a:r>
              <a:rPr lang="zh-TW" altLang="en-US"/>
              <a:t>參考著作：五年內具體研發總成績</a:t>
            </a:r>
          </a:p>
        </p:txBody>
      </p:sp>
      <p:sp>
        <p:nvSpPr>
          <p:cNvPr id="129027" name="Rectangle 3"/>
          <p:cNvSpPr>
            <a:spLocks noGrp="1" noChangeArrowheads="1"/>
          </p:cNvSpPr>
          <p:nvPr>
            <p:ph type="body" idx="1"/>
          </p:nvPr>
        </p:nvSpPr>
        <p:spPr>
          <a:xfrm>
            <a:off x="457200" y="1196975"/>
            <a:ext cx="8435975" cy="4933950"/>
          </a:xfrm>
        </p:spPr>
        <p:txBody>
          <a:bodyPr/>
          <a:lstStyle/>
          <a:p>
            <a:pPr>
              <a:buFont typeface="Wingdings" pitchFamily="2" charset="2"/>
              <a:buNone/>
            </a:pPr>
            <a:r>
              <a:rPr lang="en-US" altLang="zh-TW" b="0"/>
              <a:t>A. </a:t>
            </a:r>
            <a:r>
              <a:rPr lang="zh-TW" altLang="en-US" b="0"/>
              <a:t>期刊論文</a:t>
            </a:r>
          </a:p>
          <a:p>
            <a:pPr>
              <a:buFont typeface="Wingdings" pitchFamily="2" charset="2"/>
              <a:buNone/>
            </a:pPr>
            <a:r>
              <a:rPr lang="en-US" altLang="zh-TW" b="0"/>
              <a:t>B. </a:t>
            </a:r>
            <a:r>
              <a:rPr lang="zh-TW" altLang="en-US" b="0"/>
              <a:t>國科會計畫</a:t>
            </a:r>
          </a:p>
          <a:p>
            <a:pPr>
              <a:buFont typeface="Wingdings" pitchFamily="2" charset="2"/>
              <a:buNone/>
            </a:pPr>
            <a:r>
              <a:rPr lang="en-US" altLang="zh-TW" b="0"/>
              <a:t>C. </a:t>
            </a:r>
            <a:r>
              <a:rPr lang="zh-TW" altLang="en-US" b="0"/>
              <a:t>民營企業計畫</a:t>
            </a:r>
          </a:p>
          <a:p>
            <a:pPr>
              <a:buFont typeface="Wingdings" pitchFamily="2" charset="2"/>
              <a:buNone/>
            </a:pPr>
            <a:r>
              <a:rPr lang="en-US" altLang="zh-TW" b="0"/>
              <a:t>D. </a:t>
            </a:r>
            <a:r>
              <a:rPr lang="zh-TW" altLang="en-US" b="0"/>
              <a:t>其它資料</a:t>
            </a:r>
          </a:p>
          <a:p>
            <a:endParaRPr lang="zh-TW" altLang="en-US" b="0"/>
          </a:p>
          <a:p>
            <a:pPr>
              <a:buFont typeface="Wingdings" pitchFamily="2" charset="2"/>
              <a:buNone/>
            </a:pPr>
            <a:r>
              <a:rPr lang="zh-TW" altLang="en-US" b="0"/>
              <a:t>以上皆要按照五大綱要編寫（論文和其它資料除外）</a:t>
            </a:r>
          </a:p>
          <a:p>
            <a:endParaRPr lang="zh-TW" altLang="en-US" b="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99519F89-D59F-4C74-B7B0-658F6A3B3EFC}" type="slidenum">
              <a:rPr lang="zh-TW" altLang="en-US"/>
              <a:pPr/>
              <a:t>16</a:t>
            </a:fld>
            <a:endParaRPr lang="en-US" altLang="zh-TW"/>
          </a:p>
        </p:txBody>
      </p:sp>
      <p:sp>
        <p:nvSpPr>
          <p:cNvPr id="130050" name="Rectangle 2"/>
          <p:cNvSpPr>
            <a:spLocks noGrp="1" noChangeArrowheads="1"/>
          </p:cNvSpPr>
          <p:nvPr>
            <p:ph type="title"/>
          </p:nvPr>
        </p:nvSpPr>
        <p:spPr/>
        <p:txBody>
          <a:bodyPr/>
          <a:lstStyle/>
          <a:p>
            <a:r>
              <a:rPr lang="en-US" altLang="zh-TW"/>
              <a:t>A.</a:t>
            </a:r>
            <a:r>
              <a:rPr lang="zh-TW" altLang="en-US"/>
              <a:t>期刊論文</a:t>
            </a:r>
          </a:p>
        </p:txBody>
      </p:sp>
      <p:sp>
        <p:nvSpPr>
          <p:cNvPr id="130051" name="Rectangle 3"/>
          <p:cNvSpPr>
            <a:spLocks noGrp="1" noChangeArrowheads="1"/>
          </p:cNvSpPr>
          <p:nvPr>
            <p:ph type="body" idx="1"/>
          </p:nvPr>
        </p:nvSpPr>
        <p:spPr/>
        <p:txBody>
          <a:bodyPr/>
          <a:lstStyle/>
          <a:p>
            <a:pPr>
              <a:lnSpc>
                <a:spcPct val="110000"/>
              </a:lnSpc>
            </a:pPr>
            <a:r>
              <a:rPr lang="en-US" altLang="zh-TW" b="0"/>
              <a:t>1</a:t>
            </a:r>
            <a:r>
              <a:rPr lang="zh-TW" altLang="en-US" b="0"/>
              <a:t>篇</a:t>
            </a:r>
            <a:r>
              <a:rPr lang="en-US" altLang="zh-TW" b="0"/>
              <a:t>SCI/SSCI</a:t>
            </a:r>
            <a:r>
              <a:rPr lang="zh-TW" altLang="en-US" b="0"/>
              <a:t>期刊論文</a:t>
            </a:r>
          </a:p>
          <a:p>
            <a:pPr>
              <a:lnSpc>
                <a:spcPct val="110000"/>
              </a:lnSpc>
            </a:pPr>
            <a:r>
              <a:rPr lang="en-US" altLang="zh-TW" b="0"/>
              <a:t>1</a:t>
            </a:r>
            <a:r>
              <a:rPr lang="zh-TW" altLang="en-US" b="0"/>
              <a:t>篇</a:t>
            </a:r>
            <a:r>
              <a:rPr lang="en-US" altLang="zh-TW" b="0"/>
              <a:t>EI</a:t>
            </a:r>
            <a:r>
              <a:rPr lang="zh-TW" altLang="en-US" b="0"/>
              <a:t>論文</a:t>
            </a:r>
          </a:p>
          <a:p>
            <a:pPr>
              <a:lnSpc>
                <a:spcPct val="110000"/>
              </a:lnSpc>
            </a:pPr>
            <a:endParaRPr lang="zh-TW" altLang="en-US" b="0"/>
          </a:p>
          <a:p>
            <a:pPr>
              <a:lnSpc>
                <a:spcPct val="110000"/>
              </a:lnSpc>
            </a:pPr>
            <a:endParaRPr lang="zh-TW" altLang="en-US" b="0"/>
          </a:p>
          <a:p>
            <a:pPr>
              <a:lnSpc>
                <a:spcPct val="110000"/>
              </a:lnSpc>
              <a:buFont typeface="Wingdings" pitchFamily="2" charset="2"/>
              <a:buNone/>
            </a:pPr>
            <a:r>
              <a:rPr lang="zh-TW" altLang="en-US" b="0"/>
              <a:t>   根據校外委員意見，著作研究應該要更積極，投稿品質要再提升！</a:t>
            </a:r>
          </a:p>
          <a:p>
            <a:pPr>
              <a:lnSpc>
                <a:spcPct val="110000"/>
              </a:lnSpc>
              <a:buFont typeface="Wingdings" pitchFamily="2" charset="2"/>
              <a:buNone/>
            </a:pPr>
            <a:endParaRPr lang="zh-TW" altLang="en-US" b="0"/>
          </a:p>
          <a:p>
            <a:pPr>
              <a:lnSpc>
                <a:spcPct val="110000"/>
              </a:lnSpc>
            </a:pPr>
            <a:endParaRPr lang="zh-TW" altLang="en-US"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92F9C0F3-6265-4A7D-AF46-DD1DD324FDEC}" type="slidenum">
              <a:rPr lang="zh-TW" altLang="en-US"/>
              <a:pPr/>
              <a:t>17</a:t>
            </a:fld>
            <a:endParaRPr lang="en-US" altLang="zh-TW"/>
          </a:p>
        </p:txBody>
      </p:sp>
      <p:sp>
        <p:nvSpPr>
          <p:cNvPr id="131074" name="Rectangle 2"/>
          <p:cNvSpPr>
            <a:spLocks noGrp="1" noChangeArrowheads="1"/>
          </p:cNvSpPr>
          <p:nvPr>
            <p:ph type="title"/>
          </p:nvPr>
        </p:nvSpPr>
        <p:spPr/>
        <p:txBody>
          <a:bodyPr/>
          <a:lstStyle/>
          <a:p>
            <a:r>
              <a:rPr lang="en-US" altLang="zh-TW"/>
              <a:t>B. </a:t>
            </a:r>
            <a:r>
              <a:rPr lang="zh-TW" altLang="en-US"/>
              <a:t>國科會計畫</a:t>
            </a:r>
          </a:p>
        </p:txBody>
      </p:sp>
      <p:sp>
        <p:nvSpPr>
          <p:cNvPr id="131075" name="Rectangle 3"/>
          <p:cNvSpPr>
            <a:spLocks noGrp="1" noChangeArrowheads="1"/>
          </p:cNvSpPr>
          <p:nvPr>
            <p:ph type="body" idx="1"/>
          </p:nvPr>
        </p:nvSpPr>
        <p:spPr>
          <a:xfrm>
            <a:off x="152400" y="1219200"/>
            <a:ext cx="8915400" cy="5256213"/>
          </a:xfrm>
        </p:spPr>
        <p:txBody>
          <a:bodyPr/>
          <a:lstStyle/>
          <a:p>
            <a:pPr>
              <a:lnSpc>
                <a:spcPct val="120000"/>
              </a:lnSpc>
              <a:buFont typeface="Wingdings" pitchFamily="2" charset="2"/>
              <a:buNone/>
            </a:pPr>
            <a:r>
              <a:rPr lang="en-US" altLang="zh-TW"/>
              <a:t>2</a:t>
            </a:r>
            <a:r>
              <a:rPr lang="zh-TW" altLang="en-US"/>
              <a:t>件國科會專題計畫主持人（計</a:t>
            </a:r>
            <a:r>
              <a:rPr lang="en-US" altLang="zh-TW"/>
              <a:t>99.9</a:t>
            </a:r>
            <a:r>
              <a:rPr lang="zh-TW" altLang="en-US"/>
              <a:t>萬）</a:t>
            </a:r>
          </a:p>
          <a:p>
            <a:pPr>
              <a:lnSpc>
                <a:spcPct val="120000"/>
              </a:lnSpc>
            </a:pPr>
            <a:r>
              <a:rPr lang="zh-TW" altLang="en-US"/>
              <a:t>物流業能源使用效率評估模式之建構與應用</a:t>
            </a:r>
          </a:p>
          <a:p>
            <a:pPr lvl="2">
              <a:lnSpc>
                <a:spcPct val="120000"/>
              </a:lnSpc>
            </a:pPr>
            <a:r>
              <a:rPr lang="zh-TW" altLang="en-US" sz="2800"/>
              <a:t>國際會議研討會議論文一篇</a:t>
            </a:r>
          </a:p>
          <a:p>
            <a:pPr lvl="2">
              <a:lnSpc>
                <a:spcPct val="120000"/>
              </a:lnSpc>
            </a:pPr>
            <a:r>
              <a:rPr lang="zh-TW" altLang="en-US" sz="2800"/>
              <a:t>國內研討會議論文一篇</a:t>
            </a:r>
          </a:p>
          <a:p>
            <a:pPr lvl="2">
              <a:lnSpc>
                <a:spcPct val="120000"/>
              </a:lnSpc>
            </a:pPr>
            <a:r>
              <a:rPr lang="zh-TW" altLang="en-US" sz="2800"/>
              <a:t>能源效率評估軟體系統一式</a:t>
            </a:r>
          </a:p>
          <a:p>
            <a:pPr lvl="2">
              <a:lnSpc>
                <a:spcPct val="120000"/>
              </a:lnSpc>
            </a:pPr>
            <a:r>
              <a:rPr lang="zh-TW" altLang="en-US" sz="2800"/>
              <a:t>擔任兩場次之國際研討會</a:t>
            </a:r>
            <a:r>
              <a:rPr lang="en-US" altLang="zh-TW" sz="2800"/>
              <a:t>Session Chair</a:t>
            </a:r>
            <a:r>
              <a:rPr lang="en-US" altLang="zh-TW"/>
              <a:t> </a:t>
            </a:r>
          </a:p>
          <a:p>
            <a:pPr>
              <a:lnSpc>
                <a:spcPct val="120000"/>
              </a:lnSpc>
            </a:pPr>
            <a:r>
              <a:rPr lang="zh-TW" altLang="en-US"/>
              <a:t>整合油價波動與物流服務之智慧型訂價決策支援系統</a:t>
            </a:r>
          </a:p>
          <a:p>
            <a:pPr lvl="2">
              <a:lnSpc>
                <a:spcPct val="120000"/>
              </a:lnSpc>
            </a:pPr>
            <a:r>
              <a:rPr lang="zh-TW" altLang="en-US" sz="2800"/>
              <a:t>國際會議研討會議論文一篇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36C8DBDA-7F2B-415A-847C-C173F8B9C5AA}" type="slidenum">
              <a:rPr lang="zh-TW" altLang="en-US"/>
              <a:pPr/>
              <a:t>18</a:t>
            </a:fld>
            <a:endParaRPr lang="en-US" altLang="zh-TW"/>
          </a:p>
        </p:txBody>
      </p:sp>
      <p:sp>
        <p:nvSpPr>
          <p:cNvPr id="132098" name="Rectangle 2"/>
          <p:cNvSpPr>
            <a:spLocks noGrp="1" noChangeArrowheads="1"/>
          </p:cNvSpPr>
          <p:nvPr>
            <p:ph type="title"/>
          </p:nvPr>
        </p:nvSpPr>
        <p:spPr/>
        <p:txBody>
          <a:bodyPr/>
          <a:lstStyle/>
          <a:p>
            <a:r>
              <a:rPr lang="en-US" altLang="en-US"/>
              <a:t>C. 民營企業計畫</a:t>
            </a:r>
            <a:endParaRPr lang="zh-TW" altLang="en-US"/>
          </a:p>
        </p:txBody>
      </p:sp>
      <p:sp>
        <p:nvSpPr>
          <p:cNvPr id="132099" name="Rectangle 3"/>
          <p:cNvSpPr>
            <a:spLocks noGrp="1" noChangeArrowheads="1"/>
          </p:cNvSpPr>
          <p:nvPr>
            <p:ph type="body" idx="1"/>
          </p:nvPr>
        </p:nvSpPr>
        <p:spPr/>
        <p:txBody>
          <a:bodyPr/>
          <a:lstStyle/>
          <a:p>
            <a:r>
              <a:rPr lang="zh-TW" altLang="en-US"/>
              <a:t> 產學內容</a:t>
            </a:r>
            <a:r>
              <a:rPr lang="en-US" altLang="zh-TW"/>
              <a:t>(</a:t>
            </a:r>
            <a:r>
              <a:rPr lang="zh-TW" altLang="en-US"/>
              <a:t>可提供的服務</a:t>
            </a:r>
            <a:r>
              <a:rPr lang="en-US" altLang="zh-TW"/>
              <a:t>)</a:t>
            </a:r>
            <a:r>
              <a:rPr lang="zh-TW" altLang="en-US"/>
              <a:t>：</a:t>
            </a:r>
          </a:p>
          <a:p>
            <a:pPr lvl="1"/>
            <a:r>
              <a:rPr lang="zh-TW" altLang="en-US"/>
              <a:t> 計畫書撰寫</a:t>
            </a:r>
            <a:r>
              <a:rPr lang="en-US" altLang="zh-TW"/>
              <a:t>(</a:t>
            </a:r>
            <a:r>
              <a:rPr lang="zh-TW" altLang="en-US"/>
              <a:t>政府計畫</a:t>
            </a:r>
            <a:r>
              <a:rPr lang="en-US" altLang="zh-TW"/>
              <a:t>)</a:t>
            </a:r>
          </a:p>
          <a:p>
            <a:pPr lvl="1"/>
            <a:r>
              <a:rPr lang="en-US" altLang="zh-TW"/>
              <a:t> </a:t>
            </a:r>
            <a:r>
              <a:rPr lang="zh-TW" altLang="en-US"/>
              <a:t>顧問諮詢（流程改善、行銷企劃）</a:t>
            </a:r>
          </a:p>
          <a:p>
            <a:pPr lvl="1"/>
            <a:r>
              <a:rPr lang="zh-TW" altLang="en-US"/>
              <a:t> 行銷企劃（市場調查、資料分析、行銷輔導） </a:t>
            </a:r>
          </a:p>
          <a:p>
            <a:pPr lvl="1"/>
            <a:r>
              <a:rPr lang="zh-TW" altLang="en-US"/>
              <a:t> 系統建置（企業</a:t>
            </a:r>
            <a:r>
              <a:rPr lang="en-US" altLang="zh-TW"/>
              <a:t>e</a:t>
            </a:r>
            <a:r>
              <a:rPr lang="zh-TW" altLang="en-US"/>
              <a:t>化）</a:t>
            </a:r>
          </a:p>
          <a:p>
            <a:pPr lvl="1"/>
            <a:r>
              <a:rPr lang="zh-TW" altLang="en-US"/>
              <a:t> 系統認證（品質制度、標準化）</a:t>
            </a:r>
          </a:p>
          <a:p>
            <a:pPr lvl="1"/>
            <a:r>
              <a:rPr lang="zh-TW" altLang="en-US"/>
              <a:t> 計畫執行（資源配置、結案審查）</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D68C421-F577-43AA-BD2E-412A78DEFCD0}" type="slidenum">
              <a:rPr lang="zh-TW" altLang="en-US"/>
              <a:pPr/>
              <a:t>19</a:t>
            </a:fld>
            <a:endParaRPr lang="en-US" altLang="zh-TW"/>
          </a:p>
        </p:txBody>
      </p:sp>
      <p:sp>
        <p:nvSpPr>
          <p:cNvPr id="133122" name="Rectangle 2"/>
          <p:cNvSpPr>
            <a:spLocks noGrp="1" noChangeArrowheads="1"/>
          </p:cNvSpPr>
          <p:nvPr>
            <p:ph type="title"/>
          </p:nvPr>
        </p:nvSpPr>
        <p:spPr/>
        <p:txBody>
          <a:bodyPr/>
          <a:lstStyle/>
          <a:p>
            <a:r>
              <a:rPr lang="en-US" altLang="zh-TW"/>
              <a:t>C. </a:t>
            </a:r>
            <a:r>
              <a:rPr lang="zh-TW" altLang="en-US"/>
              <a:t>民營企業計畫</a:t>
            </a:r>
          </a:p>
        </p:txBody>
      </p:sp>
      <p:sp>
        <p:nvSpPr>
          <p:cNvPr id="133123" name="Rectangle 3"/>
          <p:cNvSpPr>
            <a:spLocks noGrp="1" noChangeArrowheads="1"/>
          </p:cNvSpPr>
          <p:nvPr>
            <p:ph type="body" idx="1"/>
          </p:nvPr>
        </p:nvSpPr>
        <p:spPr>
          <a:xfrm>
            <a:off x="457200" y="1196975"/>
            <a:ext cx="8229600" cy="5400675"/>
          </a:xfrm>
        </p:spPr>
        <p:txBody>
          <a:bodyPr/>
          <a:lstStyle/>
          <a:p>
            <a:r>
              <a:rPr lang="en-US" altLang="zh-TW"/>
              <a:t>12</a:t>
            </a:r>
            <a:r>
              <a:rPr lang="zh-TW" altLang="en-US"/>
              <a:t>件企業產學合作案（計</a:t>
            </a:r>
            <a:r>
              <a:rPr lang="en-US" altLang="zh-TW"/>
              <a:t>531.56</a:t>
            </a:r>
            <a:r>
              <a:rPr lang="zh-TW" altLang="en-US"/>
              <a:t>萬）</a:t>
            </a:r>
          </a:p>
          <a:p>
            <a:r>
              <a:rPr lang="zh-TW" altLang="en-US"/>
              <a:t>良御國際營運管理資訊系統之建置</a:t>
            </a:r>
          </a:p>
          <a:p>
            <a:pPr lvl="1"/>
            <a:r>
              <a:rPr lang="en-US" altLang="zh-TW" sz="2400"/>
              <a:t>97</a:t>
            </a:r>
            <a:r>
              <a:rPr lang="zh-TW" altLang="en-US" sz="2400"/>
              <a:t>年物流管理系畢業專題論文，</a:t>
            </a:r>
            <a:r>
              <a:rPr lang="en-US" altLang="zh-TW" sz="2400"/>
              <a:t>『</a:t>
            </a:r>
            <a:r>
              <a:rPr lang="zh-TW" altLang="en-US" sz="2400"/>
              <a:t>推動協同管理關鍵要素分析與行動方案</a:t>
            </a:r>
            <a:r>
              <a:rPr lang="en-US" altLang="zh-TW" sz="2400"/>
              <a:t>-</a:t>
            </a:r>
            <a:r>
              <a:rPr lang="zh-TW" altLang="en-US" sz="2400"/>
              <a:t>以良御國際股份有限公司為例</a:t>
            </a:r>
            <a:r>
              <a:rPr lang="en-US" altLang="zh-TW" sz="2400"/>
              <a:t>』</a:t>
            </a:r>
            <a:r>
              <a:rPr lang="zh-TW" altLang="en-US" sz="2400"/>
              <a:t>，榮獲</a:t>
            </a:r>
            <a:r>
              <a:rPr lang="en-US" altLang="zh-TW" sz="2400"/>
              <a:t>『2009</a:t>
            </a:r>
            <a:r>
              <a:rPr lang="zh-TW" altLang="en-US" sz="2400"/>
              <a:t>年全國經營管理實務專題競賽：生產製造與科技管理類，全國第三名</a:t>
            </a:r>
            <a:r>
              <a:rPr lang="en-US" altLang="zh-TW" sz="2400"/>
              <a:t>』</a:t>
            </a:r>
          </a:p>
          <a:p>
            <a:pPr lvl="1"/>
            <a:endParaRPr lang="en-US" altLang="zh-TW" sz="2400"/>
          </a:p>
          <a:p>
            <a:r>
              <a:rPr lang="zh-TW" altLang="en-US"/>
              <a:t>醫療後勤物流平台暨</a:t>
            </a:r>
            <a:r>
              <a:rPr lang="en-US" altLang="zh-TW"/>
              <a:t>RFID</a:t>
            </a:r>
            <a:r>
              <a:rPr lang="zh-TW" altLang="en-US"/>
              <a:t>應用計畫</a:t>
            </a:r>
          </a:p>
          <a:p>
            <a:pPr lvl="1"/>
            <a:r>
              <a:rPr lang="en-US" altLang="zh-TW" sz="2400"/>
              <a:t>98</a:t>
            </a:r>
            <a:r>
              <a:rPr lang="zh-TW" altLang="en-US" sz="2400"/>
              <a:t>年物流管理系畢業專題論文，</a:t>
            </a:r>
            <a:r>
              <a:rPr lang="en-US" altLang="zh-TW" sz="2400"/>
              <a:t>『</a:t>
            </a:r>
            <a:r>
              <a:rPr lang="zh-TW" altLang="en-US" sz="2400"/>
              <a:t>應用</a:t>
            </a:r>
            <a:r>
              <a:rPr lang="en-US" altLang="zh-TW" sz="2400"/>
              <a:t>RFID</a:t>
            </a:r>
            <a:r>
              <a:rPr lang="zh-TW" altLang="en-US" sz="2400"/>
              <a:t>於倉儲管理之概念驗證</a:t>
            </a:r>
            <a:r>
              <a:rPr lang="en-US" altLang="zh-TW" sz="2400"/>
              <a:t>』</a:t>
            </a:r>
            <a:r>
              <a:rPr lang="zh-TW" altLang="en-US" sz="2400"/>
              <a:t>，榮獲</a:t>
            </a:r>
            <a:r>
              <a:rPr lang="en-US" altLang="zh-TW" sz="2400"/>
              <a:t>『2010</a:t>
            </a:r>
            <a:r>
              <a:rPr lang="zh-TW" altLang="en-US" sz="2400"/>
              <a:t>年全國經營管理實務專題競賽：生產製造與科技管理類，全國第一名</a:t>
            </a:r>
            <a:r>
              <a:rPr lang="en-US" altLang="zh-TW" sz="24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70E0B73C-B327-43DF-B2C8-1C0DC11275E0}" type="slidenum">
              <a:rPr lang="zh-TW" altLang="en-US"/>
              <a:pPr/>
              <a:t>2</a:t>
            </a:fld>
            <a:endParaRPr lang="en-US" altLang="zh-TW"/>
          </a:p>
        </p:txBody>
      </p:sp>
      <p:sp>
        <p:nvSpPr>
          <p:cNvPr id="121858" name="Rectangle 2"/>
          <p:cNvSpPr>
            <a:spLocks noGrp="1" noChangeArrowheads="1"/>
          </p:cNvSpPr>
          <p:nvPr>
            <p:ph type="title"/>
          </p:nvPr>
        </p:nvSpPr>
        <p:spPr/>
        <p:txBody>
          <a:bodyPr/>
          <a:lstStyle/>
          <a:p>
            <a:r>
              <a:rPr lang="zh-TW" altLang="en-US"/>
              <a:t>前言</a:t>
            </a:r>
          </a:p>
        </p:txBody>
      </p:sp>
      <p:sp>
        <p:nvSpPr>
          <p:cNvPr id="121859" name="Rectangle 3"/>
          <p:cNvSpPr>
            <a:spLocks noGrp="1" noChangeArrowheads="1"/>
          </p:cNvSpPr>
          <p:nvPr>
            <p:ph type="body" idx="1"/>
          </p:nvPr>
        </p:nvSpPr>
        <p:spPr>
          <a:xfrm>
            <a:off x="457200" y="1793875"/>
            <a:ext cx="8229600" cy="4521200"/>
          </a:xfrm>
        </p:spPr>
        <p:txBody>
          <a:bodyPr/>
          <a:lstStyle/>
          <a:p>
            <a:r>
              <a:rPr lang="zh-TW" altLang="en-US">
                <a:solidFill>
                  <a:srgbClr val="FF3300"/>
                </a:solidFill>
              </a:rPr>
              <a:t>升等</a:t>
            </a:r>
            <a:r>
              <a:rPr lang="zh-TW" altLang="en-US"/>
              <a:t>是唯一的目的地！</a:t>
            </a:r>
          </a:p>
          <a:p>
            <a:r>
              <a:rPr lang="zh-TW" altLang="en-US"/>
              <a:t>但是有</a:t>
            </a:r>
            <a:r>
              <a:rPr lang="zh-TW" altLang="en-US">
                <a:solidFill>
                  <a:srgbClr val="FF3300"/>
                </a:solidFill>
              </a:rPr>
              <a:t>著作升等</a:t>
            </a:r>
            <a:r>
              <a:rPr lang="zh-TW" altLang="en-US"/>
              <a:t>與</a:t>
            </a:r>
            <a:r>
              <a:rPr lang="zh-TW" altLang="en-US">
                <a:solidFill>
                  <a:srgbClr val="FF3300"/>
                </a:solidFill>
              </a:rPr>
              <a:t>技術升等</a:t>
            </a:r>
            <a:r>
              <a:rPr lang="zh-TW" altLang="en-US"/>
              <a:t>二條路徑！</a:t>
            </a:r>
          </a:p>
          <a:p>
            <a:r>
              <a:rPr lang="zh-TW" altLang="en-US"/>
              <a:t>如何兼顧</a:t>
            </a:r>
            <a:r>
              <a:rPr lang="zh-TW" altLang="en-US">
                <a:solidFill>
                  <a:srgbClr val="FF3300"/>
                </a:solidFill>
              </a:rPr>
              <a:t>著作</a:t>
            </a:r>
            <a:r>
              <a:rPr lang="zh-TW" altLang="en-US"/>
              <a:t>、</a:t>
            </a:r>
            <a:r>
              <a:rPr lang="zh-TW" altLang="en-US">
                <a:solidFill>
                  <a:srgbClr val="FF3300"/>
                </a:solidFill>
              </a:rPr>
              <a:t>產學</a:t>
            </a:r>
            <a:r>
              <a:rPr lang="zh-TW" altLang="en-US"/>
              <a:t>與</a:t>
            </a:r>
            <a:r>
              <a:rPr lang="zh-TW" altLang="en-US">
                <a:solidFill>
                  <a:srgbClr val="FF3300"/>
                </a:solidFill>
              </a:rPr>
              <a:t>教學</a:t>
            </a:r>
            <a:r>
              <a:rPr lang="zh-TW" altLang="en-US"/>
              <a:t>三種內容！</a:t>
            </a:r>
          </a:p>
          <a:p>
            <a:endParaRPr lang="zh-TW" altLang="en-US"/>
          </a:p>
          <a:p>
            <a:r>
              <a:rPr lang="en-US" altLang="zh-TW"/>
              <a:t>99</a:t>
            </a:r>
            <a:r>
              <a:rPr lang="zh-TW" altLang="en-US"/>
              <a:t>年陸續參加台科大升等經驗分享及德明研發處辦升等經驗分享</a:t>
            </a:r>
          </a:p>
          <a:p>
            <a:r>
              <a:rPr lang="en-US" altLang="zh-TW"/>
              <a:t>99/10</a:t>
            </a:r>
            <a:r>
              <a:rPr lang="zh-TW" altLang="en-US"/>
              <a:t>提出，</a:t>
            </a:r>
            <a:r>
              <a:rPr lang="en-US" altLang="zh-TW"/>
              <a:t>100/4/29</a:t>
            </a:r>
            <a:r>
              <a:rPr lang="zh-TW" altLang="en-US"/>
              <a:t>接獲通過</a:t>
            </a:r>
          </a:p>
          <a:p>
            <a:r>
              <a:rPr lang="zh-TW" altLang="en-US"/>
              <a:t>形式不備，內容不審！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D5321CCC-A3BE-4A92-8049-9C5F62607933}" type="slidenum">
              <a:rPr lang="zh-TW" altLang="en-US"/>
              <a:pPr/>
              <a:t>20</a:t>
            </a:fld>
            <a:endParaRPr lang="en-US" altLang="zh-TW"/>
          </a:p>
        </p:txBody>
      </p:sp>
      <p:sp>
        <p:nvSpPr>
          <p:cNvPr id="134146" name="Rectangle 2"/>
          <p:cNvSpPr>
            <a:spLocks noGrp="1" noChangeArrowheads="1"/>
          </p:cNvSpPr>
          <p:nvPr>
            <p:ph type="title"/>
          </p:nvPr>
        </p:nvSpPr>
        <p:spPr/>
        <p:txBody>
          <a:bodyPr/>
          <a:lstStyle/>
          <a:p>
            <a:r>
              <a:rPr lang="en-US" altLang="zh-TW"/>
              <a:t>D.</a:t>
            </a:r>
            <a:r>
              <a:rPr lang="zh-TW" altLang="en-US"/>
              <a:t>其它資料</a:t>
            </a:r>
          </a:p>
        </p:txBody>
      </p:sp>
      <p:sp>
        <p:nvSpPr>
          <p:cNvPr id="134147" name="Rectangle 3"/>
          <p:cNvSpPr>
            <a:spLocks noGrp="1" noChangeArrowheads="1"/>
          </p:cNvSpPr>
          <p:nvPr>
            <p:ph type="body" idx="1"/>
          </p:nvPr>
        </p:nvSpPr>
        <p:spPr>
          <a:xfrm>
            <a:off x="457200" y="1196975"/>
            <a:ext cx="8507413" cy="4933950"/>
          </a:xfrm>
        </p:spPr>
        <p:txBody>
          <a:bodyPr/>
          <a:lstStyle/>
          <a:p>
            <a:r>
              <a:rPr lang="zh-TW" altLang="en-US"/>
              <a:t>擔任</a:t>
            </a:r>
            <a:r>
              <a:rPr lang="en-US" altLang="zh-TW"/>
              <a:t>5</a:t>
            </a:r>
            <a:r>
              <a:rPr lang="zh-TW" altLang="en-US"/>
              <a:t>件政府專案產學顧問（計</a:t>
            </a:r>
            <a:r>
              <a:rPr lang="en-US" altLang="zh-TW"/>
              <a:t>69.2</a:t>
            </a:r>
            <a:r>
              <a:rPr lang="zh-TW" altLang="en-US"/>
              <a:t>萬）</a:t>
            </a:r>
            <a:r>
              <a:rPr lang="en-US" altLang="zh-TW"/>
              <a:t>:</a:t>
            </a:r>
          </a:p>
          <a:p>
            <a:pPr lvl="1"/>
            <a:r>
              <a:rPr lang="zh-TW" altLang="en-US"/>
              <a:t>附合約書</a:t>
            </a:r>
          </a:p>
          <a:p>
            <a:r>
              <a:rPr lang="en-US" altLang="zh-TW"/>
              <a:t>『2010</a:t>
            </a:r>
            <a:r>
              <a:rPr lang="zh-TW" altLang="en-US"/>
              <a:t>南台盃全國大專院校學生</a:t>
            </a:r>
            <a:r>
              <a:rPr lang="en-US" altLang="zh-TW"/>
              <a:t>RFID</a:t>
            </a:r>
            <a:r>
              <a:rPr lang="zh-TW" altLang="en-US"/>
              <a:t>創意競賽，榮獲第一名及佳作</a:t>
            </a:r>
            <a:r>
              <a:rPr lang="en-US" altLang="zh-TW"/>
              <a:t>』</a:t>
            </a:r>
            <a:r>
              <a:rPr lang="zh-TW" altLang="en-US"/>
              <a:t>競賽成績</a:t>
            </a:r>
          </a:p>
          <a:p>
            <a:pPr lvl="1"/>
            <a:r>
              <a:rPr lang="zh-TW" altLang="en-US"/>
              <a:t>附上成果作品和獎狀</a:t>
            </a:r>
          </a:p>
          <a:p>
            <a:r>
              <a:rPr lang="en-US" altLang="zh-TW"/>
              <a:t>6</a:t>
            </a:r>
            <a:r>
              <a:rPr lang="zh-TW" altLang="en-US"/>
              <a:t>篇國際研討會論文，</a:t>
            </a:r>
            <a:r>
              <a:rPr lang="en-US" altLang="zh-TW"/>
              <a:t>9</a:t>
            </a:r>
            <a:r>
              <a:rPr lang="zh-TW" altLang="en-US"/>
              <a:t>篇國內研討會論文</a:t>
            </a:r>
          </a:p>
          <a:p>
            <a:pPr lvl="1"/>
            <a:r>
              <a:rPr lang="zh-TW" altLang="en-US"/>
              <a:t>附首頁，最好有</a:t>
            </a:r>
            <a:r>
              <a:rPr lang="en-US" altLang="zh-TW"/>
              <a:t>ISBN</a:t>
            </a:r>
          </a:p>
          <a:p>
            <a:r>
              <a:rPr lang="zh-TW" altLang="en-US"/>
              <a:t>中華民國發明專利初審審查中：智慧型磅秤系統</a:t>
            </a:r>
          </a:p>
          <a:p>
            <a:pPr lvl="1"/>
            <a:r>
              <a:rPr lang="zh-TW" altLang="en-US"/>
              <a:t>附上成果照片、專利審查進度佐證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F9BB621B-C1BE-4040-89EF-17D0FCD9ACEF}" type="slidenum">
              <a:rPr lang="zh-TW" altLang="en-US"/>
              <a:pPr/>
              <a:t>21</a:t>
            </a:fld>
            <a:endParaRPr lang="en-US" altLang="zh-TW"/>
          </a:p>
        </p:txBody>
      </p:sp>
      <p:sp>
        <p:nvSpPr>
          <p:cNvPr id="86023" name="Rectangle 7"/>
          <p:cNvSpPr>
            <a:spLocks noChangeArrowheads="1"/>
          </p:cNvSpPr>
          <p:nvPr/>
        </p:nvSpPr>
        <p:spPr bwMode="auto">
          <a:xfrm>
            <a:off x="4038600" y="28194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4000" b="1">
                <a:solidFill>
                  <a:schemeClr val="bg1"/>
                </a:solidFill>
                <a:ea typeface="微軟正黑體" pitchFamily="34" charset="-120"/>
              </a:rPr>
              <a:t>謝謝聆聽</a:t>
            </a:r>
          </a:p>
          <a:p>
            <a:r>
              <a:rPr lang="zh-TW" altLang="en-US" sz="4000" b="1">
                <a:solidFill>
                  <a:schemeClr val="bg1"/>
                </a:solidFill>
                <a:ea typeface="微軟正黑體" pitchFamily="34" charset="-120"/>
              </a:rPr>
              <a:t>祝升等順利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0F5BF89E-3D80-4708-A52E-8BAB74783687}" type="slidenum">
              <a:rPr lang="zh-TW" altLang="en-US"/>
              <a:pPr/>
              <a:t>3</a:t>
            </a:fld>
            <a:endParaRPr lang="en-US" altLang="zh-TW"/>
          </a:p>
        </p:txBody>
      </p:sp>
      <p:sp>
        <p:nvSpPr>
          <p:cNvPr id="122882" name="Rectangle 2"/>
          <p:cNvSpPr>
            <a:spLocks noGrp="1" noChangeArrowheads="1"/>
          </p:cNvSpPr>
          <p:nvPr>
            <p:ph type="title"/>
          </p:nvPr>
        </p:nvSpPr>
        <p:spPr/>
        <p:txBody>
          <a:bodyPr/>
          <a:lstStyle/>
          <a:p>
            <a:r>
              <a:rPr lang="zh-TW" altLang="en-US"/>
              <a:t>為何以技術報告升等</a:t>
            </a:r>
          </a:p>
        </p:txBody>
      </p:sp>
      <p:sp>
        <p:nvSpPr>
          <p:cNvPr id="122883" name="Rectangle 3"/>
          <p:cNvSpPr>
            <a:spLocks noGrp="1" noChangeArrowheads="1"/>
          </p:cNvSpPr>
          <p:nvPr>
            <p:ph type="body" idx="1"/>
          </p:nvPr>
        </p:nvSpPr>
        <p:spPr/>
        <p:txBody>
          <a:bodyPr/>
          <a:lstStyle/>
          <a:p>
            <a:r>
              <a:rPr lang="zh-TW" altLang="en-US"/>
              <a:t> 有心從事產學研究 </a:t>
            </a:r>
          </a:p>
          <a:p>
            <a:r>
              <a:rPr lang="zh-TW" altLang="en-US"/>
              <a:t> 瞭解業界需求與政府計畫之間媒合</a:t>
            </a:r>
          </a:p>
          <a:p>
            <a:r>
              <a:rPr lang="zh-TW" altLang="en-US"/>
              <a:t> 教育部技術升等推廣趨勢</a:t>
            </a:r>
          </a:p>
          <a:p>
            <a:r>
              <a:rPr lang="zh-TW" altLang="en-US"/>
              <a:t> 有產業合作計畫的經驗</a:t>
            </a:r>
          </a:p>
          <a:p>
            <a:r>
              <a:rPr lang="zh-TW" altLang="en-US"/>
              <a:t> 有專利通過經驗</a:t>
            </a:r>
          </a:p>
          <a:p>
            <a:r>
              <a:rPr lang="zh-TW" altLang="en-US"/>
              <a:t> 有技術移轉經驗</a:t>
            </a:r>
          </a:p>
          <a:p>
            <a:r>
              <a:rPr lang="zh-TW" altLang="en-US"/>
              <a:t> 有國科會專題研究經驗</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4"/>
          <p:cNvSpPr>
            <a:spLocks noGrp="1"/>
          </p:cNvSpPr>
          <p:nvPr>
            <p:ph type="sldNum" sz="quarter" idx="11"/>
          </p:nvPr>
        </p:nvSpPr>
        <p:spPr/>
        <p:txBody>
          <a:bodyPr/>
          <a:lstStyle/>
          <a:p>
            <a:fld id="{93BA095B-8364-48AD-8E92-CE20AA8A567B}" type="slidenum">
              <a:rPr lang="zh-TW" altLang="en-US"/>
              <a:pPr/>
              <a:t>4</a:t>
            </a:fld>
            <a:endParaRPr lang="en-US" altLang="zh-TW"/>
          </a:p>
        </p:txBody>
      </p:sp>
      <p:sp>
        <p:nvSpPr>
          <p:cNvPr id="137218" name="Rectangle 2"/>
          <p:cNvSpPr>
            <a:spLocks noGrp="1" noChangeArrowheads="1"/>
          </p:cNvSpPr>
          <p:nvPr>
            <p:ph type="title"/>
          </p:nvPr>
        </p:nvSpPr>
        <p:spPr/>
        <p:txBody>
          <a:bodyPr/>
          <a:lstStyle/>
          <a:p>
            <a:r>
              <a:rPr lang="zh-TW" altLang="en-US"/>
              <a:t>產學案</a:t>
            </a:r>
            <a:r>
              <a:rPr lang="en-US" altLang="zh-TW"/>
              <a:t>SIPO(</a:t>
            </a:r>
            <a:r>
              <a:rPr lang="zh-TW" altLang="en-US"/>
              <a:t>商管類</a:t>
            </a:r>
            <a:r>
              <a:rPr lang="en-US" altLang="zh-TW"/>
              <a:t>)</a:t>
            </a:r>
          </a:p>
        </p:txBody>
      </p:sp>
      <p:sp>
        <p:nvSpPr>
          <p:cNvPr id="137220" name="Rectangle 4"/>
          <p:cNvSpPr>
            <a:spLocks noChangeArrowheads="1"/>
          </p:cNvSpPr>
          <p:nvPr/>
        </p:nvSpPr>
        <p:spPr bwMode="auto">
          <a:xfrm>
            <a:off x="76200" y="1600200"/>
            <a:ext cx="3048000" cy="609600"/>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zh-TW" sz="2400">
                <a:latin typeface="微軟正黑體" pitchFamily="34" charset="-120"/>
                <a:ea typeface="微軟正黑體" pitchFamily="34" charset="-120"/>
              </a:rPr>
              <a:t>Source</a:t>
            </a:r>
          </a:p>
        </p:txBody>
      </p:sp>
      <p:sp>
        <p:nvSpPr>
          <p:cNvPr id="137221" name="Rectangle 5"/>
          <p:cNvSpPr>
            <a:spLocks noChangeArrowheads="1"/>
          </p:cNvSpPr>
          <p:nvPr/>
        </p:nvSpPr>
        <p:spPr bwMode="auto">
          <a:xfrm>
            <a:off x="3276600" y="1600200"/>
            <a:ext cx="1828800" cy="609600"/>
          </a:xfrm>
          <a:prstGeom prst="rect">
            <a:avLst/>
          </a:prstGeom>
          <a:solidFill>
            <a:srgbClr val="66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zh-TW" sz="2400">
                <a:latin typeface="微軟正黑體" pitchFamily="34" charset="-120"/>
                <a:ea typeface="微軟正黑體" pitchFamily="34" charset="-120"/>
              </a:rPr>
              <a:t>Input</a:t>
            </a:r>
          </a:p>
        </p:txBody>
      </p:sp>
      <p:sp>
        <p:nvSpPr>
          <p:cNvPr id="137222" name="Rectangle 6"/>
          <p:cNvSpPr>
            <a:spLocks noChangeArrowheads="1"/>
          </p:cNvSpPr>
          <p:nvPr/>
        </p:nvSpPr>
        <p:spPr bwMode="auto">
          <a:xfrm>
            <a:off x="5257800" y="1600200"/>
            <a:ext cx="1752600" cy="609600"/>
          </a:xfrm>
          <a:prstGeom prst="rect">
            <a:avLst/>
          </a:prstGeom>
          <a:solidFill>
            <a:srgbClr val="99FF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zh-TW" sz="2400">
                <a:latin typeface="微軟正黑體" pitchFamily="34" charset="-120"/>
                <a:ea typeface="微軟正黑體" pitchFamily="34" charset="-120"/>
              </a:rPr>
              <a:t>Process</a:t>
            </a:r>
          </a:p>
        </p:txBody>
      </p:sp>
      <p:sp>
        <p:nvSpPr>
          <p:cNvPr id="137223" name="Rectangle 7"/>
          <p:cNvSpPr>
            <a:spLocks noChangeArrowheads="1"/>
          </p:cNvSpPr>
          <p:nvPr/>
        </p:nvSpPr>
        <p:spPr bwMode="auto">
          <a:xfrm>
            <a:off x="7315200" y="1600200"/>
            <a:ext cx="1676400" cy="609600"/>
          </a:xfrm>
          <a:prstGeom prst="rect">
            <a:avLst/>
          </a:prstGeom>
          <a:solidFill>
            <a:srgbClr val="FF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zh-TW" sz="2400">
                <a:latin typeface="微軟正黑體" pitchFamily="34" charset="-120"/>
                <a:ea typeface="微軟正黑體" pitchFamily="34" charset="-120"/>
              </a:rPr>
              <a:t>Output</a:t>
            </a:r>
          </a:p>
        </p:txBody>
      </p:sp>
      <p:sp>
        <p:nvSpPr>
          <p:cNvPr id="137225" name="Text Box 9"/>
          <p:cNvSpPr txBox="1">
            <a:spLocks noChangeArrowheads="1"/>
          </p:cNvSpPr>
          <p:nvPr/>
        </p:nvSpPr>
        <p:spPr bwMode="auto">
          <a:xfrm>
            <a:off x="76200" y="2481263"/>
            <a:ext cx="3048000" cy="3462337"/>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nSpc>
                <a:spcPct val="80000"/>
              </a:lnSpc>
              <a:spcBef>
                <a:spcPct val="50000"/>
              </a:spcBef>
            </a:pPr>
            <a:r>
              <a:rPr lang="zh-TW" altLang="en-US" sz="1600" u="sng">
                <a:latin typeface="微軟正黑體" pitchFamily="34" charset="-120"/>
                <a:ea typeface="微軟正黑體" pitchFamily="34" charset="-120"/>
              </a:rPr>
              <a:t>國科會：</a:t>
            </a:r>
          </a:p>
          <a:p>
            <a:pPr>
              <a:lnSpc>
                <a:spcPct val="80000"/>
              </a:lnSpc>
              <a:spcBef>
                <a:spcPct val="50000"/>
              </a:spcBef>
            </a:pPr>
            <a:r>
              <a:rPr lang="zh-TW" altLang="en-US" sz="1600">
                <a:latin typeface="微軟正黑體" pitchFamily="34" charset="-120"/>
                <a:ea typeface="微軟正黑體" pitchFamily="34" charset="-120"/>
              </a:rPr>
              <a:t>應用型產學合作計畫</a:t>
            </a:r>
          </a:p>
          <a:p>
            <a:pPr>
              <a:lnSpc>
                <a:spcPct val="80000"/>
              </a:lnSpc>
              <a:spcBef>
                <a:spcPct val="50000"/>
              </a:spcBef>
            </a:pPr>
            <a:r>
              <a:rPr lang="zh-TW" altLang="en-US" sz="1600" u="sng">
                <a:latin typeface="微軟正黑體" pitchFamily="34" charset="-120"/>
                <a:ea typeface="微軟正黑體" pitchFamily="34" charset="-120"/>
              </a:rPr>
              <a:t>商業司：</a:t>
            </a:r>
          </a:p>
          <a:p>
            <a:pPr>
              <a:lnSpc>
                <a:spcPct val="80000"/>
              </a:lnSpc>
              <a:spcBef>
                <a:spcPct val="50000"/>
              </a:spcBef>
            </a:pPr>
            <a:r>
              <a:rPr lang="zh-TW" altLang="en-US" sz="1600">
                <a:latin typeface="微軟正黑體" pitchFamily="34" charset="-120"/>
                <a:ea typeface="微軟正黑體" pitchFamily="34" charset="-120"/>
              </a:rPr>
              <a:t>♦協助服務業創新研究發展計畫 </a:t>
            </a:r>
          </a:p>
          <a:p>
            <a:pPr>
              <a:lnSpc>
                <a:spcPct val="80000"/>
              </a:lnSpc>
              <a:spcBef>
                <a:spcPct val="50000"/>
              </a:spcBef>
            </a:pPr>
            <a:r>
              <a:rPr lang="zh-TW" altLang="en-US" sz="1600">
                <a:latin typeface="微軟正黑體" pitchFamily="34" charset="-120"/>
                <a:ea typeface="微軟正黑體" pitchFamily="34" charset="-120"/>
              </a:rPr>
              <a:t>♦產業運籌服務化計畫</a:t>
            </a:r>
          </a:p>
          <a:p>
            <a:pPr>
              <a:lnSpc>
                <a:spcPct val="80000"/>
              </a:lnSpc>
              <a:spcBef>
                <a:spcPct val="50000"/>
              </a:spcBef>
            </a:pPr>
            <a:r>
              <a:rPr lang="zh-TW" altLang="en-US" sz="1600">
                <a:latin typeface="微軟正黑體" pitchFamily="34" charset="-120"/>
                <a:ea typeface="微軟正黑體" pitchFamily="34" charset="-120"/>
              </a:rPr>
              <a:t>♦優化商業創新與網路發展計畫 </a:t>
            </a:r>
          </a:p>
          <a:p>
            <a:pPr>
              <a:lnSpc>
                <a:spcPct val="80000"/>
              </a:lnSpc>
              <a:spcBef>
                <a:spcPct val="50000"/>
              </a:spcBef>
            </a:pPr>
            <a:r>
              <a:rPr lang="zh-TW" altLang="en-US" sz="1600">
                <a:latin typeface="微軟正黑體" pitchFamily="34" charset="-120"/>
                <a:ea typeface="微軟正黑體" pitchFamily="34" charset="-120"/>
              </a:rPr>
              <a:t>♦物流利基化與供應鏈推動計畫 </a:t>
            </a:r>
          </a:p>
          <a:p>
            <a:pPr>
              <a:lnSpc>
                <a:spcPct val="80000"/>
              </a:lnSpc>
              <a:spcBef>
                <a:spcPct val="50000"/>
              </a:spcBef>
            </a:pPr>
            <a:r>
              <a:rPr lang="zh-TW" altLang="en-US" sz="1600">
                <a:latin typeface="微軟正黑體" pitchFamily="34" charset="-120"/>
                <a:ea typeface="微軟正黑體" pitchFamily="34" charset="-120"/>
              </a:rPr>
              <a:t>♦智慧辨識服務推動計畫 </a:t>
            </a:r>
          </a:p>
          <a:p>
            <a:pPr>
              <a:lnSpc>
                <a:spcPct val="80000"/>
              </a:lnSpc>
              <a:spcBef>
                <a:spcPct val="50000"/>
              </a:spcBef>
            </a:pPr>
            <a:r>
              <a:rPr lang="zh-TW" altLang="en-US" sz="1600" u="sng">
                <a:latin typeface="微軟正黑體" pitchFamily="34" charset="-120"/>
                <a:ea typeface="微軟正黑體" pitchFamily="34" charset="-120"/>
              </a:rPr>
              <a:t>工業局：</a:t>
            </a:r>
          </a:p>
          <a:p>
            <a:pPr>
              <a:lnSpc>
                <a:spcPct val="80000"/>
              </a:lnSpc>
              <a:spcBef>
                <a:spcPct val="50000"/>
              </a:spcBef>
            </a:pPr>
            <a:r>
              <a:rPr lang="zh-TW" altLang="en-US" sz="1600">
                <a:latin typeface="微軟正黑體" pitchFamily="34" charset="-120"/>
                <a:ea typeface="微軟正黑體" pitchFamily="34" charset="-120"/>
              </a:rPr>
              <a:t>♦中小企業即時技術輔導計畫 </a:t>
            </a:r>
          </a:p>
          <a:p>
            <a:pPr>
              <a:lnSpc>
                <a:spcPct val="80000"/>
              </a:lnSpc>
              <a:spcBef>
                <a:spcPct val="50000"/>
              </a:spcBef>
            </a:pPr>
            <a:r>
              <a:rPr lang="zh-TW" altLang="en-US" sz="1600">
                <a:latin typeface="微軟正黑體" pitchFamily="34" charset="-120"/>
                <a:ea typeface="微軟正黑體" pitchFamily="34" charset="-120"/>
              </a:rPr>
              <a:t>♦協助傳統產業技術開發計畫 </a:t>
            </a:r>
          </a:p>
        </p:txBody>
      </p:sp>
      <p:sp>
        <p:nvSpPr>
          <p:cNvPr id="137226" name="Text Box 10"/>
          <p:cNvSpPr txBox="1">
            <a:spLocks noChangeArrowheads="1"/>
          </p:cNvSpPr>
          <p:nvPr/>
        </p:nvSpPr>
        <p:spPr bwMode="auto">
          <a:xfrm>
            <a:off x="3276600" y="2514600"/>
            <a:ext cx="1828800" cy="1557338"/>
          </a:xfrm>
          <a:prstGeom prst="rect">
            <a:avLst/>
          </a:prstGeom>
          <a:solidFill>
            <a:srgbClr val="66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nSpc>
                <a:spcPct val="80000"/>
              </a:lnSpc>
              <a:spcBef>
                <a:spcPct val="50000"/>
              </a:spcBef>
            </a:pPr>
            <a:r>
              <a:rPr lang="zh-TW" altLang="en-US" sz="1600">
                <a:ea typeface="微軟正黑體" pitchFamily="34" charset="-120"/>
              </a:rPr>
              <a:t>需求訪談與溝通</a:t>
            </a:r>
          </a:p>
          <a:p>
            <a:pPr>
              <a:lnSpc>
                <a:spcPct val="80000"/>
              </a:lnSpc>
              <a:spcBef>
                <a:spcPct val="50000"/>
              </a:spcBef>
            </a:pPr>
            <a:r>
              <a:rPr lang="zh-TW" altLang="en-US" sz="1600">
                <a:ea typeface="微軟正黑體" pitchFamily="34" charset="-120"/>
              </a:rPr>
              <a:t>高階主管支援</a:t>
            </a:r>
          </a:p>
          <a:p>
            <a:pPr>
              <a:lnSpc>
                <a:spcPct val="80000"/>
              </a:lnSpc>
              <a:spcBef>
                <a:spcPct val="50000"/>
              </a:spcBef>
            </a:pPr>
            <a:r>
              <a:rPr lang="zh-TW" altLang="en-US" sz="1600">
                <a:ea typeface="微軟正黑體" pitchFamily="34" charset="-120"/>
              </a:rPr>
              <a:t>計畫書撰寫</a:t>
            </a:r>
          </a:p>
          <a:p>
            <a:pPr>
              <a:lnSpc>
                <a:spcPct val="80000"/>
              </a:lnSpc>
              <a:spcBef>
                <a:spcPct val="50000"/>
              </a:spcBef>
            </a:pPr>
            <a:r>
              <a:rPr lang="en-US" altLang="zh-TW" sz="1600">
                <a:ea typeface="微軟正黑體" pitchFamily="34" charset="-120"/>
              </a:rPr>
              <a:t>KPI</a:t>
            </a:r>
            <a:r>
              <a:rPr lang="zh-TW" altLang="en-US" sz="1600">
                <a:ea typeface="微軟正黑體" pitchFamily="34" charset="-120"/>
              </a:rPr>
              <a:t>擬定</a:t>
            </a:r>
          </a:p>
          <a:p>
            <a:pPr>
              <a:lnSpc>
                <a:spcPct val="80000"/>
              </a:lnSpc>
              <a:spcBef>
                <a:spcPct val="50000"/>
              </a:spcBef>
            </a:pPr>
            <a:r>
              <a:rPr lang="zh-TW" altLang="en-US" sz="1600">
                <a:ea typeface="微軟正黑體" pitchFamily="34" charset="-120"/>
              </a:rPr>
              <a:t>資源協調與提供</a:t>
            </a:r>
          </a:p>
        </p:txBody>
      </p:sp>
      <p:sp>
        <p:nvSpPr>
          <p:cNvPr id="137227" name="Text Box 11"/>
          <p:cNvSpPr txBox="1">
            <a:spLocks noChangeArrowheads="1"/>
          </p:cNvSpPr>
          <p:nvPr/>
        </p:nvSpPr>
        <p:spPr bwMode="auto">
          <a:xfrm>
            <a:off x="5257800" y="2514600"/>
            <a:ext cx="1752600" cy="4097338"/>
          </a:xfrm>
          <a:prstGeom prst="rect">
            <a:avLst/>
          </a:prstGeom>
          <a:solidFill>
            <a:srgbClr val="99FF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nSpc>
                <a:spcPct val="80000"/>
              </a:lnSpc>
              <a:spcBef>
                <a:spcPct val="50000"/>
              </a:spcBef>
            </a:pPr>
            <a:r>
              <a:rPr lang="zh-TW" altLang="en-US" sz="1600" u="sng">
                <a:ea typeface="微軟正黑體" pitchFamily="34" charset="-120"/>
              </a:rPr>
              <a:t>審查階段：</a:t>
            </a:r>
          </a:p>
          <a:p>
            <a:pPr>
              <a:lnSpc>
                <a:spcPct val="80000"/>
              </a:lnSpc>
              <a:spcBef>
                <a:spcPct val="50000"/>
              </a:spcBef>
            </a:pPr>
            <a:r>
              <a:rPr lang="zh-TW" altLang="en-US" sz="1600">
                <a:ea typeface="微軟正黑體" pitchFamily="34" charset="-120"/>
              </a:rPr>
              <a:t>審查簡報</a:t>
            </a:r>
          </a:p>
          <a:p>
            <a:pPr>
              <a:lnSpc>
                <a:spcPct val="80000"/>
              </a:lnSpc>
              <a:spcBef>
                <a:spcPct val="50000"/>
              </a:spcBef>
            </a:pPr>
            <a:r>
              <a:rPr lang="zh-TW" altLang="en-US" sz="1600">
                <a:ea typeface="微軟正黑體" pitchFamily="34" charset="-120"/>
              </a:rPr>
              <a:t>意見回覆</a:t>
            </a:r>
          </a:p>
          <a:p>
            <a:pPr>
              <a:lnSpc>
                <a:spcPct val="80000"/>
              </a:lnSpc>
              <a:spcBef>
                <a:spcPct val="50000"/>
              </a:spcBef>
            </a:pPr>
            <a:r>
              <a:rPr lang="zh-TW" altLang="en-US" sz="1600">
                <a:ea typeface="微軟正黑體" pitchFamily="34" charset="-120"/>
              </a:rPr>
              <a:t>計畫書修改</a:t>
            </a:r>
          </a:p>
          <a:p>
            <a:pPr>
              <a:lnSpc>
                <a:spcPct val="80000"/>
              </a:lnSpc>
              <a:spcBef>
                <a:spcPct val="50000"/>
              </a:spcBef>
            </a:pPr>
            <a:r>
              <a:rPr lang="zh-TW" altLang="en-US" sz="1600">
                <a:ea typeface="微軟正黑體" pitchFamily="34" charset="-120"/>
              </a:rPr>
              <a:t>執行與監控</a:t>
            </a:r>
          </a:p>
          <a:p>
            <a:pPr>
              <a:lnSpc>
                <a:spcPct val="80000"/>
              </a:lnSpc>
              <a:spcBef>
                <a:spcPct val="50000"/>
              </a:spcBef>
            </a:pPr>
            <a:r>
              <a:rPr lang="zh-TW" altLang="en-US" sz="1600" u="sng">
                <a:ea typeface="微軟正黑體" pitchFamily="34" charset="-120"/>
              </a:rPr>
              <a:t>期中審查：</a:t>
            </a:r>
          </a:p>
          <a:p>
            <a:pPr>
              <a:lnSpc>
                <a:spcPct val="80000"/>
              </a:lnSpc>
              <a:spcBef>
                <a:spcPct val="50000"/>
              </a:spcBef>
            </a:pPr>
            <a:r>
              <a:rPr lang="zh-TW" altLang="en-US" sz="1600">
                <a:ea typeface="微軟正黑體" pitchFamily="34" charset="-120"/>
              </a:rPr>
              <a:t>期中審查簡報</a:t>
            </a:r>
          </a:p>
          <a:p>
            <a:pPr>
              <a:lnSpc>
                <a:spcPct val="80000"/>
              </a:lnSpc>
              <a:spcBef>
                <a:spcPct val="50000"/>
              </a:spcBef>
            </a:pPr>
            <a:r>
              <a:rPr lang="zh-TW" altLang="en-US" sz="1600">
                <a:ea typeface="微軟正黑體" pitchFamily="34" charset="-120"/>
              </a:rPr>
              <a:t>期中報告</a:t>
            </a:r>
          </a:p>
          <a:p>
            <a:pPr>
              <a:lnSpc>
                <a:spcPct val="80000"/>
              </a:lnSpc>
              <a:spcBef>
                <a:spcPct val="50000"/>
              </a:spcBef>
            </a:pPr>
            <a:r>
              <a:rPr lang="zh-TW" altLang="en-US" sz="1600">
                <a:ea typeface="微軟正黑體" pitchFamily="34" charset="-120"/>
              </a:rPr>
              <a:t>意見回覆</a:t>
            </a:r>
          </a:p>
          <a:p>
            <a:pPr>
              <a:lnSpc>
                <a:spcPct val="80000"/>
              </a:lnSpc>
              <a:spcBef>
                <a:spcPct val="50000"/>
              </a:spcBef>
            </a:pPr>
            <a:r>
              <a:rPr lang="zh-TW" altLang="en-US" sz="1600" u="sng">
                <a:ea typeface="微軟正黑體" pitchFamily="34" charset="-120"/>
              </a:rPr>
              <a:t>期末審查：</a:t>
            </a:r>
          </a:p>
          <a:p>
            <a:pPr>
              <a:lnSpc>
                <a:spcPct val="80000"/>
              </a:lnSpc>
              <a:spcBef>
                <a:spcPct val="50000"/>
              </a:spcBef>
            </a:pPr>
            <a:r>
              <a:rPr lang="zh-TW" altLang="en-US" sz="1600">
                <a:ea typeface="微軟正黑體" pitchFamily="34" charset="-120"/>
              </a:rPr>
              <a:t>期末審查簡報</a:t>
            </a:r>
          </a:p>
          <a:p>
            <a:pPr>
              <a:lnSpc>
                <a:spcPct val="80000"/>
              </a:lnSpc>
              <a:spcBef>
                <a:spcPct val="50000"/>
              </a:spcBef>
            </a:pPr>
            <a:r>
              <a:rPr lang="zh-TW" altLang="en-US" sz="1600">
                <a:ea typeface="微軟正黑體" pitchFamily="34" charset="-120"/>
              </a:rPr>
              <a:t>期末報告</a:t>
            </a:r>
          </a:p>
          <a:p>
            <a:pPr>
              <a:lnSpc>
                <a:spcPct val="80000"/>
              </a:lnSpc>
              <a:spcBef>
                <a:spcPct val="50000"/>
              </a:spcBef>
            </a:pPr>
            <a:r>
              <a:rPr lang="zh-TW" altLang="en-US" sz="1600">
                <a:ea typeface="微軟正黑體" pitchFamily="34" charset="-120"/>
              </a:rPr>
              <a:t>意見回覆</a:t>
            </a:r>
          </a:p>
        </p:txBody>
      </p:sp>
      <p:sp>
        <p:nvSpPr>
          <p:cNvPr id="137228" name="Text Box 12"/>
          <p:cNvSpPr txBox="1">
            <a:spLocks noChangeArrowheads="1"/>
          </p:cNvSpPr>
          <p:nvPr/>
        </p:nvSpPr>
        <p:spPr bwMode="auto">
          <a:xfrm>
            <a:off x="7315200" y="2514600"/>
            <a:ext cx="1676400" cy="1874838"/>
          </a:xfrm>
          <a:prstGeom prst="rect">
            <a:avLst/>
          </a:prstGeom>
          <a:solidFill>
            <a:srgbClr val="FF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nSpc>
                <a:spcPct val="80000"/>
              </a:lnSpc>
              <a:spcBef>
                <a:spcPct val="50000"/>
              </a:spcBef>
            </a:pPr>
            <a:r>
              <a:rPr lang="zh-TW" altLang="en-US" sz="1600">
                <a:ea typeface="微軟正黑體" pitchFamily="34" charset="-120"/>
              </a:rPr>
              <a:t>研討會論文</a:t>
            </a:r>
          </a:p>
          <a:p>
            <a:pPr>
              <a:lnSpc>
                <a:spcPct val="80000"/>
              </a:lnSpc>
              <a:spcBef>
                <a:spcPct val="50000"/>
              </a:spcBef>
            </a:pPr>
            <a:r>
              <a:rPr lang="zh-TW" altLang="en-US" sz="1600">
                <a:ea typeface="微軟正黑體" pitchFamily="34" charset="-120"/>
              </a:rPr>
              <a:t>大學專題論文</a:t>
            </a:r>
          </a:p>
          <a:p>
            <a:pPr>
              <a:lnSpc>
                <a:spcPct val="80000"/>
              </a:lnSpc>
              <a:spcBef>
                <a:spcPct val="50000"/>
              </a:spcBef>
            </a:pPr>
            <a:r>
              <a:rPr lang="zh-TW" altLang="en-US" sz="1600">
                <a:ea typeface="微軟正黑體" pitchFamily="34" charset="-120"/>
              </a:rPr>
              <a:t>碩士論文</a:t>
            </a:r>
          </a:p>
          <a:p>
            <a:pPr>
              <a:lnSpc>
                <a:spcPct val="80000"/>
              </a:lnSpc>
              <a:spcBef>
                <a:spcPct val="50000"/>
              </a:spcBef>
            </a:pPr>
            <a:r>
              <a:rPr lang="zh-TW" altLang="en-US" sz="1600">
                <a:ea typeface="微軟正黑體" pitchFamily="34" charset="-120"/>
              </a:rPr>
              <a:t>學生校外競賽</a:t>
            </a:r>
          </a:p>
          <a:p>
            <a:pPr>
              <a:lnSpc>
                <a:spcPct val="80000"/>
              </a:lnSpc>
              <a:spcBef>
                <a:spcPct val="50000"/>
              </a:spcBef>
            </a:pPr>
            <a:r>
              <a:rPr lang="zh-TW" altLang="en-US" sz="1600">
                <a:ea typeface="微軟正黑體" pitchFamily="34" charset="-120"/>
              </a:rPr>
              <a:t>作品參展</a:t>
            </a:r>
          </a:p>
          <a:p>
            <a:pPr>
              <a:lnSpc>
                <a:spcPct val="80000"/>
              </a:lnSpc>
              <a:spcBef>
                <a:spcPct val="50000"/>
              </a:spcBef>
            </a:pPr>
            <a:r>
              <a:rPr lang="zh-TW" altLang="en-US" sz="1600">
                <a:ea typeface="微軟正黑體" pitchFamily="34" charset="-120"/>
              </a:rPr>
              <a:t>專利申請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8C6433FD-888C-470C-896C-C7B283A1E576}" type="slidenum">
              <a:rPr lang="zh-TW" altLang="en-US"/>
              <a:pPr/>
              <a:t>5</a:t>
            </a:fld>
            <a:endParaRPr lang="en-US" altLang="zh-TW"/>
          </a:p>
        </p:txBody>
      </p:sp>
      <p:sp>
        <p:nvSpPr>
          <p:cNvPr id="123906" name="Rectangle 2"/>
          <p:cNvSpPr>
            <a:spLocks noGrp="1" noChangeArrowheads="1"/>
          </p:cNvSpPr>
          <p:nvPr>
            <p:ph type="title"/>
          </p:nvPr>
        </p:nvSpPr>
        <p:spPr/>
        <p:txBody>
          <a:bodyPr/>
          <a:lstStyle/>
          <a:p>
            <a:r>
              <a:rPr lang="zh-TW" altLang="en-US"/>
              <a:t>技術報告送審注意事項</a:t>
            </a:r>
            <a:r>
              <a:rPr lang="en-US" altLang="zh-TW"/>
              <a:t>(1/3)</a:t>
            </a:r>
          </a:p>
        </p:txBody>
      </p:sp>
      <p:sp>
        <p:nvSpPr>
          <p:cNvPr id="123907" name="Rectangle 3"/>
          <p:cNvSpPr>
            <a:spLocks noGrp="1" noChangeArrowheads="1"/>
          </p:cNvSpPr>
          <p:nvPr>
            <p:ph type="body" idx="1"/>
          </p:nvPr>
        </p:nvSpPr>
        <p:spPr>
          <a:xfrm>
            <a:off x="457200" y="1196975"/>
            <a:ext cx="8229600" cy="5400675"/>
          </a:xfrm>
        </p:spPr>
        <p:txBody>
          <a:bodyPr/>
          <a:lstStyle/>
          <a:p>
            <a:r>
              <a:rPr lang="zh-TW" altLang="en-US" b="0"/>
              <a:t>技術報告內容建議與民營機構產學計畫、國科會產學計畫、政府專案計畫研究之成果報告或已有成效之專利或學理。</a:t>
            </a:r>
          </a:p>
          <a:p>
            <a:r>
              <a:rPr lang="zh-TW" altLang="en-US" b="0"/>
              <a:t>技術報告包含教師與產業界合作研發或接受民營企業委託之服務：</a:t>
            </a:r>
          </a:p>
          <a:p>
            <a:pPr lvl="1"/>
            <a:r>
              <a:rPr lang="zh-TW" altLang="en-US" sz="2600"/>
              <a:t>市場調查研究</a:t>
            </a:r>
          </a:p>
          <a:p>
            <a:pPr lvl="1"/>
            <a:r>
              <a:rPr lang="zh-TW" altLang="en-US" sz="2600"/>
              <a:t>服務流程改善</a:t>
            </a:r>
          </a:p>
          <a:p>
            <a:pPr lvl="1"/>
            <a:r>
              <a:rPr lang="zh-TW" altLang="en-US" sz="2600"/>
              <a:t>新商品研發顧問</a:t>
            </a:r>
          </a:p>
          <a:p>
            <a:pPr lvl="1"/>
            <a:r>
              <a:rPr lang="zh-TW" altLang="en-US" sz="2600"/>
              <a:t>新行銷技術應用</a:t>
            </a:r>
          </a:p>
          <a:p>
            <a:pPr lvl="1"/>
            <a:r>
              <a:rPr lang="zh-TW" altLang="en-US" sz="2600"/>
              <a:t>新經營模式開創</a:t>
            </a:r>
          </a:p>
          <a:p>
            <a:pPr lvl="1"/>
            <a:r>
              <a:rPr lang="zh-TW" altLang="en-US" sz="2600"/>
              <a:t>新資訊技術應用</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99737006-32F5-4348-8C9E-8DAF49FA9F5B}" type="slidenum">
              <a:rPr lang="zh-TW" altLang="en-US"/>
              <a:pPr/>
              <a:t>6</a:t>
            </a:fld>
            <a:endParaRPr lang="en-US" altLang="zh-TW"/>
          </a:p>
        </p:txBody>
      </p:sp>
      <p:sp>
        <p:nvSpPr>
          <p:cNvPr id="124930" name="Rectangle 2"/>
          <p:cNvSpPr>
            <a:spLocks noGrp="1" noChangeArrowheads="1"/>
          </p:cNvSpPr>
          <p:nvPr>
            <p:ph type="title"/>
          </p:nvPr>
        </p:nvSpPr>
        <p:spPr/>
        <p:txBody>
          <a:bodyPr/>
          <a:lstStyle/>
          <a:p>
            <a:r>
              <a:rPr lang="zh-TW" altLang="en-US"/>
              <a:t>技術報告送審注意事項</a:t>
            </a:r>
            <a:r>
              <a:rPr lang="en-US" altLang="zh-TW"/>
              <a:t>(2/3)</a:t>
            </a:r>
          </a:p>
        </p:txBody>
      </p:sp>
      <p:sp>
        <p:nvSpPr>
          <p:cNvPr id="124931" name="Rectangle 3"/>
          <p:cNvSpPr>
            <a:spLocks noGrp="1" noChangeArrowheads="1"/>
          </p:cNvSpPr>
          <p:nvPr>
            <p:ph type="body" idx="1"/>
          </p:nvPr>
        </p:nvSpPr>
        <p:spPr>
          <a:xfrm>
            <a:off x="468313" y="1196975"/>
            <a:ext cx="8435975" cy="4933950"/>
          </a:xfrm>
        </p:spPr>
        <p:txBody>
          <a:bodyPr/>
          <a:lstStyle/>
          <a:p>
            <a:endParaRPr lang="zh-TW" altLang="en-US" b="0"/>
          </a:p>
          <a:p>
            <a:r>
              <a:rPr lang="zh-TW" altLang="en-US" b="0"/>
              <a:t>選擇優良廠商進行產學合作，合作金額不可太小！</a:t>
            </a:r>
          </a:p>
          <a:p>
            <a:r>
              <a:rPr lang="zh-TW" altLang="en-US" b="0"/>
              <a:t>技術報告（主要著作）要依照五大面向撰寫，組織要嚴謹、內容文字順暢、要有圖表標示、具有相當份量，要視同中文期刊水準。</a:t>
            </a:r>
          </a:p>
          <a:p>
            <a:r>
              <a:rPr lang="zh-TW" altLang="en-US" b="0"/>
              <a:t>要留意與廠商營業機密，不可公開原則。</a:t>
            </a:r>
          </a:p>
          <a:p>
            <a:r>
              <a:rPr lang="zh-TW" altLang="en-US" b="0"/>
              <a:t>儘可能申請</a:t>
            </a:r>
            <a:r>
              <a:rPr lang="en-US" altLang="zh-TW" b="0"/>
              <a:t>『</a:t>
            </a:r>
            <a:r>
              <a:rPr lang="zh-TW" altLang="en-US" b="0"/>
              <a:t>發明專利</a:t>
            </a:r>
            <a:r>
              <a:rPr lang="en-US" altLang="zh-TW" b="0"/>
              <a:t>』</a:t>
            </a:r>
            <a:r>
              <a:rPr lang="zh-TW" altLang="en-US" b="0"/>
              <a:t>，以佐證技術水準。</a:t>
            </a:r>
            <a:br>
              <a:rPr lang="zh-TW" altLang="en-US" b="0"/>
            </a:br>
            <a:endParaRPr lang="zh-TW" altLang="en-US"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006B8EB7-D611-433E-AB9F-866BBB7284C5}" type="slidenum">
              <a:rPr lang="zh-TW" altLang="en-US"/>
              <a:pPr/>
              <a:t>7</a:t>
            </a:fld>
            <a:endParaRPr lang="en-US" altLang="zh-TW"/>
          </a:p>
        </p:txBody>
      </p:sp>
      <p:sp>
        <p:nvSpPr>
          <p:cNvPr id="125954" name="Rectangle 2"/>
          <p:cNvSpPr>
            <a:spLocks noGrp="1" noChangeArrowheads="1"/>
          </p:cNvSpPr>
          <p:nvPr>
            <p:ph type="title"/>
          </p:nvPr>
        </p:nvSpPr>
        <p:spPr/>
        <p:txBody>
          <a:bodyPr/>
          <a:lstStyle/>
          <a:p>
            <a:r>
              <a:rPr lang="zh-TW" altLang="en-US"/>
              <a:t>技術報告送審注意事項</a:t>
            </a:r>
            <a:r>
              <a:rPr lang="en-US" altLang="zh-TW"/>
              <a:t>(3/3)</a:t>
            </a:r>
          </a:p>
        </p:txBody>
      </p:sp>
      <p:sp>
        <p:nvSpPr>
          <p:cNvPr id="125955" name="Rectangle 3"/>
          <p:cNvSpPr>
            <a:spLocks noGrp="1" noChangeArrowheads="1"/>
          </p:cNvSpPr>
          <p:nvPr>
            <p:ph type="body" idx="1"/>
          </p:nvPr>
        </p:nvSpPr>
        <p:spPr/>
        <p:txBody>
          <a:bodyPr/>
          <a:lstStyle/>
          <a:p>
            <a:pPr>
              <a:lnSpc>
                <a:spcPct val="110000"/>
              </a:lnSpc>
            </a:pPr>
            <a:r>
              <a:rPr lang="zh-TW" altLang="en-US" sz="2600" b="0"/>
              <a:t>建議參加校外競賽（創意競賽、專題競賽），最好能獲得佳績，具有學生指導活動上成績。</a:t>
            </a:r>
          </a:p>
          <a:p>
            <a:pPr>
              <a:lnSpc>
                <a:spcPct val="110000"/>
              </a:lnSpc>
            </a:pPr>
            <a:r>
              <a:rPr lang="zh-TW" altLang="en-US" sz="2600" b="0"/>
              <a:t>最好有</a:t>
            </a:r>
            <a:r>
              <a:rPr lang="zh-TW" altLang="en-US" sz="2600" b="0" u="sng"/>
              <a:t>期刊論文</a:t>
            </a:r>
            <a:r>
              <a:rPr lang="zh-TW" altLang="en-US" sz="2600" b="0"/>
              <a:t>、</a:t>
            </a:r>
            <a:r>
              <a:rPr lang="zh-TW" altLang="en-US" sz="2600" b="0" u="sng"/>
              <a:t>研討會論文</a:t>
            </a:r>
            <a:r>
              <a:rPr lang="zh-TW" altLang="en-US" sz="2600" b="0"/>
              <a:t>、</a:t>
            </a:r>
            <a:r>
              <a:rPr lang="zh-TW" altLang="en-US" sz="2600" b="0" u="sng"/>
              <a:t>國科會計畫</a:t>
            </a:r>
            <a:r>
              <a:rPr lang="zh-TW" altLang="en-US" sz="2600" b="0"/>
              <a:t>、</a:t>
            </a:r>
            <a:r>
              <a:rPr lang="zh-TW" altLang="en-US" sz="2600" b="0" u="sng"/>
              <a:t>擔任校外委員</a:t>
            </a:r>
            <a:r>
              <a:rPr lang="zh-TW" altLang="en-US" sz="2600" b="0"/>
              <a:t>等，增添學術活動表現，對升等有加分效果。</a:t>
            </a:r>
          </a:p>
          <a:p>
            <a:pPr>
              <a:lnSpc>
                <a:spcPct val="110000"/>
              </a:lnSpc>
            </a:pPr>
            <a:r>
              <a:rPr lang="zh-TW" altLang="en-US" sz="2600" b="0"/>
              <a:t>建議將</a:t>
            </a:r>
            <a:r>
              <a:rPr lang="en-US" altLang="zh-TW" sz="2600" b="0"/>
              <a:t>『</a:t>
            </a:r>
            <a:r>
              <a:rPr lang="zh-TW" altLang="en-US" sz="2600" b="0"/>
              <a:t>主要著作</a:t>
            </a:r>
            <a:r>
              <a:rPr lang="en-US" altLang="zh-TW" sz="2600" b="0"/>
              <a:t>』</a:t>
            </a:r>
            <a:r>
              <a:rPr lang="zh-TW" altLang="en-US" sz="2600" b="0"/>
              <a:t>部分成果讓學生參加專題實務競賽並且獲獎，表示送審教師在技術上的貢獻經</a:t>
            </a:r>
            <a:r>
              <a:rPr lang="zh-TW" altLang="en-US" sz="2600" b="0" u="sng"/>
              <a:t>公開審查</a:t>
            </a:r>
            <a:r>
              <a:rPr lang="zh-TW" altLang="en-US" sz="2600" b="0"/>
              <a:t>後得到公眾的肯定。</a:t>
            </a:r>
          </a:p>
          <a:p>
            <a:pPr>
              <a:lnSpc>
                <a:spcPct val="110000"/>
              </a:lnSpc>
            </a:pPr>
            <a:r>
              <a:rPr lang="zh-TW" altLang="en-US" sz="2600" b="0"/>
              <a:t>在</a:t>
            </a:r>
            <a:r>
              <a:rPr lang="zh-TW" altLang="en-US" sz="2600" b="0" u="sng"/>
              <a:t>主要著作</a:t>
            </a:r>
            <a:r>
              <a:rPr lang="zh-TW" altLang="en-US" sz="2600" b="0"/>
              <a:t>和</a:t>
            </a:r>
            <a:r>
              <a:rPr lang="zh-TW" altLang="en-US" sz="2600" b="0" u="sng"/>
              <a:t>參考著作</a:t>
            </a:r>
            <a:r>
              <a:rPr lang="zh-TW" altLang="en-US" sz="2600" b="0"/>
              <a:t>前言部分，可摘要出個人優點呈現，可分為實務、學術、教學、研究、社會貢獻等優點，以方便審查委員下筆。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D1801C5A-EC9C-436F-A418-01FC84A7CE0E}" type="slidenum">
              <a:rPr lang="zh-TW" altLang="en-US"/>
              <a:pPr/>
              <a:t>8</a:t>
            </a:fld>
            <a:endParaRPr lang="en-US" altLang="zh-TW"/>
          </a:p>
        </p:txBody>
      </p:sp>
      <p:sp>
        <p:nvSpPr>
          <p:cNvPr id="126978" name="Rectangle 2"/>
          <p:cNvSpPr>
            <a:spLocks noGrp="1" noChangeArrowheads="1"/>
          </p:cNvSpPr>
          <p:nvPr>
            <p:ph type="title"/>
          </p:nvPr>
        </p:nvSpPr>
        <p:spPr/>
        <p:txBody>
          <a:bodyPr/>
          <a:lstStyle/>
          <a:p>
            <a:r>
              <a:rPr lang="zh-TW" altLang="en-US"/>
              <a:t>內容編寫</a:t>
            </a:r>
          </a:p>
        </p:txBody>
      </p:sp>
      <p:sp>
        <p:nvSpPr>
          <p:cNvPr id="126979" name="Rectangle 3"/>
          <p:cNvSpPr>
            <a:spLocks noGrp="1" noChangeArrowheads="1"/>
          </p:cNvSpPr>
          <p:nvPr>
            <p:ph type="body" idx="1"/>
          </p:nvPr>
        </p:nvSpPr>
        <p:spPr>
          <a:xfrm>
            <a:off x="457200" y="1196975"/>
            <a:ext cx="8229600" cy="5472113"/>
          </a:xfrm>
        </p:spPr>
        <p:txBody>
          <a:bodyPr/>
          <a:lstStyle/>
          <a:p>
            <a:pPr marL="812800" indent="-812800">
              <a:buClr>
                <a:schemeClr val="tx1"/>
              </a:buClr>
              <a:buFontTx/>
              <a:buNone/>
            </a:pPr>
            <a:r>
              <a:rPr lang="zh-TW" altLang="en-US" sz="2600" b="0"/>
              <a:t>一、研發理念：計畫緣由、動機與目的</a:t>
            </a:r>
          </a:p>
          <a:p>
            <a:pPr marL="812800" indent="-812800">
              <a:buClr>
                <a:schemeClr val="tx1"/>
              </a:buClr>
              <a:buFontTx/>
              <a:buNone/>
            </a:pPr>
            <a:r>
              <a:rPr lang="zh-TW" altLang="en-US" sz="2600" b="0"/>
              <a:t>二、學理基礎：</a:t>
            </a:r>
          </a:p>
          <a:p>
            <a:pPr marL="1168400" lvl="1" indent="-711200">
              <a:buClr>
                <a:schemeClr val="tx1"/>
              </a:buClr>
            </a:pPr>
            <a:r>
              <a:rPr lang="zh-TW" altLang="en-US" sz="2600"/>
              <a:t>解決企業何種問題？</a:t>
            </a:r>
          </a:p>
          <a:p>
            <a:pPr marL="1168400" lvl="1" indent="-711200">
              <a:buClr>
                <a:schemeClr val="tx1"/>
              </a:buClr>
            </a:pPr>
            <a:r>
              <a:rPr lang="zh-TW" altLang="en-US" sz="2600"/>
              <a:t>有何解決方案？</a:t>
            </a:r>
          </a:p>
          <a:p>
            <a:pPr marL="812800" indent="-812800">
              <a:buClr>
                <a:schemeClr val="tx1"/>
              </a:buClr>
              <a:buFontTx/>
              <a:buNone/>
            </a:pPr>
            <a:r>
              <a:rPr lang="zh-TW" altLang="en-US" sz="2600" b="0"/>
              <a:t>三、主題內容：執行架構與資源整合</a:t>
            </a:r>
          </a:p>
          <a:p>
            <a:pPr marL="812800" indent="-812800">
              <a:buClr>
                <a:schemeClr val="tx1"/>
              </a:buClr>
              <a:buFontTx/>
              <a:buNone/>
            </a:pPr>
            <a:r>
              <a:rPr lang="zh-TW" altLang="en-US" sz="2600" b="0"/>
              <a:t>四、方法技巧：執行方法與步驟</a:t>
            </a:r>
          </a:p>
          <a:p>
            <a:pPr marL="812800" indent="-812800">
              <a:buClr>
                <a:schemeClr val="tx1"/>
              </a:buClr>
              <a:buFontTx/>
              <a:buNone/>
            </a:pPr>
            <a:r>
              <a:rPr lang="zh-TW" altLang="en-US" sz="2600" b="0"/>
              <a:t>五、成果貢獻：</a:t>
            </a:r>
          </a:p>
          <a:p>
            <a:pPr marL="1168400" lvl="1" indent="-711200">
              <a:buClr>
                <a:schemeClr val="tx1"/>
              </a:buClr>
            </a:pPr>
            <a:r>
              <a:rPr lang="zh-TW" altLang="en-US" sz="2600"/>
              <a:t>提升企業經營技術</a:t>
            </a:r>
          </a:p>
          <a:p>
            <a:pPr marL="1168400" lvl="1" indent="-711200">
              <a:buClr>
                <a:schemeClr val="tx1"/>
              </a:buClr>
            </a:pPr>
            <a:r>
              <a:rPr lang="zh-TW" altLang="en-US" sz="2600"/>
              <a:t>改善流程效率或經營績效</a:t>
            </a:r>
          </a:p>
          <a:p>
            <a:pPr marL="1168400" lvl="1" indent="-711200">
              <a:buClr>
                <a:schemeClr val="tx1"/>
              </a:buClr>
            </a:pPr>
            <a:r>
              <a:rPr lang="zh-TW" altLang="en-US" sz="2600"/>
              <a:t>研討會論文</a:t>
            </a:r>
          </a:p>
          <a:p>
            <a:pPr marL="1168400" lvl="1" indent="-711200">
              <a:buClr>
                <a:schemeClr val="tx1"/>
              </a:buClr>
            </a:pPr>
            <a:r>
              <a:rPr lang="zh-TW" altLang="en-US" sz="2600"/>
              <a:t>畢業專題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1"/>
          </p:nvPr>
        </p:nvSpPr>
        <p:spPr/>
        <p:txBody>
          <a:bodyPr/>
          <a:lstStyle/>
          <a:p>
            <a:fld id="{6994EEFE-51EB-4020-A58D-B781A12E49DC}" type="slidenum">
              <a:rPr lang="zh-TW" altLang="en-US"/>
              <a:pPr/>
              <a:t>9</a:t>
            </a:fld>
            <a:endParaRPr lang="en-US" altLang="zh-TW"/>
          </a:p>
        </p:txBody>
      </p:sp>
      <p:sp>
        <p:nvSpPr>
          <p:cNvPr id="128002" name="Rectangle 2"/>
          <p:cNvSpPr>
            <a:spLocks noGrp="1" noChangeArrowheads="1"/>
          </p:cNvSpPr>
          <p:nvPr>
            <p:ph type="title"/>
          </p:nvPr>
        </p:nvSpPr>
        <p:spPr/>
        <p:txBody>
          <a:bodyPr/>
          <a:lstStyle/>
          <a:p>
            <a:r>
              <a:rPr lang="zh-TW" altLang="en-US"/>
              <a:t>代表著作：國科會產學計畫</a:t>
            </a:r>
          </a:p>
        </p:txBody>
      </p:sp>
      <p:sp>
        <p:nvSpPr>
          <p:cNvPr id="128003" name="Rectangle 3"/>
          <p:cNvSpPr>
            <a:spLocks noGrp="1" noChangeArrowheads="1"/>
          </p:cNvSpPr>
          <p:nvPr>
            <p:ph type="body" idx="1"/>
          </p:nvPr>
        </p:nvSpPr>
        <p:spPr/>
        <p:txBody>
          <a:bodyPr/>
          <a:lstStyle/>
          <a:p>
            <a:pPr>
              <a:lnSpc>
                <a:spcPct val="90000"/>
              </a:lnSpc>
            </a:pPr>
            <a:r>
              <a:rPr lang="zh-TW" altLang="en-US" sz="2600" b="0"/>
              <a:t>代表著作：</a:t>
            </a:r>
            <a:r>
              <a:rPr lang="en-US" altLang="zh-TW" sz="2600" b="0"/>
              <a:t>RFID</a:t>
            </a:r>
            <a:r>
              <a:rPr lang="zh-TW" altLang="en-US" sz="2600" b="0"/>
              <a:t>在醫藥冷藏鏈之應用研發</a:t>
            </a:r>
          </a:p>
          <a:p>
            <a:pPr>
              <a:lnSpc>
                <a:spcPct val="90000"/>
              </a:lnSpc>
            </a:pPr>
            <a:r>
              <a:rPr lang="zh-TW" altLang="en-US" sz="2600" b="0"/>
              <a:t>技術報告類型：國科會</a:t>
            </a:r>
            <a:r>
              <a:rPr lang="en-US" altLang="zh-TW" sz="2600" b="0"/>
              <a:t>--</a:t>
            </a:r>
            <a:r>
              <a:rPr lang="zh-TW" altLang="en-US" sz="2600" b="0"/>
              <a:t>應用型產學合作計畫</a:t>
            </a:r>
          </a:p>
          <a:p>
            <a:pPr>
              <a:lnSpc>
                <a:spcPct val="90000"/>
              </a:lnSpc>
              <a:buFont typeface="Wingdings" pitchFamily="2" charset="2"/>
              <a:buNone/>
            </a:pPr>
            <a:r>
              <a:rPr lang="en-US" altLang="zh-TW" sz="2600" b="0"/>
              <a:t>    (NSC 98-2622-E-147-001-CC3)</a:t>
            </a:r>
          </a:p>
          <a:p>
            <a:pPr>
              <a:lnSpc>
                <a:spcPct val="90000"/>
              </a:lnSpc>
            </a:pPr>
            <a:r>
              <a:rPr lang="zh-TW" altLang="en-US" sz="2600" b="0"/>
              <a:t>國科會核定經費：</a:t>
            </a:r>
            <a:r>
              <a:rPr lang="en-US" altLang="zh-TW" sz="2600" b="0"/>
              <a:t>$431,000</a:t>
            </a:r>
          </a:p>
          <a:p>
            <a:pPr>
              <a:lnSpc>
                <a:spcPct val="90000"/>
              </a:lnSpc>
            </a:pPr>
            <a:r>
              <a:rPr lang="zh-TW" altLang="en-US" sz="2600" b="0"/>
              <a:t>先期技術移轉授權金：</a:t>
            </a:r>
            <a:r>
              <a:rPr lang="en-US" altLang="zh-TW" sz="2600" b="0"/>
              <a:t>$95,000</a:t>
            </a:r>
          </a:p>
          <a:p>
            <a:pPr>
              <a:lnSpc>
                <a:spcPct val="90000"/>
              </a:lnSpc>
            </a:pPr>
            <a:r>
              <a:rPr lang="zh-TW" altLang="en-US" sz="2600" b="0"/>
              <a:t>研發成果：</a:t>
            </a:r>
          </a:p>
          <a:p>
            <a:pPr lvl="1">
              <a:lnSpc>
                <a:spcPct val="90000"/>
              </a:lnSpc>
            </a:pPr>
            <a:r>
              <a:rPr lang="zh-TW" altLang="en-US" sz="2400"/>
              <a:t>中華民國新式專利</a:t>
            </a:r>
            <a:r>
              <a:rPr lang="en-US" altLang="zh-TW" sz="2400"/>
              <a:t>1</a:t>
            </a:r>
            <a:r>
              <a:rPr lang="zh-TW" altLang="en-US" sz="2400"/>
              <a:t>件、發明專利公開中</a:t>
            </a:r>
          </a:p>
          <a:p>
            <a:pPr lvl="1">
              <a:lnSpc>
                <a:spcPct val="90000"/>
              </a:lnSpc>
            </a:pPr>
            <a:r>
              <a:rPr lang="zh-TW" altLang="en-US" sz="2400"/>
              <a:t>國際研討會論文</a:t>
            </a:r>
            <a:r>
              <a:rPr lang="en-US" altLang="zh-TW" sz="2400"/>
              <a:t>1</a:t>
            </a:r>
            <a:r>
              <a:rPr lang="zh-TW" altLang="en-US" sz="2400"/>
              <a:t>篇</a:t>
            </a:r>
          </a:p>
          <a:p>
            <a:pPr lvl="1">
              <a:lnSpc>
                <a:spcPct val="90000"/>
              </a:lnSpc>
            </a:pPr>
            <a:r>
              <a:rPr lang="zh-TW" altLang="en-US" sz="2400"/>
              <a:t>資訊應用系統</a:t>
            </a:r>
            <a:r>
              <a:rPr lang="en-US" altLang="zh-TW" sz="2400"/>
              <a:t>1</a:t>
            </a:r>
            <a:r>
              <a:rPr lang="zh-TW" altLang="en-US" sz="2400"/>
              <a:t>式</a:t>
            </a:r>
            <a:r>
              <a:rPr lang="en-US" altLang="zh-TW" sz="2400"/>
              <a:t>(Web)</a:t>
            </a:r>
          </a:p>
          <a:p>
            <a:pPr lvl="1">
              <a:lnSpc>
                <a:spcPct val="90000"/>
              </a:lnSpc>
            </a:pPr>
            <a:r>
              <a:rPr lang="en-US" altLang="zh-TW" sz="2400"/>
              <a:t>RFID</a:t>
            </a:r>
            <a:r>
              <a:rPr lang="zh-TW" altLang="en-US" sz="2400"/>
              <a:t>移動式冷藏冰桶</a:t>
            </a:r>
            <a:r>
              <a:rPr lang="en-US" altLang="zh-TW" sz="2400"/>
              <a:t>1</a:t>
            </a:r>
            <a:r>
              <a:rPr lang="zh-TW" altLang="en-US" sz="2400"/>
              <a:t>具</a:t>
            </a:r>
          </a:p>
          <a:p>
            <a:pPr lvl="1">
              <a:lnSpc>
                <a:spcPct val="90000"/>
              </a:lnSpc>
            </a:pPr>
            <a:r>
              <a:rPr lang="zh-TW" altLang="en-US" sz="2400"/>
              <a:t>衍生學生專題競賽優等</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35325"/>
            <a:ext cx="2057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descr="DSC00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105400"/>
            <a:ext cx="1981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46TGp_biz_light_v2">
  <a:themeElements>
    <a:clrScheme name="146TGp_biz_light_v2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146TGp_biz_light_v2">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46TGp_biz_light_v2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146TGp_biz_light_v2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146TGp_biz_light_v2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146TGp_biz_light_v2</Template>
  <TotalTime>481</TotalTime>
  <Words>2074</Words>
  <Application>Microsoft Office PowerPoint</Application>
  <PresentationFormat>如螢幕大小 (4:3)</PresentationFormat>
  <Paragraphs>204</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146TGp_biz_light_v2</vt:lpstr>
      <vt:lpstr>PowerPoint 簡報</vt:lpstr>
      <vt:lpstr>前言</vt:lpstr>
      <vt:lpstr>為何以技術報告升等</vt:lpstr>
      <vt:lpstr>產學案SIPO(商管類)</vt:lpstr>
      <vt:lpstr>技術報告送審注意事項(1/3)</vt:lpstr>
      <vt:lpstr>技術報告送審注意事項(2/3)</vt:lpstr>
      <vt:lpstr>技術報告送審注意事項(3/3)</vt:lpstr>
      <vt:lpstr>內容編寫</vt:lpstr>
      <vt:lpstr>代表著作：國科會產學計畫</vt:lpstr>
      <vt:lpstr>代表著作研發成果摘要說明 (1/5)</vt:lpstr>
      <vt:lpstr>代表著作研發成果摘要說明 (2/5)</vt:lpstr>
      <vt:lpstr>代表著作研發成果摘要說明 (3/5)</vt:lpstr>
      <vt:lpstr>代表著作研發成果摘要說明 (4/5)</vt:lpstr>
      <vt:lpstr>代表著作研發成果摘要說明 (5/5)</vt:lpstr>
      <vt:lpstr>參考著作：五年內具體研發總成績</vt:lpstr>
      <vt:lpstr>A.期刊論文</vt:lpstr>
      <vt:lpstr>B. 國科會計畫</vt:lpstr>
      <vt:lpstr>C. 民營企業計畫</vt:lpstr>
      <vt:lpstr>C. 民營企業計畫</vt:lpstr>
      <vt:lpstr>D.其它資料</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生技產業變革與創新競爭力提升輔導計畫</dc:title>
  <dc:creator>user</dc:creator>
  <cp:lastModifiedBy>Administrator</cp:lastModifiedBy>
  <cp:revision>24</cp:revision>
  <cp:lastPrinted>2014-01-10T05:14:26Z</cp:lastPrinted>
  <dcterms:created xsi:type="dcterms:W3CDTF">2013-03-13T13:27:12Z</dcterms:created>
  <dcterms:modified xsi:type="dcterms:W3CDTF">2014-01-10T06:08:14Z</dcterms:modified>
</cp:coreProperties>
</file>