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39" r:id="rId4"/>
    <p:sldId id="333" r:id="rId5"/>
    <p:sldId id="332" r:id="rId6"/>
    <p:sldId id="334" r:id="rId7"/>
    <p:sldId id="306" r:id="rId8"/>
    <p:sldId id="322" r:id="rId9"/>
    <p:sldId id="305" r:id="rId10"/>
    <p:sldId id="340" r:id="rId11"/>
    <p:sldId id="341" r:id="rId12"/>
    <p:sldId id="312" r:id="rId13"/>
    <p:sldId id="311" r:id="rId14"/>
    <p:sldId id="313" r:id="rId15"/>
    <p:sldId id="314" r:id="rId16"/>
    <p:sldId id="323" r:id="rId17"/>
    <p:sldId id="327" r:id="rId18"/>
    <p:sldId id="325" r:id="rId19"/>
    <p:sldId id="324" r:id="rId20"/>
    <p:sldId id="326" r:id="rId21"/>
    <p:sldId id="317" r:id="rId22"/>
    <p:sldId id="328" r:id="rId23"/>
    <p:sldId id="330" r:id="rId24"/>
    <p:sldId id="331" r:id="rId25"/>
    <p:sldId id="335" r:id="rId26"/>
    <p:sldId id="336" r:id="rId27"/>
    <p:sldId id="337" r:id="rId28"/>
    <p:sldId id="338" r:id="rId29"/>
    <p:sldId id="320" r:id="rId30"/>
    <p:sldId id="321" r:id="rId31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0099FF"/>
    <a:srgbClr val="003399"/>
    <a:srgbClr val="6600FF"/>
    <a:srgbClr val="9933FF"/>
    <a:srgbClr val="FF3399"/>
    <a:srgbClr val="1A0D00"/>
    <a:srgbClr val="FF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3" autoAdjust="0"/>
    <p:restoredTop sz="86371" autoAdjust="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4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AD9BC399-8651-4D79-8298-2B6099035BD1}" type="datetimeFigureOut">
              <a:rPr lang="zh-TW" altLang="en-US" smtClean="0"/>
              <a:t>2014/6/4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4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5869F23C-DEB1-4959-8A32-A41DDAA2F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246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25DAF61-5A31-49BE-B994-51669C56AA8A}" type="datetimeFigureOut">
              <a:rPr lang="zh-TW" altLang="en-US"/>
              <a:pPr>
                <a:defRPr/>
              </a:pPr>
              <a:t>2014/6/4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6"/>
            <a:ext cx="5388610" cy="444127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4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8D2CC9-1C71-4432-9DF0-6D64621E86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401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D2CC9-1C71-4432-9DF0-6D64621E86D1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0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1">
          <a:blip r:embed="rId2" cstate="print">
            <a:lum/>
          </a:blip>
          <a:srcRect/>
          <a:stretch>
            <a:fillRect l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>
            <a:lvl1pPr>
              <a:defRPr b="1">
                <a:solidFill>
                  <a:srgbClr val="003399"/>
                </a:solidFill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28A57AB-7363-4CB4-984C-B8AE894B446D}" type="datetimeFigureOut">
              <a:rPr lang="zh-TW" altLang="en-US"/>
              <a:pPr>
                <a:defRPr/>
              </a:pPr>
              <a:t>2014/6/4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2829-F4EE-4FBE-9BAA-3414E14445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003450E-6E46-4343-B9B1-BD306142F481}" type="datetimeFigureOut">
              <a:rPr lang="zh-TW" altLang="en-US"/>
              <a:pPr>
                <a:defRPr/>
              </a:pPr>
              <a:t>2014/6/4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CEF3-43A2-4FEB-ADA2-0344190437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>
                <a:solidFill>
                  <a:srgbClr val="003399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B970-E057-4B58-A49A-271407E8DD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586A-4043-4C19-A896-354E695358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DBA0-6600-4CF8-AEF9-DA5E4A2385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196-E73F-465C-BB86-6D8CA48F70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FF23-A4B5-4D4B-B9C7-F05F9D1BD9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9B77-FABB-4CFF-B7BC-C5E911BC42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5034E70-CF1D-4B41-BD71-5FF1FF4A1E80}" type="datetimeFigureOut">
              <a:rPr lang="zh-TW" altLang="en-US"/>
              <a:pPr>
                <a:defRPr/>
              </a:pPr>
              <a:t>2014/6/4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8552-BECC-4478-8AB3-904E1AC42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0E488E4-1BEF-4964-BC98-7762A5D2D636}" type="datetimeFigureOut">
              <a:rPr lang="zh-TW" altLang="en-US"/>
              <a:pPr>
                <a:defRPr/>
              </a:pPr>
              <a:t>2014/6/4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850A-ACE0-4F32-8097-F5B660B6B8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 l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754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57D92617-89B9-4EE4-8943-368C37C166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itchFamily="34" charset="-120"/>
          <a:ea typeface="微軟正黑體" pitchFamily="34" charset="-120"/>
          <a:cs typeface="微軟正黑體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884106"/>
          </a:solidFill>
          <a:latin typeface="微軟正黑體" pitchFamily="34" charset="-120"/>
          <a:ea typeface="微軟正黑體" pitchFamily="34" charset="-120"/>
          <a:cs typeface="微軟正黑體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52536" y="1628800"/>
            <a:ext cx="9781495" cy="237626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marL="444500" indent="-444500" algn="l">
              <a:lnSpc>
                <a:spcPts val="7000"/>
              </a:lnSpc>
            </a:pPr>
            <a:r>
              <a:rPr lang="zh-TW" altLang="en-US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        </a:t>
            </a:r>
            <a:r>
              <a:rPr lang="zh-TW" altLang="en-US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多元升等</a:t>
            </a:r>
            <a:r>
              <a:rPr lang="zh-TW" altLang="en-US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制度</a:t>
            </a:r>
            <a:r>
              <a:rPr lang="en-US" altLang="zh-TW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/>
            </a:r>
            <a:br>
              <a:rPr lang="en-US" altLang="zh-TW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</a:br>
            <a:r>
              <a:rPr lang="zh-TW" altLang="en-US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            規劃及辦理經驗分享</a:t>
            </a:r>
            <a: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/>
            </a:r>
            <a:b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</a:br>
            <a: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    </a:t>
            </a:r>
            <a:r>
              <a:rPr lang="zh-TW" altLang="en-US" sz="43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以南</a:t>
            </a:r>
            <a:r>
              <a:rPr lang="zh-TW" altLang="en-US" sz="43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臺科技大學為例</a:t>
            </a:r>
            <a:br>
              <a:rPr lang="zh-TW" altLang="en-US" sz="43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</a:br>
            <a:endParaRPr lang="zh-TW" altLang="en-US" sz="43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Meiryo UI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71800" y="4365104"/>
            <a:ext cx="6624736" cy="9361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/>
                <a:ea typeface="Adobe 繁黑體 Std B"/>
                <a:cs typeface="Adobe 繁黑體 Std B"/>
              </a:rPr>
              <a:t>    </a:t>
            </a:r>
            <a:r>
              <a:rPr lang="zh-TW" altLang="en-US" sz="2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報告人：邱 創 雄</a:t>
            </a:r>
            <a:endParaRPr lang="en-US" altLang="zh-TW" sz="24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dobe 繁黑體 Std B"/>
            </a:endParaRPr>
          </a:p>
          <a:p>
            <a:r>
              <a:rPr lang="zh-TW" altLang="en-US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                          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359476" y="6453336"/>
            <a:ext cx="60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909228" y="5651656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06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月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日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395536" y="3369568"/>
            <a:ext cx="1368152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7115362" y="3386584"/>
            <a:ext cx="1241835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8064896" cy="1470025"/>
          </a:xfrm>
        </p:spPr>
        <p:txBody>
          <a:bodyPr>
            <a:normAutofit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實施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7200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1" lang="en-US" altLang="zh-TW" sz="2800" b="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(4/9)</a:t>
            </a:r>
            <a:endParaRPr lang="zh-TW" altLang="en-US" dirty="0"/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-34404" y="1484784"/>
            <a:ext cx="7848872" cy="72008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送審專門著作</a:t>
            </a:r>
            <a:r>
              <a:rPr lang="en-US" altLang="zh-TW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技術報告</a:t>
            </a:r>
            <a:r>
              <a:rPr lang="en-US" altLang="zh-TW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之規定</a:t>
            </a:r>
            <a:endParaRPr lang="en-US" altLang="zh-TW" dirty="0" smtClean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10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046312" y="2073548"/>
            <a:ext cx="7128792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r>
              <a:rPr kumimoji="0"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</a:t>
            </a:r>
            <a:r>
              <a:rPr kumimoji="0"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審助理教授或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副教授</a:t>
            </a:r>
            <a:endParaRPr kumimoji="0"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ct val="20000"/>
              </a:spcBef>
              <a:buSzPct val="120000"/>
            </a:pPr>
            <a:r>
              <a:rPr kumimoji="0"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至少</a:t>
            </a:r>
            <a:r>
              <a:rPr kumimoji="0"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kumimoji="0"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篇</a:t>
            </a:r>
            <a:r>
              <a:rPr kumimoji="0" lang="en-US" altLang="zh-TW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以技術報告送審者得少</a:t>
            </a:r>
            <a:r>
              <a:rPr kumimoji="0"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篇</a:t>
            </a:r>
            <a:r>
              <a:rPr kumimoji="0"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1" name="矩形 10"/>
          <p:cNvSpPr/>
          <p:nvPr/>
        </p:nvSpPr>
        <p:spPr>
          <a:xfrm>
            <a:off x="1047180" y="2928778"/>
            <a:ext cx="6343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送審教授</a:t>
            </a:r>
            <a:endParaRPr kumimoji="0"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ct val="20000"/>
              </a:spcBef>
              <a:buSzPct val="120000"/>
            </a:pPr>
            <a:r>
              <a:rPr kumimoji="0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工學院至少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篇，其他學院及通識中心至少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篇</a:t>
            </a:r>
            <a:endParaRPr kumimoji="0" lang="en-US" altLang="zh-TW" sz="2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ct val="20000"/>
              </a:spcBef>
              <a:buSzPct val="120000"/>
            </a:pPr>
            <a:r>
              <a:rPr kumimoji="0"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以技術報告送審者得少</a:t>
            </a:r>
            <a:r>
              <a:rPr kumimoji="0"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篇</a:t>
            </a:r>
            <a:r>
              <a:rPr kumimoji="0"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059508" y="4063010"/>
            <a:ext cx="7527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SzPct val="120000"/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送審著作分為代表著作及參考著作兩類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120000"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每類著作須至少有一篇為單獨、第一作者或通訊作者。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72208" y="4881307"/>
            <a:ext cx="7260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buSzPct val="120000"/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專門著作篇數及貢獻度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SzPct val="120000"/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各院及通識中心得依其特性訂定更嚴謹規範。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9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-25400"/>
            <a:ext cx="7956376" cy="1470025"/>
          </a:xfrm>
        </p:spPr>
        <p:txBody>
          <a:bodyPr>
            <a:normAutofit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實施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7200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1" lang="en-US" altLang="zh-TW" sz="2800" b="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(5/9)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09600" y="5071740"/>
            <a:ext cx="6955792" cy="1107504"/>
          </a:xfrm>
        </p:spPr>
        <p:txBody>
          <a:bodyPr/>
          <a:lstStyle/>
          <a:p>
            <a:pPr marL="88900" lvl="0" indent="-88900" algn="just">
              <a:lnSpc>
                <a:spcPts val="2700"/>
              </a:lnSpc>
              <a:buSzPct val="120000"/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升等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endParaRPr lang="en-US" altLang="zh-TW" sz="24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24000" lvl="0" indent="-1524000" algn="just">
              <a:lnSpc>
                <a:spcPts val="2700"/>
              </a:lnSpc>
              <a:buSzPct val="110000"/>
            </a:pPr>
            <a:r>
              <a:rPr lang="zh-TW" altLang="en-US" sz="20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三年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總金額</a:t>
            </a:r>
            <a:r>
              <a:rPr lang="en-US" altLang="zh-TW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含技轉金額</a:t>
            </a:r>
            <a:r>
              <a:rPr lang="en-US" altLang="zh-TW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，工學院達</a:t>
            </a:r>
            <a:r>
              <a:rPr lang="en-US" altLang="zh-TW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600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</a:t>
            </a:r>
            <a:r>
              <a:rPr lang="zh-TW" altLang="en-US" sz="20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000" dirty="0" smtClean="0">
              <a:solidFill>
                <a:prstClr val="black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24000" lvl="0" indent="-1524000" algn="just">
              <a:lnSpc>
                <a:spcPts val="2700"/>
              </a:lnSpc>
              <a:buSzPct val="110000"/>
            </a:pPr>
            <a:r>
              <a:rPr lang="zh-TW" altLang="en-US" sz="20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其他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學院及通識中心達</a:t>
            </a:r>
            <a:r>
              <a:rPr lang="en-US" altLang="zh-TW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en-US" sz="20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萬元以上。</a:t>
            </a:r>
          </a:p>
          <a:p>
            <a:pPr algn="just">
              <a:lnSpc>
                <a:spcPts val="3500"/>
              </a:lnSpc>
              <a:buSzPct val="110000"/>
            </a:pPr>
            <a:endParaRPr lang="en-US" altLang="zh-TW" sz="2400" dirty="0" smtClean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266700" algn="just">
              <a:lnSpc>
                <a:spcPts val="3000"/>
              </a:lnSpc>
            </a:pP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974780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11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16744" y="1315444"/>
            <a:ext cx="817168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444500" algn="just">
              <a:spcBef>
                <a:spcPct val="20000"/>
              </a:spcBef>
              <a:buSzPct val="130000"/>
              <a:buFont typeface="Wingdings" panose="05000000000000000000" pitchFamily="2" charset="2"/>
              <a:buChar char="l"/>
            </a:pP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執行產學合作至少有三年的金額</a:t>
            </a:r>
            <a:r>
              <a:rPr kumimoji="0"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含技轉金額</a:t>
            </a:r>
            <a:r>
              <a:rPr kumimoji="0"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kumimoji="0" lang="en-US" altLang="zh-TW" sz="2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3400" lvl="0" indent="-177800" algn="just">
              <a:spcBef>
                <a:spcPct val="20000"/>
              </a:spcBef>
              <a:buSzPct val="125000"/>
              <a:tabLst>
                <a:tab pos="177800" algn="l"/>
                <a:tab pos="444500" algn="l"/>
              </a:tabLst>
            </a:pPr>
            <a:r>
              <a:rPr kumimoji="0" lang="zh-TW" altLang="en-US" sz="2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工學院</a:t>
            </a: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kumimoji="0"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</a:t>
            </a:r>
            <a:r>
              <a:rPr kumimoji="0" lang="zh-TW" altLang="en-US" sz="2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，其他</a:t>
            </a: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學院及通識中心</a:t>
            </a:r>
            <a:r>
              <a:rPr kumimoji="0" lang="zh-TW" altLang="en-US" sz="2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每年至少</a:t>
            </a:r>
            <a:r>
              <a:rPr kumimoji="0"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kumimoji="0"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kumimoji="0" lang="zh-TW" altLang="en-US" sz="2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以上，得以產學研發之技術報告一篇送審之規定。</a:t>
            </a:r>
            <a:endParaRPr kumimoji="0" lang="en-US" altLang="zh-TW" sz="2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9552" y="2704510"/>
            <a:ext cx="6048672" cy="173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>
              <a:lnSpc>
                <a:spcPts val="26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  <a:tabLst>
                <a:tab pos="2781300" algn="l"/>
                <a:tab pos="2959100" algn="l"/>
              </a:tabLst>
            </a:pPr>
            <a:r>
              <a:rPr kumimoji="0"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升等助理教授</a:t>
            </a:r>
            <a:endParaRPr kumimoji="0"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336800" lvl="0" indent="-2070100" algn="just">
              <a:lnSpc>
                <a:spcPts val="2600"/>
              </a:lnSpc>
              <a:spcBef>
                <a:spcPct val="20000"/>
              </a:spcBef>
              <a:buSzPct val="110000"/>
              <a:tabLst>
                <a:tab pos="2781300" algn="l"/>
                <a:tab pos="2959100" algn="l"/>
              </a:tabLst>
            </a:pP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三年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總金額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含技轉金額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，工學院</a:t>
            </a: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</a:t>
            </a:r>
            <a:r>
              <a:rPr kumimoji="0" lang="en-US" altLang="zh-TW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元以上</a:t>
            </a: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kumimoji="0" lang="en-US" altLang="zh-TW" sz="20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336800" lvl="0" indent="-2070100" algn="just">
              <a:lnSpc>
                <a:spcPts val="2600"/>
              </a:lnSpc>
              <a:spcBef>
                <a:spcPct val="20000"/>
              </a:spcBef>
              <a:buSzPct val="110000"/>
              <a:tabLst>
                <a:tab pos="2781300" algn="l"/>
                <a:tab pos="2959100" algn="l"/>
              </a:tabLst>
            </a:pP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其他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學院及通識中心達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萬元以上。</a:t>
            </a:r>
            <a:endParaRPr kumimoji="0"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425700" lvl="0" indent="-2159000" algn="just">
              <a:lnSpc>
                <a:spcPts val="35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  <a:tabLst>
                <a:tab pos="2781300" algn="l"/>
                <a:tab pos="2959100" algn="l"/>
              </a:tabLst>
            </a:pPr>
            <a:endParaRPr kumimoji="0"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4200" y="3848595"/>
            <a:ext cx="6796112" cy="1776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254000">
              <a:lnSpc>
                <a:spcPts val="27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r>
              <a:rPr kumimoji="0"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升等副教授</a:t>
            </a:r>
            <a:endParaRPr kumimoji="0"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0700" lvl="0" indent="-1790700" algn="just">
              <a:lnSpc>
                <a:spcPts val="2700"/>
              </a:lnSpc>
              <a:spcBef>
                <a:spcPct val="20000"/>
              </a:spcBef>
              <a:buSzPct val="110000"/>
            </a:pP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三年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總金額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含技轉金額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，工學院達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</a:t>
            </a: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kumimoji="0" lang="en-US" altLang="zh-TW" sz="20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0700" lvl="0" indent="-1790700" algn="just">
              <a:lnSpc>
                <a:spcPts val="2700"/>
              </a:lnSpc>
              <a:spcBef>
                <a:spcPct val="20000"/>
              </a:spcBef>
              <a:buSzPct val="110000"/>
            </a:pPr>
            <a:r>
              <a:rPr kumimoji="0" lang="zh-TW" altLang="en-US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其他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學院及通識中心達</a:t>
            </a:r>
            <a:r>
              <a:rPr kumimoji="0"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kumimoji="0"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萬元以上。</a:t>
            </a:r>
            <a:endParaRPr kumimoji="0"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 algn="just">
              <a:lnSpc>
                <a:spcPts val="3500"/>
              </a:lnSpc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endParaRPr kumimoji="0"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1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-337864" y="0"/>
            <a:ext cx="9649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7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/>
                <a:ea typeface="微軟正黑體"/>
              </a:rPr>
              <a:t>(6/9)</a:t>
            </a:r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588424"/>
            <a:ext cx="832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教學優良教師獎項及點數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04900" y="2293920"/>
            <a:ext cx="77635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級教學優良獎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級教學甲等獎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級教學優良獎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級教學特優獎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7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3000" y="332656"/>
            <a:ext cx="9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(7/9)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2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48478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教學實務報告主要項目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2270572"/>
            <a:ext cx="65527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設計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理念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教材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內容與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規劃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授課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方式與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技巧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成果與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貢獻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0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7723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5764" y="292696"/>
            <a:ext cx="856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(8/9)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6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3256" y="2492895"/>
            <a:ext cx="8424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曾獲教學優良教師獎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前一等級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至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送審期間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或研發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等相關專門著作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7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年內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教學實務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報告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5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年內且經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發表、公開發行或出版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1784141"/>
            <a:ext cx="634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教學實務成果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6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763457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82092" y="260648"/>
            <a:ext cx="867645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6800"/>
              </a:lnSpc>
            </a:pPr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(9/9)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2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1520" y="1225015"/>
            <a:ext cx="8424936" cy="72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533400">
              <a:lnSpc>
                <a:spcPts val="4900"/>
              </a:lnSpc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教學實務報告為代表著作之送審規定</a:t>
            </a:r>
            <a:endParaRPr lang="zh-TW" altLang="en-US" sz="3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9664" y="1938991"/>
            <a:ext cx="59106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355600">
              <a:lnSpc>
                <a:spcPts val="3200"/>
              </a:lnSpc>
              <a:buSzPct val="90000"/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升等助理教授</a:t>
            </a:r>
            <a:endParaRPr lang="en-US" altLang="zh-TW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44500" lvl="0" indent="-355600">
              <a:lnSpc>
                <a:spcPts val="3200"/>
              </a:lnSpc>
              <a:tabLst>
                <a:tab pos="177800" algn="l"/>
              </a:tabLst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    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選教學優良教師獎累積達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2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2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篇以上。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33543" y="3250431"/>
            <a:ext cx="5910665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>
              <a:lnSpc>
                <a:spcPts val="3100"/>
              </a:lnSpc>
              <a:buSzPct val="90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升等副教授</a:t>
            </a:r>
          </a:p>
          <a:p>
            <a:pPr marL="444500">
              <a:lnSpc>
                <a:spcPts val="3100"/>
              </a:lnSpc>
            </a:pP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選教學優良教師獎累積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達</a:t>
            </a:r>
            <a:r>
              <a:rPr lang="en-US" altLang="zh-TW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3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3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以上。</a:t>
            </a:r>
            <a:endParaRPr lang="zh-TW" altLang="en-US" sz="25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05787" y="4524579"/>
            <a:ext cx="5938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>
              <a:lnSpc>
                <a:spcPts val="3200"/>
              </a:lnSpc>
              <a:buSzPct val="90000"/>
              <a:buFont typeface="Wingdings" panose="05000000000000000000" pitchFamily="2" charset="2"/>
              <a:buChar char="l"/>
              <a:tabLst>
                <a:tab pos="444500" algn="l"/>
              </a:tabLst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教授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44500">
              <a:lnSpc>
                <a:spcPts val="3200"/>
              </a:lnSpc>
              <a:tabLst>
                <a:tab pos="533400" algn="l"/>
              </a:tabLst>
            </a:pP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獲選教學優良教師獎累積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達</a:t>
            </a:r>
            <a:r>
              <a:rPr lang="en-US" altLang="zh-TW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以上。</a:t>
            </a:r>
            <a:endParaRPr lang="zh-TW" altLang="en-US" sz="25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9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367656" y="0"/>
            <a:ext cx="7772400" cy="1196637"/>
          </a:xfrm>
        </p:spPr>
        <p:txBody>
          <a:bodyPr/>
          <a:lstStyle/>
          <a:p>
            <a:r>
              <a:rPr lang="zh-TW" altLang="en-US" sz="4800" b="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4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lang="zh-TW" altLang="en-US" sz="4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   </a:t>
            </a:r>
            <a:r>
              <a:rPr lang="zh-TW" altLang="en-US" sz="4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 </a:t>
            </a:r>
            <a:r>
              <a:rPr lang="en-US" altLang="zh-TW" sz="2800" b="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1/5)</a:t>
            </a:r>
            <a:endParaRPr lang="zh-TW" altLang="en-US" sz="2800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8854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1561" y="1073740"/>
            <a:ext cx="3929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教師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升等送審流程</a:t>
            </a:r>
            <a:endParaRPr lang="en-US" altLang="zh-TW" sz="32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026097" y="1700808"/>
            <a:ext cx="2969840" cy="492061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kumimoji="0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所、中心</a:t>
            </a:r>
            <a:r>
              <a:rPr kumimoji="0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教評會審查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010271" y="2600844"/>
            <a:ext cx="2972965" cy="64135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學院複核系教評會審查結果</a:t>
            </a:r>
          </a:p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並提交院教評會審議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013397" y="3661466"/>
            <a:ext cx="2982540" cy="563562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送交人事室辦理</a:t>
            </a:r>
          </a:p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著作校外審查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73685" y="4658608"/>
            <a:ext cx="2982540" cy="538162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校教評會審議</a:t>
            </a: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013397" y="5584865"/>
            <a:ext cx="2969840" cy="576262"/>
          </a:xfrm>
          <a:prstGeom prst="flowChartProcess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送教育部辦理審定核發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教師證書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635600" y="1366128"/>
            <a:ext cx="2536800" cy="107721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7800" indent="-177800"/>
            <a:r>
              <a:rPr kumimoji="0" lang="en-US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查驗教學優良獎點數及著作篇數是否符合規定。</a:t>
            </a:r>
            <a:endParaRPr kumimoji="0" lang="en-US" altLang="zh-TW" sz="1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0" lang="en-US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評核送審教師教學</a:t>
            </a:r>
          </a:p>
          <a:p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服務成績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635600" y="2610888"/>
            <a:ext cx="2543200" cy="83099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複核系教評會審查結</a:t>
            </a:r>
          </a:p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果後提交院教評會評核送審教師教學服務成績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71491" y="3850330"/>
            <a:ext cx="2263430" cy="131445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kumimoji="0" lang="en-US" altLang="zh-TW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彙整著作外審結果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kumimoji="0" lang="en-US" altLang="zh-TW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彙整系院教評會審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議結果提交校教評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會審議及評核送審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教師送審成績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36" y="1700808"/>
            <a:ext cx="1639664" cy="49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4278300" y="2921519"/>
            <a:ext cx="1357300" cy="8136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 smtClean="0">
              <a:solidFill>
                <a:srgbClr val="00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3983236" y="4441304"/>
            <a:ext cx="1675553" cy="0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 smtClean="0">
              <a:solidFill>
                <a:srgbClr val="00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9" y="2192869"/>
            <a:ext cx="354308" cy="58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202" y="5184118"/>
            <a:ext cx="377824" cy="62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8" y="4248102"/>
            <a:ext cx="354307" cy="58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9" y="3242194"/>
            <a:ext cx="354308" cy="58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5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352928" cy="864096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</a:t>
            </a:r>
            <a:r>
              <a:rPr kumimoji="1" lang="zh-TW" altLang="en-US" sz="49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9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</a:t>
            </a:r>
            <a:r>
              <a:rPr kumimoji="1" lang="zh-TW" altLang="en-US" sz="4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</a:t>
            </a:r>
            <a:r>
              <a:rPr kumimoji="1" lang="en-US" altLang="zh-TW" sz="31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(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2/5)</a:t>
            </a: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507504" y="1235354"/>
            <a:ext cx="6400800" cy="792088"/>
          </a:xfrm>
        </p:spPr>
        <p:txBody>
          <a:bodyPr/>
          <a:lstStyle/>
          <a:p>
            <a:pPr marL="444500" lvl="0" indent="-444500" algn="l">
              <a:spcBef>
                <a:spcPct val="0"/>
              </a:spcBef>
              <a:buSzPct val="110000"/>
              <a:buFont typeface="Wingdings" panose="05000000000000000000" pitchFamily="2" charset="2"/>
              <a:buChar char="l"/>
            </a:pPr>
            <a:r>
              <a:rPr kumimoji="1" lang="zh-TW" altLang="en-US" sz="36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外審委員產生流程 </a:t>
            </a:r>
            <a:endParaRPr kumimoji="1" lang="zh-TW" altLang="en-US" sz="36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anose="020B0604030504040204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80334" y="6376243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043608" y="1955800"/>
            <a:ext cx="2988122" cy="440974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系級教評會</a:t>
            </a: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1055316" y="2742456"/>
            <a:ext cx="2991744" cy="446832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系級單位主管</a:t>
            </a: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1028700" y="3561476"/>
            <a:ext cx="3018360" cy="451724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院級單位主管</a:t>
            </a:r>
          </a:p>
        </p:txBody>
      </p:sp>
      <p:sp>
        <p:nvSpPr>
          <p:cNvPr id="10" name="AutoShape 34"/>
          <p:cNvSpPr>
            <a:spLocks noChangeArrowheads="1"/>
          </p:cNvSpPr>
          <p:nvPr/>
        </p:nvSpPr>
        <p:spPr bwMode="auto">
          <a:xfrm>
            <a:off x="1078508" y="4420220"/>
            <a:ext cx="2980632" cy="456580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人事室主任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1010567" y="5301208"/>
            <a:ext cx="3081241" cy="566192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校教評會主任委員圈選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323755" y="2027442"/>
            <a:ext cx="2523379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r>
              <a:rPr kumimoji="0" lang="en-US" altLang="zh-TW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位校外委員名單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307013" y="2766467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增刪人選後保密推薦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5307012" y="3597214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增刪人選後保密推薦</a:t>
            </a: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5307011" y="4439064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以密件陳送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27442"/>
            <a:ext cx="159911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625" y="3617913"/>
            <a:ext cx="152313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2811463"/>
            <a:ext cx="156455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22" y="4463844"/>
            <a:ext cx="152313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1" y="2417967"/>
            <a:ext cx="325189" cy="51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758" y="3187700"/>
            <a:ext cx="363492" cy="57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0" y="4010480"/>
            <a:ext cx="3778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1" y="4876800"/>
            <a:ext cx="3778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1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431398" cy="864097"/>
          </a:xfrm>
        </p:spPr>
        <p:txBody>
          <a:bodyPr>
            <a:normAutofit fontScale="90000"/>
          </a:bodyPr>
          <a:lstStyle/>
          <a:p>
            <a:r>
              <a:rPr kumimoji="1" lang="zh-TW" altLang="en-US" sz="44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  </a:t>
            </a:r>
            <a:r>
              <a:rPr kumimoji="1" lang="zh-TW" altLang="en-US" sz="53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升等</a:t>
            </a:r>
            <a:r>
              <a:rPr kumimoji="1" lang="zh-TW" altLang="en-US" sz="53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流程與審查</a:t>
            </a:r>
            <a:r>
              <a:rPr kumimoji="1" lang="zh-TW" altLang="en-US" sz="53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</a:t>
            </a:r>
            <a:r>
              <a:rPr kumimoji="1" lang="zh-TW" altLang="en-US" sz="53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en-US" altLang="zh-TW" sz="31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(3/5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)</a:t>
            </a:r>
            <a: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6400800" cy="720080"/>
          </a:xfrm>
        </p:spPr>
        <p:txBody>
          <a:bodyPr/>
          <a:lstStyle/>
          <a:p>
            <a:pPr marL="571500" lvl="0" indent="-5715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tabLst>
                <a:tab pos="444500" algn="l"/>
              </a:tabLst>
              <a:defRPr/>
            </a:pPr>
            <a:r>
              <a:rPr lang="zh-TW" altLang="en-US" sz="40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外審通過標準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31888" y="2348880"/>
            <a:ext cx="6461000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一次送六位外審委員審查，至少五位超過</a:t>
            </a:r>
            <a:r>
              <a:rPr lang="en-US" altLang="zh-TW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70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分。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不計最高及最低得分，採計中間四位成績平均</a:t>
            </a:r>
            <a:r>
              <a:rPr lang="en-US" altLang="zh-TW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75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分</a:t>
            </a:r>
            <a:r>
              <a:rPr lang="zh-TW" altLang="en-US" sz="2800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以上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2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8136904" cy="1470025"/>
          </a:xfrm>
        </p:spPr>
        <p:txBody>
          <a:bodyPr>
            <a:normAutofit/>
          </a:bodyPr>
          <a:lstStyle/>
          <a:p>
            <a:pPr lvl="0"/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8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en-US" altLang="zh-TW" sz="2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(4/5</a:t>
            </a:r>
            <a:r>
              <a:rPr kumimoji="1" lang="en-US" altLang="zh-TW" sz="2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)</a:t>
            </a:r>
            <a:r>
              <a:rPr kumimoji="1" lang="zh-TW" altLang="en-US" sz="28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28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28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539552" y="1696026"/>
            <a:ext cx="7200800" cy="4271120"/>
          </a:xfrm>
        </p:spPr>
        <p:txBody>
          <a:bodyPr/>
          <a:lstStyle/>
          <a:p>
            <a:pPr marL="444500" lvl="0" indent="-355600" algn="l">
              <a:spcBef>
                <a:spcPct val="0"/>
              </a:spcBef>
              <a:buSzPct val="130000"/>
              <a:buFont typeface="Wingdings" panose="05000000000000000000" pitchFamily="2" charset="2"/>
              <a:buChar char="l"/>
              <a:tabLst>
                <a:tab pos="266700" algn="l"/>
                <a:tab pos="723900" algn="l"/>
              </a:tabLst>
            </a:pP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專門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著作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含教學實務報告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及產學計畫成果</a:t>
            </a: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成績佔總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成績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60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％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專門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著作佔（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％－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％）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產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學計畫成果佔（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％－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％）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</a:pP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</a:t>
            </a: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但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兩項合計須為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％。</a:t>
            </a:r>
          </a:p>
          <a:p>
            <a:pPr marL="342900" lvl="0" indent="-254000" algn="just">
              <a:lnSpc>
                <a:spcPts val="3300"/>
              </a:lnSpc>
              <a:spcBef>
                <a:spcPct val="0"/>
              </a:spcBef>
              <a:buSzPct val="130000"/>
              <a:buFont typeface="Wingdings" panose="05000000000000000000" pitchFamily="2" charset="2"/>
              <a:buChar char="l"/>
            </a:pP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與服務（輔導）佔總成績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40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％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系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50%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院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30%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校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20%  </a:t>
            </a:r>
            <a:r>
              <a:rPr kumimoji="1" lang="en-US" altLang="zh-TW" sz="2300" dirty="0"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en-US" altLang="zh-TW" sz="2300" b="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1" lang="zh-TW" altLang="en-US" sz="2300" b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476672" y="1111251"/>
            <a:ext cx="8039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kern="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升等評審項目及比例</a:t>
            </a:r>
            <a:endParaRPr kumimoji="0" lang="zh-TW" altLang="en-US" sz="32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76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25688" y="188640"/>
            <a:ext cx="3960440" cy="1052736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大綱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zh-TW" sz="1800" dirty="0">
                <a:solidFill>
                  <a:schemeClr val="tx1"/>
                </a:solidFill>
                <a:effectLst/>
              </a:rPr>
              <a:t>2</a:t>
            </a:r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30288" y="1335336"/>
            <a:ext cx="70567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學校現況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實施方法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升等流程與審查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推動</a:t>
            </a: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策略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en-US" altLang="zh-TW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102</a:t>
            </a: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學年度推動成果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結論</a:t>
            </a:r>
            <a:endParaRPr lang="zh-TW" altLang="en-US" sz="4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864096"/>
          </a:xfrm>
        </p:spPr>
        <p:txBody>
          <a:bodyPr>
            <a:normAutofit fontScale="90000"/>
          </a:bodyPr>
          <a:lstStyle/>
          <a:p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8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</a:t>
            </a:r>
            <a:r>
              <a:rPr kumimoji="1" lang="zh-TW" altLang="en-US" sz="4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 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(5/5)</a:t>
            </a:r>
            <a: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24260" y="1548284"/>
            <a:ext cx="6400800" cy="792088"/>
          </a:xfrm>
        </p:spPr>
        <p:txBody>
          <a:bodyPr/>
          <a:lstStyle/>
          <a:p>
            <a:pPr marL="571500" lvl="0" indent="-571500" algn="l" fontAlgn="auto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l"/>
              <a:defRPr/>
            </a:pPr>
            <a:r>
              <a:rPr lang="zh-TW" altLang="en-US" sz="40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升等總分通過標準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3608" y="2514103"/>
            <a:ext cx="74168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US" altLang="zh-TW" sz="35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A = </a:t>
            </a:r>
            <a:r>
              <a:rPr lang="zh-TW" altLang="en-US" sz="35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專門著作及產學計畫成果分數</a:t>
            </a:r>
          </a:p>
          <a:p>
            <a:pPr marL="342900" lvl="0" indent="-342900" algn="just">
              <a:lnSpc>
                <a:spcPts val="3600"/>
              </a:lnSpc>
              <a:spcBef>
                <a:spcPct val="20000"/>
              </a:spcBef>
            </a:pPr>
            <a:endParaRPr lang="zh-TW" altLang="en-US" sz="4000" kern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B = 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教學服務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輔導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分數</a:t>
            </a:r>
          </a:p>
          <a:p>
            <a:pPr marL="342900" lvl="0" indent="-342900" algn="just">
              <a:lnSpc>
                <a:spcPts val="3600"/>
              </a:lnSpc>
              <a:spcBef>
                <a:spcPct val="20000"/>
              </a:spcBef>
            </a:pPr>
            <a:endParaRPr lang="zh-TW" altLang="en-US" sz="35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1560" y="4720153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</a:pPr>
            <a:r>
              <a:rPr lang="zh-TW" altLang="en-US" sz="3500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 </a:t>
            </a:r>
            <a:r>
              <a:rPr lang="en-US" altLang="zh-TW" sz="3500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A</a:t>
            </a:r>
            <a:r>
              <a:rPr lang="en-US" altLang="zh-TW" sz="3500" b="1" kern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 </a:t>
            </a:r>
            <a:r>
              <a:rPr lang="en-US" altLang="zh-TW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X 60% + 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B </a:t>
            </a:r>
            <a:r>
              <a:rPr lang="en-US" altLang="zh-TW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X 40% ≧ 75</a:t>
            </a:r>
            <a:r>
              <a:rPr lang="zh-TW" altLang="en-US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42559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2588" y="332656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(1/4)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1560" y="1116539"/>
            <a:ext cx="7336060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組織面：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教務處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課程規劃、教學品保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、教材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教具</a:t>
            </a:r>
            <a:endParaRPr lang="en-US" altLang="zh-TW" sz="315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教發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中心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優良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教師、教師專業成長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人事室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規劃、宣導、業務承辦、法規修訂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系、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院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傳習、教學社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群、教學研討會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48636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32656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(2/4)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7584" y="1412776"/>
            <a:ext cx="6624736" cy="4344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管理面：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建構及推動教學型升等新制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改善研究決定升等的現象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彰顯科技大學特色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持續推動應用技術型升等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</a:t>
            </a:r>
            <a:endParaRPr lang="zh-TW" altLang="en-US" sz="28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7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48636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41464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(3/4)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6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412776"/>
            <a:ext cx="8136904" cy="412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資源面及相關措施：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以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院級為單位舉辦說明會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建置外審人才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庫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辦理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教師傳習及社群活動，輔導教師適性成長及多元發展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辦理研討會，提供教師發表教學實務成果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2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76392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04082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(4/4)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1412776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績效</a:t>
            </a: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提高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教師升等機會，改善師資結構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引導教師重視教學，優化教學品質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提供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教師適性與多元專業發展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深化教學成果，強化培育優秀人才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2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(1/4)</a:t>
            </a:r>
            <a:endParaRPr lang="zh-TW" altLang="en-US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6400800" cy="792088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SzPct val="90000"/>
              <a:buFont typeface="Wingdings" panose="05000000000000000000" pitchFamily="2" charset="2"/>
              <a:buChar char="l"/>
            </a:pPr>
            <a:r>
              <a:rPr kumimoji="1" lang="zh-TW" altLang="en-US" sz="44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新制升等法規制定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25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35100" y="262421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日提法規諮詢小組討論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日提行政會議討論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06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日提校務會議審議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9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87624" y="0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成果 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(2/4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5544616" cy="672480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kumimoji="1" lang="zh-TW" altLang="en-US" sz="40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新制升等說明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(4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40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37756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26</a:t>
            </a:fld>
            <a:endParaRPr lang="zh-TW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9592" y="1983780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102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11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數位設計學院及通識中心教師為對象舉辦說明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( 72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27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人文社會學院教師為對象舉辦說明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70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103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3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21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商管學院教師為對象舉辦說明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71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103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4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日以為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工學院教師為對象舉辦說明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70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(3/4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128792" cy="816496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SzPct val="100000"/>
              <a:buFont typeface="Wingdings" panose="05000000000000000000" pitchFamily="2" charset="2"/>
              <a:buChar char="l"/>
            </a:pPr>
            <a:r>
              <a:rPr kumimoji="1" lang="zh-TW" altLang="en-US" sz="44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教學實務報告研討會 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(2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場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)</a:t>
            </a:r>
            <a:endParaRPr kumimoji="1" lang="zh-TW" altLang="en-US" sz="44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27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5992" y="2276872"/>
            <a:ext cx="7842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</a:t>
            </a:r>
            <a:r>
              <a:rPr lang="zh-TW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一場</a:t>
            </a:r>
            <a:endParaRPr lang="en-US" altLang="zh-TW" sz="36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實務報告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研討會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142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0" indent="-355600" algn="just">
              <a:lnSpc>
                <a:spcPct val="150000"/>
              </a:lnSpc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en-US" altLang="zh-TW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103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年</a:t>
            </a:r>
            <a:r>
              <a:rPr lang="en-US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月</a:t>
            </a:r>
            <a:r>
              <a:rPr lang="en-US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27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日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舉辦</a:t>
            </a:r>
            <a:r>
              <a:rPr lang="zh-TW" altLang="zh-TW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第二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場</a:t>
            </a:r>
            <a:endParaRPr lang="en-US" altLang="zh-TW" sz="3600" b="1" kern="1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177800" algn="l"/>
              </a:tabLst>
            </a:pPr>
            <a:r>
              <a:rPr lang="zh-TW" altLang="en-US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 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教學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實務報告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研討會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en-US" altLang="zh-TW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</a:t>
            </a:r>
            <a:r>
              <a:rPr lang="zh-TW" altLang="en-US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en-US" altLang="zh-TW" sz="3200" b="1" kern="10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109</a:t>
            </a:r>
            <a:r>
              <a:rPr lang="zh-TW" altLang="en-US" sz="3200" b="1" kern="10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人</a:t>
            </a:r>
            <a:r>
              <a:rPr lang="en-US" altLang="zh-TW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  <a:endParaRPr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9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(4/4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646664" cy="936104"/>
          </a:xfrm>
        </p:spPr>
        <p:txBody>
          <a:bodyPr/>
          <a:lstStyle/>
          <a:p>
            <a:pPr marL="622300" indent="-622300">
              <a:buFont typeface="Wingdings" panose="05000000000000000000" pitchFamily="2" charset="2"/>
              <a:buChar char="l"/>
            </a:pPr>
            <a:r>
              <a:rPr lang="zh-TW" altLang="en-US" sz="44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建置外審人才</a:t>
            </a:r>
            <a:r>
              <a:rPr lang="zh-TW" altLang="en-US" sz="44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庫 </a:t>
            </a: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(200</a:t>
            </a:r>
            <a:r>
              <a:rPr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人</a:t>
            </a: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)</a:t>
            </a:r>
            <a:endParaRPr lang="zh-TW" altLang="en-US" sz="40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28</a:t>
            </a:fld>
            <a:endParaRPr lang="zh-TW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15616" y="2381052"/>
            <a:ext cx="69127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ts val="6300"/>
              </a:lnSpc>
              <a:buFont typeface="Wingdings" panose="05000000000000000000" pitchFamily="2" charset="2"/>
              <a:buChar char="l"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月建置人才庫學者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571500" indent="-571500">
              <a:lnSpc>
                <a:spcPts val="6300"/>
              </a:lnSpc>
              <a:buFont typeface="Wingdings" panose="05000000000000000000" pitchFamily="2" charset="2"/>
              <a:buChar char="l"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建置人才庫學者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</a:p>
        </p:txBody>
      </p:sp>
    </p:spTree>
    <p:extLst>
      <p:ext uri="{BB962C8B-B14F-4D97-AF65-F5344CB8AC3E}">
        <p14:creationId xmlns:p14="http://schemas.microsoft.com/office/powerpoint/2010/main" val="9104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3088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29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40466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6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899592" y="2348880"/>
            <a:ext cx="7562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SzPct val="110000"/>
              <a:tabLst>
                <a:tab pos="0" algn="l"/>
                <a:tab pos="177800" algn="l"/>
              </a:tabLst>
            </a:pPr>
            <a:r>
              <a:rPr lang="zh-TW" altLang="en-US" sz="4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多元升等             升等多元</a:t>
            </a:r>
            <a:endParaRPr lang="zh-TW" altLang="en-US" sz="4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707904" y="2669272"/>
            <a:ext cx="1296144" cy="576064"/>
          </a:xfrm>
          <a:prstGeom prst="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0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0"/>
            <a:ext cx="7992888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學校</a:t>
            </a:r>
            <a:r>
              <a:rPr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現況             </a:t>
            </a:r>
            <a:r>
              <a:rPr lang="en-US" altLang="zh-TW" sz="28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1/4)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-612576" y="1196752"/>
            <a:ext cx="6400800" cy="67248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6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教師及學生人數</a:t>
            </a:r>
            <a:endParaRPr lang="zh-TW" altLang="en-US" sz="36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948264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3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34278"/>
              </p:ext>
            </p:extLst>
          </p:nvPr>
        </p:nvGraphicFramePr>
        <p:xfrm>
          <a:off x="1259632" y="1916832"/>
          <a:ext cx="6192688" cy="23042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12168"/>
                <a:gridCol w="1152128"/>
                <a:gridCol w="1224136"/>
                <a:gridCol w="1152128"/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聘書職級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</a:t>
                      </a: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206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161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170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171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127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 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專業技術人員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578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562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559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562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8781" marR="78781" marT="39390" marB="39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83410"/>
              </p:ext>
            </p:extLst>
          </p:nvPr>
        </p:nvGraphicFramePr>
        <p:xfrm>
          <a:off x="1259632" y="4725144"/>
          <a:ext cx="6192688" cy="74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96268"/>
                <a:gridCol w="1168400"/>
                <a:gridCol w="1244600"/>
                <a:gridCol w="1143000"/>
                <a:gridCol w="114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18,516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18,726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18,567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18,152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7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30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7584" y="1412776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簡  報  完  畢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敬  請  指  教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6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3244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學校現況             </a:t>
            </a:r>
            <a:r>
              <a:rPr lang="en-US" altLang="zh-TW" sz="28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(2/4)</a:t>
            </a:r>
            <a:endParaRPr lang="zh-TW" altLang="en-US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352928" cy="792088"/>
          </a:xfrm>
        </p:spPr>
        <p:txBody>
          <a:bodyPr/>
          <a:lstStyle/>
          <a:p>
            <a:pPr marL="533400" lvl="0" indent="-533400">
              <a:buFont typeface="Wingdings" panose="05000000000000000000" pitchFamily="2" charset="2"/>
              <a:buChar char="l"/>
            </a:pP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40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年正式授權自審教師</a:t>
            </a:r>
            <a:r>
              <a:rPr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資格</a:t>
            </a:r>
          </a:p>
          <a:p>
            <a:pPr lvl="0"/>
            <a:endParaRPr lang="en-US" altLang="zh-TW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4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48544" y="221262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buFont typeface="Wingdings" panose="05000000000000000000" pitchFamily="2" charset="2"/>
              <a:buChar char="l"/>
            </a:pP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97</a:t>
            </a:r>
            <a:r>
              <a:rPr lang="zh-TW" altLang="en-US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年自審教師資格</a:t>
            </a: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觀察期</a:t>
            </a: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72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043608" y="-99392"/>
            <a:ext cx="7772400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學校</a:t>
            </a:r>
            <a:r>
              <a:rPr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現況           </a:t>
            </a:r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(3/4)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604448" cy="744488"/>
          </a:xfrm>
        </p:spPr>
        <p:txBody>
          <a:bodyPr/>
          <a:lstStyle/>
          <a:p>
            <a:pPr marL="622300" lvl="0" indent="-622300" algn="l">
              <a:spcBef>
                <a:spcPct val="0"/>
              </a:spcBef>
              <a:buFont typeface="Wingdings" pitchFamily="2" charset="2"/>
              <a:buChar char="l"/>
            </a:pPr>
            <a:r>
              <a:rPr kumimoji="1" lang="en-US" altLang="zh-TW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97~101</a:t>
            </a:r>
            <a:r>
              <a:rPr kumimoji="1" lang="zh-TW" altLang="en-US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學年度升等送審情形</a:t>
            </a:r>
            <a:r>
              <a:rPr kumimoji="1" lang="zh-TW" altLang="en-US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統計表：</a:t>
            </a:r>
            <a:endParaRPr kumimoji="1" lang="zh-TW" altLang="en-US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5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12822"/>
              </p:ext>
            </p:extLst>
          </p:nvPr>
        </p:nvGraphicFramePr>
        <p:xfrm>
          <a:off x="899592" y="1844824"/>
          <a:ext cx="7560840" cy="410440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2048"/>
                <a:gridCol w="1080120"/>
                <a:gridCol w="720080"/>
                <a:gridCol w="576064"/>
                <a:gridCol w="648072"/>
                <a:gridCol w="648072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en-US" altLang="zh-TW" sz="1650" b="1" kern="100" dirty="0" smtClean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98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000"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送審人數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送審種類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000"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通過人數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送審種類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6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通過率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66.67%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91.30%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88.24%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57.14%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76.00%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學校</a:t>
            </a:r>
            <a:r>
              <a:rPr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現況             </a:t>
            </a:r>
            <a:r>
              <a:rPr lang="en-US" altLang="zh-TW" sz="28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(4/4)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7992888" cy="72008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TW" sz="38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38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學年度技術報告升等送審情形</a:t>
            </a:r>
            <a:endParaRPr lang="zh-TW" altLang="en-US" sz="38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6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56432" y="2322860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升等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人數列為典範科大指標：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50000"/>
              </a:lnSpc>
              <a:buSzPct val="90000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位通過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位審查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 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位未通過。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1778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舉辦宣導及經驗分享說明會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1778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面對面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軟性鼓勵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1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07504" y="10840"/>
            <a:ext cx="9502824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kumimoji="1" lang="zh-TW" altLang="en-US" sz="5400" dirty="0" smtClean="0"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 實施方法            </a:t>
            </a:r>
            <a:r>
              <a:rPr kumimoji="1" lang="en-US" altLang="zh-TW" sz="2800" b="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(1/9)</a:t>
            </a:r>
            <a:endParaRPr kumimoji="1" lang="zh-TW" altLang="en-US" sz="2800" b="0" dirty="0" smtClean="0">
              <a:solidFill>
                <a:schemeClr val="tx1"/>
              </a:solidFill>
              <a:effectLst/>
              <a:latin typeface="微軟正黑體"/>
              <a:ea typeface="微軟正黑體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41102" y="1371273"/>
            <a:ext cx="8123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buFont typeface="Wingdings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多元升等類型及歷程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564686" y="6309320"/>
            <a:ext cx="358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20990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研究型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9554" y="2824957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研究       計畫       論文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5576" y="3403838"/>
            <a:ext cx="342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應用技術型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4084493"/>
            <a:ext cx="856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技術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產學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專利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技術報告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55576" y="468023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教學型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007917" y="5280099"/>
            <a:ext cx="678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      立論      教學實務報告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2290072" y="2987151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092858" y="5442293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3534296" y="5463817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3803048" y="2992995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5891680" y="4246688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3347842" y="4246688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80424" cy="1152128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60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實施</a:t>
            </a:r>
            <a:r>
              <a:rPr kumimoji="1" lang="zh-TW" altLang="en-US" sz="60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</a:t>
            </a:r>
            <a:r>
              <a:rPr kumimoji="1" lang="en-US" altLang="zh-TW" sz="3100" b="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(2/9)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55576" y="165307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buFont typeface="Wingdings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多元升等的目標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616" y="2661840"/>
            <a:ext cx="5378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        發展多元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15616" y="344169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多元專長        專長多元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28068" y="427201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多元培育        培育多元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52" y="2802681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18" y="3582539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637" y="4412853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7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ctrTitle"/>
          </p:nvPr>
        </p:nvSpPr>
        <p:spPr bwMode="auto">
          <a:xfrm>
            <a:off x="-74836" y="134619"/>
            <a:ext cx="8964488" cy="961777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   實施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7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1" lang="en-US" altLang="zh-TW" sz="2800" b="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(3/9)</a:t>
            </a:r>
            <a:endParaRPr kumimoji="1" lang="zh-TW" altLang="en-US" sz="2800" b="0" dirty="0" smtClean="0">
              <a:solidFill>
                <a:schemeClr val="tx1"/>
              </a:solidFill>
              <a:effectLst/>
              <a:latin typeface="微軟正黑體"/>
              <a:ea typeface="微軟正黑體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-765373" y="1121796"/>
            <a:ext cx="8100392" cy="64807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536700" indent="-457200">
              <a:buFont typeface="Wingdings" panose="05000000000000000000" pitchFamily="2" charset="2"/>
              <a:buChar char="l"/>
              <a:tabLst>
                <a:tab pos="812800" algn="l"/>
                <a:tab pos="901700" algn="l"/>
              </a:tabLst>
            </a:pPr>
            <a:r>
              <a:rPr lang="zh-TW" altLang="en-US" sz="32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教師專長學術領域與升等</a:t>
            </a:r>
            <a:endParaRPr lang="zh-TW" altLang="en-US" sz="1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606928" y="6437136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9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03759" y="1749036"/>
            <a:ext cx="6170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副教授以下師資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85333" y="2220065"/>
            <a:ext cx="592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研究升等 ≧ 應用技術升等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5371" y="2588214"/>
            <a:ext cx="6635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商管學院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副教授以下師資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83225" y="3035016"/>
            <a:ext cx="583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升等 ≧ 教學升等 ≧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05370" y="3404601"/>
            <a:ext cx="710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數位設計學院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061215" y="3836685"/>
            <a:ext cx="59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教學升等 ≧ 研究升等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3759" y="4281299"/>
            <a:ext cx="710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人文社會學院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10237" y="4695338"/>
            <a:ext cx="5988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研究升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 ≧ 教學升等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47223" y="5114984"/>
            <a:ext cx="660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通識中心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67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085333" y="5611732"/>
            <a:ext cx="5988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教學升等 ≧ 研究升等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5303</TotalTime>
  <Words>1871</Words>
  <Application>Microsoft Office PowerPoint</Application>
  <PresentationFormat>如螢幕大小 (4:3)</PresentationFormat>
  <Paragraphs>398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Office 佈景主題</vt:lpstr>
      <vt:lpstr>          多元升等制度             規劃及辦理經驗分享       以南臺科技大學為例 </vt:lpstr>
      <vt:lpstr>大綱</vt:lpstr>
      <vt:lpstr>            學校現況             (1/4)</vt:lpstr>
      <vt:lpstr>             學校現況             (2/4)</vt:lpstr>
      <vt:lpstr>           學校現況             (3/4)</vt:lpstr>
      <vt:lpstr>          學校現況             (4/4)</vt:lpstr>
      <vt:lpstr>              實施方法            (1/9)</vt:lpstr>
      <vt:lpstr>             實施方法              (2/9)</vt:lpstr>
      <vt:lpstr>                實施方法     (3/9)</vt:lpstr>
      <vt:lpstr>          實施方法     (4/9)</vt:lpstr>
      <vt:lpstr>          實施方法     (5/9)</vt:lpstr>
      <vt:lpstr>PowerPoint 簡報</vt:lpstr>
      <vt:lpstr>PowerPoint 簡報</vt:lpstr>
      <vt:lpstr>PowerPoint 簡報</vt:lpstr>
      <vt:lpstr>PowerPoint 簡報</vt:lpstr>
      <vt:lpstr>  升等流程與審查             (1/5)</vt:lpstr>
      <vt:lpstr>       升等流程與審查            (2/5)</vt:lpstr>
      <vt:lpstr>          升等流程與審查        (3/5) </vt:lpstr>
      <vt:lpstr>     升等流程與審查        (4/5) </vt:lpstr>
      <vt:lpstr>        升等流程與審查           (5/5) </vt:lpstr>
      <vt:lpstr>PowerPoint 簡報</vt:lpstr>
      <vt:lpstr>PowerPoint 簡報</vt:lpstr>
      <vt:lpstr>PowerPoint 簡報</vt:lpstr>
      <vt:lpstr>PowerPoint 簡報</vt:lpstr>
      <vt:lpstr>102學年度推動成果    (1/4)</vt:lpstr>
      <vt:lpstr>102學年度推動成果     (2/4)</vt:lpstr>
      <vt:lpstr>102學年度推動成果    (3/4)</vt:lpstr>
      <vt:lpstr>102學年度推動成果    (4/4)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ivywang</dc:creator>
  <cp:lastModifiedBy>user</cp:lastModifiedBy>
  <cp:revision>402</cp:revision>
  <cp:lastPrinted>2014-05-21T05:52:28Z</cp:lastPrinted>
  <dcterms:created xsi:type="dcterms:W3CDTF">2013-06-27T01:29:51Z</dcterms:created>
  <dcterms:modified xsi:type="dcterms:W3CDTF">2014-06-04T00:44:36Z</dcterms:modified>
</cp:coreProperties>
</file>